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ppt/theme/theme2.xml" ContentType="application/vnd.openxmlformats-officedocument.theme+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1pPr>
    <a:lvl2pPr marL="0" marR="0" indent="4572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2pPr>
    <a:lvl3pPr marL="0" marR="0" indent="9144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3pPr>
    <a:lvl4pPr marL="0" marR="0" indent="13716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4pPr>
    <a:lvl5pPr marL="0" marR="0" indent="182880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1D8"/>
          </a:solidFill>
        </a:fill>
      </a:tcStyle>
    </a:wholeTbl>
    <a:band2H>
      <a:tcTxStyle b="def" i="def"/>
      <a:tcStyle>
        <a:tcBdr/>
        <a:fill>
          <a:solidFill>
            <a:srgbClr val="E7E9EC"/>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b="def" i="def"/>
      <a:tcStyle>
        <a:tcBdr/>
        <a:fill>
          <a:solidFill>
            <a:srgbClr val="EFF3E9"/>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b="def" i="def"/>
      <a:tcStyle>
        <a:tcBdr/>
        <a:fill>
          <a:solidFill>
            <a:srgbClr val="FDEE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 name="Shape 17"/>
          <p:cNvSpPr/>
          <p:nvPr>
            <p:ph type="sldImg"/>
          </p:nvPr>
        </p:nvSpPr>
        <p:spPr>
          <a:xfrm>
            <a:off x="1143000" y="685800"/>
            <a:ext cx="4572000" cy="3429000"/>
          </a:xfrm>
          <a:prstGeom prst="rect">
            <a:avLst/>
          </a:prstGeom>
        </p:spPr>
        <p:txBody>
          <a:bodyPr/>
          <a:lstStyle/>
          <a:p>
            <a:pPr/>
          </a:p>
        </p:txBody>
      </p:sp>
      <p:sp>
        <p:nvSpPr>
          <p:cNvPr id="18" name="Shape 18"/>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Aptos"/>
      </a:defRPr>
    </a:lvl1pPr>
    <a:lvl2pPr indent="228600" latinLnBrk="0">
      <a:spcBef>
        <a:spcPts val="400"/>
      </a:spcBef>
      <a:defRPr sz="1200">
        <a:latin typeface="+mn-lt"/>
        <a:ea typeface="+mn-ea"/>
        <a:cs typeface="+mn-cs"/>
        <a:sym typeface="Aptos"/>
      </a:defRPr>
    </a:lvl2pPr>
    <a:lvl3pPr indent="457200" latinLnBrk="0">
      <a:spcBef>
        <a:spcPts val="400"/>
      </a:spcBef>
      <a:defRPr sz="1200">
        <a:latin typeface="+mn-lt"/>
        <a:ea typeface="+mn-ea"/>
        <a:cs typeface="+mn-cs"/>
        <a:sym typeface="Aptos"/>
      </a:defRPr>
    </a:lvl3pPr>
    <a:lvl4pPr indent="685800" latinLnBrk="0">
      <a:spcBef>
        <a:spcPts val="400"/>
      </a:spcBef>
      <a:defRPr sz="1200">
        <a:latin typeface="+mn-lt"/>
        <a:ea typeface="+mn-ea"/>
        <a:cs typeface="+mn-cs"/>
        <a:sym typeface="Aptos"/>
      </a:defRPr>
    </a:lvl4pPr>
    <a:lvl5pPr indent="914400" latinLnBrk="0">
      <a:spcBef>
        <a:spcPts val="400"/>
      </a:spcBef>
      <a:defRPr sz="1200">
        <a:latin typeface="+mn-lt"/>
        <a:ea typeface="+mn-ea"/>
        <a:cs typeface="+mn-cs"/>
        <a:sym typeface="Aptos"/>
      </a:defRPr>
    </a:lvl5pPr>
    <a:lvl6pPr indent="1143000" latinLnBrk="0">
      <a:spcBef>
        <a:spcPts val="400"/>
      </a:spcBef>
      <a:defRPr sz="1200">
        <a:latin typeface="+mn-lt"/>
        <a:ea typeface="+mn-ea"/>
        <a:cs typeface="+mn-cs"/>
        <a:sym typeface="Aptos"/>
      </a:defRPr>
    </a:lvl6pPr>
    <a:lvl7pPr indent="1371600" latinLnBrk="0">
      <a:spcBef>
        <a:spcPts val="400"/>
      </a:spcBef>
      <a:defRPr sz="1200">
        <a:latin typeface="+mn-lt"/>
        <a:ea typeface="+mn-ea"/>
        <a:cs typeface="+mn-cs"/>
        <a:sym typeface="Aptos"/>
      </a:defRPr>
    </a:lvl7pPr>
    <a:lvl8pPr indent="1600200" latinLnBrk="0">
      <a:spcBef>
        <a:spcPts val="400"/>
      </a:spcBef>
      <a:defRPr sz="1200">
        <a:latin typeface="+mn-lt"/>
        <a:ea typeface="+mn-ea"/>
        <a:cs typeface="+mn-cs"/>
        <a:sym typeface="Aptos"/>
      </a:defRPr>
    </a:lvl8pPr>
    <a:lvl9pPr indent="1828800" latinLnBrk="0">
      <a:spcBef>
        <a:spcPts val="400"/>
      </a:spcBef>
      <a:defRPr sz="1200">
        <a:latin typeface="+mn-lt"/>
        <a:ea typeface="+mn-ea"/>
        <a:cs typeface="+mn-cs"/>
        <a:sym typeface="Aptos"/>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fault">
    <p:spTree>
      <p:nvGrpSpPr>
        <p:cNvPr id="1" name=""/>
        <p:cNvGrpSpPr/>
        <p:nvPr/>
      </p:nvGrpSpPr>
      <p:grpSpPr>
        <a:xfrm>
          <a:off x="0" y="0"/>
          <a:ext cx="0" cy="0"/>
          <a:chOff x="0" y="0"/>
          <a:chExt cx="0" cy="0"/>
        </a:xfrm>
      </p:grpSpPr>
      <p:sp>
        <p:nvSpPr>
          <p:cNvPr id="11" name="Numero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Numero diapositiva"/>
          <p:cNvSpPr txBox="1"/>
          <p:nvPr>
            <p:ph type="sldNum" sz="quarter" idx="2"/>
          </p:nvPr>
        </p:nvSpPr>
        <p:spPr>
          <a:xfrm>
            <a:off x="11080144" y="6404292"/>
            <a:ext cx="273657" cy="269241"/>
          </a:xfrm>
          <a:prstGeom prst="rect">
            <a:avLst/>
          </a:prstGeom>
          <a:ln w="12700">
            <a:miter lim="400000"/>
          </a:ln>
        </p:spPr>
        <p:txBody>
          <a:bodyPr wrap="none" lIns="45719" rIns="45719" anchor="ctr">
            <a:spAutoFit/>
          </a:bodyPr>
          <a:lstStyle>
            <a:lvl1pPr algn="r">
              <a:defRPr sz="1200">
                <a:solidFill>
                  <a:srgbClr val="767676"/>
                </a:solidFill>
              </a:defRPr>
            </a:lvl1pPr>
          </a:lstStyle>
          <a:p>
            <a:pPr/>
            <a:fld id="{86CB4B4D-7CA3-9044-876B-883B54F8677D}" type="slidenum"/>
          </a:p>
        </p:txBody>
      </p:sp>
      <p:sp>
        <p:nvSpPr>
          <p:cNvPr id="3" name="Titolo Testo"/>
          <p:cNvSpPr txBox="1"/>
          <p:nvPr>
            <p:ph type="title"/>
          </p:nvPr>
        </p:nvSpPr>
        <p:spPr>
          <a:xfrm>
            <a:off x="609600" y="92074"/>
            <a:ext cx="10972800" cy="1508126"/>
          </a:xfrm>
          <a:prstGeom prst="rect">
            <a:avLst/>
          </a:prstGeom>
          <a:ln w="12700">
            <a:miter lim="400000"/>
          </a:ln>
          <a:extLst>
            <a:ext uri="{C572A759-6A51-4108-AA02-DFA0A04FC94B}">
              <ma14:wrappingTextBoxFlag xmlns:ma14="http://schemas.microsoft.com/office/mac/drawingml/2011/main" val="1"/>
            </a:ext>
          </a:extLst>
        </p:spPr>
        <p:txBody>
          <a:bodyPr lIns="45719" rIns="45719" anchor="ctr"/>
          <a:lstStyle/>
          <a:p>
            <a:pPr/>
            <a:r>
              <a:t>Titolo Testo</a:t>
            </a:r>
          </a:p>
        </p:txBody>
      </p:sp>
      <p:sp>
        <p:nvSpPr>
          <p:cNvPr id="4" name="Corpo livello uno…"/>
          <p:cNvSpPr txBox="1"/>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val="1"/>
            </a:ext>
          </a:extLst>
        </p:spPr>
        <p:txBody>
          <a:bodyPr lIns="45719" rIns="45719"/>
          <a:lstStyle/>
          <a:p>
            <a:pPr/>
            <a:r>
              <a:t>Corpo livello uno</a:t>
            </a:r>
          </a:p>
          <a:p>
            <a:pPr lvl="1"/>
            <a:r>
              <a:t>Corpo livello due</a:t>
            </a:r>
          </a:p>
          <a:p>
            <a:pPr lvl="2"/>
            <a:r>
              <a:t>Corpo livello tre</a:t>
            </a:r>
          </a:p>
          <a:p>
            <a:pPr lvl="3"/>
            <a:r>
              <a:t>Corpo livello quattro</a:t>
            </a:r>
          </a:p>
          <a:p>
            <a:pPr lvl="4"/>
            <a:r>
              <a:t>Corpo livello cinque</a:t>
            </a:r>
          </a:p>
        </p:txBody>
      </p:sp>
    </p:spTree>
  </p:cSld>
  <p:clrMap bg1="lt1" tx1="dk1" bg2="lt2" tx2="dk2" accent1="accent1" accent2="accent2" accent3="accent3" accent4="accent4" accent5="accent5" accent6="accent6" hlink="hlink" folHlink="folHlink"/>
  <p:sldLayoutIdLst>
    <p:sldLayoutId id="2147483649" r:id="rId2"/>
  </p:sldLayoutIdLst>
  <p:transition xmlns:p14="http://schemas.microsoft.com/office/powerpoint/2010/main" spd="med" advClick="1"/>
  <p:txStyles>
    <p:titleStyle>
      <a:lvl1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1pPr>
      <a:lvl2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2pPr>
      <a:lvl3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3pPr>
      <a:lvl4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4pPr>
      <a:lvl5pPr marL="0" marR="0" indent="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5pPr>
      <a:lvl6pPr marL="0" marR="0" indent="45720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6pPr>
      <a:lvl7pPr marL="0" marR="0" indent="91440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7pPr>
      <a:lvl8pPr marL="0" marR="0" indent="137160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8pPr>
      <a:lvl9pPr marL="0" marR="0" indent="1828800" algn="l" defTabSz="914400" rtl="0" latinLnBrk="0">
        <a:lnSpc>
          <a:spcPct val="90000"/>
        </a:lnSpc>
        <a:spcBef>
          <a:spcPts val="0"/>
        </a:spcBef>
        <a:spcAft>
          <a:spcPts val="0"/>
        </a:spcAft>
        <a:buClrTx/>
        <a:buSzTx/>
        <a:buFontTx/>
        <a:buNone/>
        <a:tabLst/>
        <a:defRPr b="0" baseline="0" cap="none" i="0" spc="0" strike="noStrike" sz="4400" u="none">
          <a:solidFill>
            <a:srgbClr val="000000"/>
          </a:solidFill>
          <a:uFillTx/>
          <a:latin typeface="Aptos Display"/>
          <a:ea typeface="Aptos Display"/>
          <a:cs typeface="Aptos Display"/>
          <a:sym typeface="Aptos Display"/>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1pPr>
      <a:lvl2pPr marL="723900" marR="0" indent="-2667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2pPr>
      <a:lvl3pPr marL="1234439" marR="0" indent="-320039"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3pPr>
      <a:lvl4pPr marL="1727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4pPr>
      <a:lvl5pPr marL="21844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5pPr>
      <a:lvl6pPr marL="26416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6pPr>
      <a:lvl7pPr marL="30988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7pPr>
      <a:lvl8pPr marL="35560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8pPr>
      <a:lvl9pPr marL="4013200" marR="0" indent="-355600" algn="l" defTabSz="914400" rtl="0" latinLnBrk="0">
        <a:lnSpc>
          <a:spcPct val="90000"/>
        </a:lnSpc>
        <a:spcBef>
          <a:spcPts val="1000"/>
        </a:spcBef>
        <a:spcAft>
          <a:spcPts val="0"/>
        </a:spcAft>
        <a:buClrTx/>
        <a:buSzPct val="100000"/>
        <a:buFont typeface="Arial"/>
        <a:buChar char=""/>
        <a:tabLst/>
        <a:defRPr b="0" baseline="0" cap="none" i="0" spc="0" strike="noStrike" sz="2800" u="none">
          <a:solidFill>
            <a:srgbClr val="000000"/>
          </a:solidFill>
          <a:uFillTx/>
          <a:latin typeface="+mn-lt"/>
          <a:ea typeface="+mn-ea"/>
          <a:cs typeface="+mn-cs"/>
          <a:sym typeface="Aptos"/>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1pPr>
      <a:lvl2pPr marL="0" marR="0" indent="4572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2pPr>
      <a:lvl3pPr marL="0" marR="0" indent="9144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3pPr>
      <a:lvl4pPr marL="0" marR="0" indent="13716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4pPr>
      <a:lvl5pPr marL="0" marR="0" indent="182880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5pPr>
      <a:lvl6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6pPr>
      <a:lvl7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7pPr>
      <a:lvl8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8pPr>
      <a:lvl9pPr marL="0" marR="0" indent="0" algn="r" defTabSz="914400" rtl="0" latinLnBrk="0">
        <a:lnSpc>
          <a:spcPct val="100000"/>
        </a:lnSpc>
        <a:spcBef>
          <a:spcPts val="0"/>
        </a:spcBef>
        <a:spcAft>
          <a:spcPts val="0"/>
        </a:spcAft>
        <a:buClrTx/>
        <a:buSzTx/>
        <a:buFontTx/>
        <a:buNone/>
        <a:tabLst/>
        <a:defRPr b="0" baseline="0" cap="none" i="0" spc="0" strike="noStrike" sz="1200" u="none">
          <a:solidFill>
            <a:schemeClr val="tx1"/>
          </a:solidFill>
          <a:uFillTx/>
          <a:latin typeface="+mn-lt"/>
          <a:ea typeface="+mn-ea"/>
          <a:cs typeface="+mn-cs"/>
          <a:sym typeface="Apto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jpe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jpeg"/><Relationship Id="rId3" Type="http://schemas.openxmlformats.org/officeDocument/2006/relationships/image" Target="../media/image6.jpeg"/><Relationship Id="rId4" Type="http://schemas.openxmlformats.org/officeDocument/2006/relationships/image" Target="../media/image7.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7.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image" Target="../media/image9.jpe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jpeg"/><Relationship Id="rId3" Type="http://schemas.openxmlformats.org/officeDocument/2006/relationships/image" Target="../media/image11.jpeg"/><Relationship Id="rId4" Type="http://schemas.openxmlformats.org/officeDocument/2006/relationships/image" Target="../media/image12.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image" Target="../media/image15.jpe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image" Target="../media/image10.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6.jpe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7.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 name="República de Moçambique Província de Inhambane Conselho Executivo Provincial de Inhambane"/>
          <p:cNvSpPr txBox="1"/>
          <p:nvPr>
            <p:ph type="title" idx="4294967295"/>
          </p:nvPr>
        </p:nvSpPr>
        <p:spPr>
          <a:xfrm>
            <a:off x="1523999" y="1341437"/>
            <a:ext cx="9144002" cy="1387476"/>
          </a:xfrm>
          <a:prstGeom prst="rect">
            <a:avLst/>
          </a:prstGeom>
        </p:spPr>
        <p:txBody>
          <a:bodyPr anchor="b">
            <a:normAutofit fontScale="100000" lnSpcReduction="0"/>
          </a:bodyPr>
          <a:lstStyle/>
          <a:p>
            <a:pPr algn="ctr" defTabSz="365760">
              <a:defRPr sz="2160"/>
            </a:pPr>
            <a:br/>
            <a:br/>
            <a:br/>
            <a:br/>
            <a:r>
              <a:rPr b="1" sz="800">
                <a:latin typeface="Garamond"/>
                <a:ea typeface="Garamond"/>
                <a:cs typeface="Garamond"/>
                <a:sym typeface="Garamond"/>
              </a:rPr>
              <a:t>República de Moçambique</a:t>
            </a:r>
            <a:br>
              <a:rPr b="1" sz="800">
                <a:latin typeface="Garamond"/>
                <a:ea typeface="Garamond"/>
                <a:cs typeface="Garamond"/>
                <a:sym typeface="Garamond"/>
              </a:rPr>
            </a:br>
            <a:r>
              <a:rPr b="1" sz="1000">
                <a:latin typeface="Garamond"/>
                <a:ea typeface="Garamond"/>
                <a:cs typeface="Garamond"/>
                <a:sym typeface="Garamond"/>
              </a:rPr>
              <a:t>Província de Inhambane</a:t>
            </a:r>
            <a:br>
              <a:rPr b="1" sz="1000">
                <a:latin typeface="Garamond"/>
                <a:ea typeface="Garamond"/>
                <a:cs typeface="Garamond"/>
                <a:sym typeface="Garamond"/>
              </a:rPr>
            </a:br>
            <a:r>
              <a:rPr b="1" sz="880">
                <a:latin typeface="Garamond"/>
                <a:ea typeface="Garamond"/>
                <a:cs typeface="Garamond"/>
                <a:sym typeface="Garamond"/>
              </a:rPr>
              <a:t>Conselho Executivo Provincial de Inhambane</a:t>
            </a:r>
            <a:br>
              <a:rPr b="1" sz="880">
                <a:latin typeface="Garamond"/>
                <a:ea typeface="Garamond"/>
                <a:cs typeface="Garamond"/>
                <a:sym typeface="Garamond"/>
              </a:rPr>
            </a:br>
          </a:p>
        </p:txBody>
      </p:sp>
      <p:sp>
        <p:nvSpPr>
          <p:cNvPr id="21" name="INHAMBANE'S EXPERIENCE IN TERRITORIAL MANAGEMENT."/>
          <p:cNvSpPr txBox="1"/>
          <p:nvPr>
            <p:ph type="body" sz="half" idx="4294967295"/>
          </p:nvPr>
        </p:nvSpPr>
        <p:spPr>
          <a:xfrm>
            <a:off x="401637" y="2820987"/>
            <a:ext cx="11541126" cy="1655763"/>
          </a:xfrm>
          <a:prstGeom prst="rect">
            <a:avLst/>
          </a:prstGeom>
        </p:spPr>
        <p:txBody>
          <a:bodyPr>
            <a:normAutofit fontScale="100000" lnSpcReduction="0"/>
          </a:bodyPr>
          <a:lstStyle/>
          <a:p>
            <a:pPr marL="0" indent="0" algn="just">
              <a:buSzTx/>
              <a:buNone/>
              <a:defRPr b="1" sz="2400">
                <a:latin typeface="Garamond"/>
                <a:ea typeface="Garamond"/>
                <a:cs typeface="Garamond"/>
                <a:sym typeface="Garamond"/>
              </a:defRPr>
            </a:pPr>
          </a:p>
          <a:p>
            <a:pPr marL="0" indent="0" algn="ctr">
              <a:buSzTx/>
              <a:buNone/>
              <a:defRPr b="1" sz="3200">
                <a:latin typeface="Garamond"/>
                <a:ea typeface="Garamond"/>
                <a:cs typeface="Garamond"/>
                <a:sym typeface="Garamond"/>
              </a:defRPr>
            </a:pPr>
            <a:r>
              <a:t>INHAMBANE'S EXPERIENCE IN TERRITORIAL MANAGEMENT</a:t>
            </a:r>
            <a:r>
              <a:rPr sz="2400"/>
              <a:t>.</a:t>
            </a:r>
            <a:r>
              <a:rPr sz="2400"/>
              <a:t> </a:t>
            </a:r>
          </a:p>
        </p:txBody>
      </p:sp>
      <p:pic>
        <p:nvPicPr>
          <p:cNvPr id="22" name="image.jpeg" descr="image.jpeg"/>
          <p:cNvPicPr>
            <a:picLocks noChangeAspect="1"/>
          </p:cNvPicPr>
          <p:nvPr/>
        </p:nvPicPr>
        <p:blipFill>
          <a:blip r:embed="rId2">
            <a:extLst/>
          </a:blip>
          <a:stretch>
            <a:fillRect/>
          </a:stretch>
        </p:blipFill>
        <p:spPr>
          <a:xfrm>
            <a:off x="5172075" y="419100"/>
            <a:ext cx="1236663" cy="830263"/>
          </a:xfrm>
          <a:prstGeom prst="rect">
            <a:avLst/>
          </a:prstGeom>
          <a:ln w="12700">
            <a:miter lim="400000"/>
          </a:ln>
        </p:spPr>
      </p:pic>
      <p:sp>
        <p:nvSpPr>
          <p:cNvPr id="23" name="Novembro de 2025"/>
          <p:cNvSpPr txBox="1"/>
          <p:nvPr/>
        </p:nvSpPr>
        <p:spPr>
          <a:xfrm>
            <a:off x="1604644" y="4256087"/>
            <a:ext cx="9052562" cy="203962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algn="just">
              <a:lnSpc>
                <a:spcPct val="80000"/>
              </a:lnSpc>
              <a:spcBef>
                <a:spcPts val="1000"/>
              </a:spcBef>
              <a:defRPr b="1" sz="2400">
                <a:latin typeface="Garamond"/>
                <a:ea typeface="Garamond"/>
                <a:cs typeface="Garamond"/>
                <a:sym typeface="Garamond"/>
              </a:defRPr>
            </a:pPr>
          </a:p>
          <a:p>
            <a:pPr algn="r">
              <a:lnSpc>
                <a:spcPct val="80000"/>
              </a:lnSpc>
              <a:spcBef>
                <a:spcPts val="1000"/>
              </a:spcBef>
              <a:defRPr b="1" sz="2400">
                <a:latin typeface="Garamond"/>
                <a:ea typeface="Garamond"/>
                <a:cs typeface="Garamond"/>
                <a:sym typeface="Garamond"/>
              </a:defRPr>
            </a:pPr>
          </a:p>
          <a:p>
            <a:pPr algn="r">
              <a:lnSpc>
                <a:spcPct val="80000"/>
              </a:lnSpc>
              <a:spcBef>
                <a:spcPts val="1000"/>
              </a:spcBef>
              <a:defRPr b="1" sz="2400">
                <a:latin typeface="Garamond"/>
                <a:ea typeface="Garamond"/>
                <a:cs typeface="Garamond"/>
                <a:sym typeface="Garamond"/>
              </a:defRPr>
            </a:pPr>
          </a:p>
          <a:p>
            <a:pPr algn="r">
              <a:lnSpc>
                <a:spcPct val="80000"/>
              </a:lnSpc>
              <a:spcBef>
                <a:spcPts val="1000"/>
              </a:spcBef>
              <a:defRPr b="1" sz="2400">
                <a:latin typeface="Garamond"/>
                <a:ea typeface="Garamond"/>
                <a:cs typeface="Garamond"/>
                <a:sym typeface="Garamond"/>
              </a:defRPr>
            </a:pPr>
            <a:r>
              <a:t>Novembro de 2025</a:t>
            </a:r>
          </a:p>
        </p:txBody>
      </p:sp>
      <p:sp>
        <p:nvSpPr>
          <p:cNvPr id="24" name="Numero diapositiva"/>
          <p:cNvSpPr txBox="1"/>
          <p:nvPr>
            <p:ph type="sldNum" sz="quarter" idx="2"/>
          </p:nvPr>
        </p:nvSpPr>
        <p:spPr>
          <a:xfrm>
            <a:off x="11189310" y="6410642"/>
            <a:ext cx="164490" cy="256541"/>
          </a:xfrm>
          <a:prstGeom prst="rect">
            <a:avLst/>
          </a:prstGeom>
          <a:extLst>
            <a:ext uri="{C572A759-6A51-4108-AA02-DFA0A04FC94B}">
              <ma14:wrappingTextBoxFlag xmlns:ma14="http://schemas.microsoft.com/office/mac/drawingml/2011/main" val="1"/>
            </a:ext>
          </a:extLst>
        </p:spPr>
        <p:txBody>
          <a:bodyPr/>
          <a:lstStyle>
            <a:lvl1pPr>
              <a:defRPr b="1">
                <a:solidFill>
                  <a:srgbClr val="000000"/>
                </a:solidFill>
                <a:latin typeface="Garamond"/>
                <a:ea typeface="Garamond"/>
                <a:cs typeface="Garamond"/>
                <a:sym typeface="Garamond"/>
              </a:defRPr>
            </a:lvl1p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 name="1. Contextualization"/>
          <p:cNvSpPr txBox="1"/>
          <p:nvPr>
            <p:ph type="title" idx="4294967295"/>
          </p:nvPr>
        </p:nvSpPr>
        <p:spPr>
          <a:xfrm>
            <a:off x="838200" y="95250"/>
            <a:ext cx="10515600" cy="539750"/>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1. Contextualization</a:t>
            </a:r>
          </a:p>
        </p:txBody>
      </p:sp>
      <p:sp>
        <p:nvSpPr>
          <p:cNvPr id="27" name="The province of Inhambane is located in the southern region of Mozambique. Its capital is the city of Inhambane, situated approximately 500 km north of the city of Maputo.…"/>
          <p:cNvSpPr txBox="1"/>
          <p:nvPr>
            <p:ph type="body" idx="4294967295"/>
          </p:nvPr>
        </p:nvSpPr>
        <p:spPr>
          <a:xfrm>
            <a:off x="392112" y="577850"/>
            <a:ext cx="11401426" cy="5813425"/>
          </a:xfrm>
          <a:prstGeom prst="rect">
            <a:avLst/>
          </a:prstGeom>
        </p:spPr>
        <p:txBody>
          <a:bodyPr>
            <a:normAutofit fontScale="100000" lnSpcReduction="0"/>
          </a:bodyPr>
          <a:lstStyle/>
          <a:p>
            <a:pPr marL="0" indent="0" algn="just">
              <a:lnSpc>
                <a:spcPct val="150000"/>
              </a:lnSpc>
              <a:buSzTx/>
              <a:buNone/>
              <a:defRPr sz="2400">
                <a:latin typeface="Garamond"/>
                <a:ea typeface="Garamond"/>
                <a:cs typeface="Garamond"/>
                <a:sym typeface="Garamond"/>
              </a:defRPr>
            </a:pPr>
            <a:r>
              <a:t>The province of Inhambane is located in the southern region of Mozambique. Its capital is the city of Inhambane, situated approximately 500 km north of the city of Maputo.</a:t>
            </a:r>
          </a:p>
          <a:p>
            <a:pPr marL="0" indent="0" algn="just">
              <a:lnSpc>
                <a:spcPct val="150000"/>
              </a:lnSpc>
              <a:buSzTx/>
              <a:buNone/>
              <a:defRPr sz="2400">
                <a:latin typeface="Garamond"/>
                <a:ea typeface="Garamond"/>
                <a:cs typeface="Garamond"/>
                <a:sym typeface="Garamond"/>
              </a:defRPr>
            </a:pPr>
            <a:r>
              <a:t>Area of ​​the province: 68,615 km²</a:t>
            </a:r>
          </a:p>
          <a:p>
            <a:pPr marL="0" indent="0" algn="just">
              <a:lnSpc>
                <a:spcPct val="150000"/>
              </a:lnSpc>
              <a:buSzTx/>
              <a:buNone/>
              <a:defRPr sz="2400">
                <a:latin typeface="Garamond"/>
                <a:ea typeface="Garamond"/>
                <a:cs typeface="Garamond"/>
                <a:sym typeface="Garamond"/>
              </a:defRPr>
            </a:pPr>
            <a:r>
              <a:t>Total population of Inhambane province: 1,616,068 inhabitants.</a:t>
            </a:r>
          </a:p>
          <a:p>
            <a:pPr marL="0" indent="0" algn="just">
              <a:lnSpc>
                <a:spcPct val="150000"/>
              </a:lnSpc>
              <a:buSzTx/>
              <a:buNone/>
              <a:defRPr sz="2400">
                <a:latin typeface="Garamond"/>
                <a:ea typeface="Garamond"/>
                <a:cs typeface="Garamond"/>
                <a:sym typeface="Garamond"/>
              </a:defRPr>
            </a:pPr>
            <a:r>
              <a:t>Women: 859,797 (53.2%)</a:t>
            </a:r>
          </a:p>
          <a:p>
            <a:pPr marL="0" indent="0" algn="just">
              <a:lnSpc>
                <a:spcPct val="150000"/>
              </a:lnSpc>
              <a:buSzTx/>
              <a:buNone/>
              <a:defRPr sz="2400">
                <a:latin typeface="Garamond"/>
                <a:ea typeface="Garamond"/>
                <a:cs typeface="Garamond"/>
                <a:sym typeface="Garamond"/>
              </a:defRPr>
            </a:pPr>
            <a:r>
              <a:t>Men: 756,271</a:t>
            </a:r>
          </a:p>
          <a:p>
            <a:pPr marL="0" indent="0" algn="just">
              <a:lnSpc>
                <a:spcPct val="150000"/>
              </a:lnSpc>
              <a:buSzTx/>
              <a:buNone/>
              <a:defRPr sz="2400">
                <a:latin typeface="Garamond"/>
                <a:ea typeface="Garamond"/>
                <a:cs typeface="Garamond"/>
                <a:sym typeface="Garamond"/>
              </a:defRPr>
            </a:pPr>
            <a:r>
              <a:t>Population density: 23.5 inhabitants/km²</a:t>
            </a:r>
          </a:p>
          <a:p>
            <a:pPr marL="0" indent="0" algn="just">
              <a:lnSpc>
                <a:spcPct val="150000"/>
              </a:lnSpc>
              <a:buSzTx/>
              <a:buNone/>
              <a:defRPr sz="2400">
                <a:latin typeface="Garamond"/>
                <a:ea typeface="Garamond"/>
                <a:cs typeface="Garamond"/>
                <a:sym typeface="Garamond"/>
              </a:defRPr>
            </a:pPr>
            <a:r>
              <a:t>Annual population growth rate of the province: 1%;</a:t>
            </a:r>
          </a:p>
          <a:p>
            <a:pPr marL="0" indent="0" algn="just">
              <a:lnSpc>
                <a:spcPct val="150000"/>
              </a:lnSpc>
              <a:buSzTx/>
              <a:buNone/>
              <a:defRPr sz="2400">
                <a:latin typeface="Garamond"/>
                <a:ea typeface="Garamond"/>
                <a:cs typeface="Garamond"/>
                <a:sym typeface="Garamond"/>
              </a:defRPr>
            </a:pPr>
            <a:r>
              <a:t>Inhambane's coastline: 700 km (25% of Mozambique's coastline);</a:t>
            </a:r>
          </a:p>
        </p:txBody>
      </p:sp>
      <p:sp>
        <p:nvSpPr>
          <p:cNvPr id="28" name="Numero diapositiva"/>
          <p:cNvSpPr txBox="1"/>
          <p:nvPr>
            <p:ph type="sldNum" sz="quarter" idx="2"/>
          </p:nvPr>
        </p:nvSpPr>
        <p:spPr>
          <a:xfrm>
            <a:off x="11178222" y="6410642"/>
            <a:ext cx="175578" cy="256541"/>
          </a:xfrm>
          <a:prstGeom prst="rect">
            <a:avLst/>
          </a:prstGeom>
          <a:extLst>
            <a:ext uri="{C572A759-6A51-4108-AA02-DFA0A04FC94B}">
              <ma14:wrappingTextBoxFlag xmlns:ma14="http://schemas.microsoft.com/office/mac/drawingml/2011/main" val="1"/>
            </a:ext>
          </a:extLst>
        </p:spPr>
        <p:txBody>
          <a:bodyPr/>
          <a:lstStyle>
            <a:lvl1pPr>
              <a:defRPr b="1">
                <a:solidFill>
                  <a:srgbClr val="000000"/>
                </a:solidFill>
                <a:latin typeface="Garamond"/>
                <a:ea typeface="Garamond"/>
                <a:cs typeface="Garamond"/>
                <a:sym typeface="Garamond"/>
              </a:defRPr>
            </a:lvl1pPr>
          </a:lstStyle>
          <a:p>
            <a:pPr/>
            <a:fld id="{86CB4B4D-7CA3-9044-876B-883B54F8677D}" type="slidenum"/>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 name="1. Contextualization-Inhambane Province"/>
          <p:cNvSpPr txBox="1"/>
          <p:nvPr>
            <p:ph type="title" idx="4294967295"/>
          </p:nvPr>
        </p:nvSpPr>
        <p:spPr>
          <a:xfrm>
            <a:off x="838200" y="365125"/>
            <a:ext cx="10515600" cy="549275"/>
          </a:xfrm>
          <a:prstGeom prst="rect">
            <a:avLst/>
          </a:prstGeom>
        </p:spPr>
        <p:txBody>
          <a:bodyPr>
            <a:normAutofit fontScale="100000" lnSpcReduction="0"/>
          </a:bodyPr>
          <a:lstStyle/>
          <a:p>
            <a:pPr algn="ctr">
              <a:defRPr b="1" sz="3000">
                <a:latin typeface="Garamond"/>
                <a:ea typeface="Garamond"/>
                <a:cs typeface="Garamond"/>
                <a:sym typeface="Garamond"/>
              </a:defRPr>
            </a:pPr>
            <a:r>
              <a:t>1. Contextualization-</a:t>
            </a:r>
            <a:r>
              <a:t>Inhambane Province</a:t>
            </a:r>
          </a:p>
        </p:txBody>
      </p:sp>
      <p:sp>
        <p:nvSpPr>
          <p:cNvPr id="31" name="Numero diapositiva"/>
          <p:cNvSpPr txBox="1"/>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32" name="https://www.novomilenio.inf.br/porto/mapas/images/mzinmap.jpg" descr="https://www.novomilenio.inf.br/porto/mapas/images/mzinmap.jpg"/>
          <p:cNvPicPr>
            <a:picLocks noChangeAspect="1"/>
          </p:cNvPicPr>
          <p:nvPr/>
        </p:nvPicPr>
        <p:blipFill>
          <a:blip r:embed="rId2">
            <a:extLst/>
          </a:blip>
          <a:stretch>
            <a:fillRect/>
          </a:stretch>
        </p:blipFill>
        <p:spPr>
          <a:xfrm>
            <a:off x="3313112" y="1093787"/>
            <a:ext cx="6670676" cy="5262563"/>
          </a:xfrm>
          <a:prstGeom prst="rect">
            <a:avLst/>
          </a:prstGeom>
          <a:ln w="12700">
            <a:miter lim="400000"/>
          </a:ln>
        </p:spPr>
      </p:pic>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 name="&quot;&quot;"/>
          <p:cNvSpPr/>
          <p:nvPr/>
        </p:nvSpPr>
        <p:spPr>
          <a:xfrm>
            <a:off x="3175" y="0"/>
            <a:ext cx="12188825" cy="6858000"/>
          </a:xfrm>
          <a:prstGeom prst="rect">
            <a:avLst/>
          </a:prstGeom>
          <a:solidFill>
            <a:srgbClr val="FFFFFF"/>
          </a:solidFill>
          <a:ln w="12700">
            <a:miter lim="400000"/>
          </a:ln>
        </p:spPr>
        <p:txBody>
          <a:bodyPr lIns="45719" rIns="45719" anchor="ctr"/>
          <a:lstStyle/>
          <a:p>
            <a:pPr/>
          </a:p>
        </p:txBody>
      </p:sp>
      <p:sp>
        <p:nvSpPr>
          <p:cNvPr id="35" name="&quot;&quot;"/>
          <p:cNvSpPr/>
          <p:nvPr/>
        </p:nvSpPr>
        <p:spPr>
          <a:xfrm>
            <a:off x="0" y="0"/>
            <a:ext cx="4167188" cy="685800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1712" y="0"/>
                </a:lnTo>
                <a:lnTo>
                  <a:pt x="12377" y="259"/>
                </a:lnTo>
                <a:cubicBezTo>
                  <a:pt x="17941" y="2543"/>
                  <a:pt x="21600" y="6412"/>
                  <a:pt x="21600" y="10800"/>
                </a:cubicBezTo>
                <a:cubicBezTo>
                  <a:pt x="21600" y="15188"/>
                  <a:pt x="17941" y="19057"/>
                  <a:pt x="12377" y="21341"/>
                </a:cubicBezTo>
                <a:lnTo>
                  <a:pt x="11712" y="21600"/>
                </a:lnTo>
                <a:lnTo>
                  <a:pt x="0" y="21600"/>
                </a:lnTo>
                <a:lnTo>
                  <a:pt x="0" y="0"/>
                </a:lnTo>
                <a:close/>
              </a:path>
            </a:pathLst>
          </a:custGeom>
          <a:solidFill>
            <a:schemeClr val="accent2"/>
          </a:solidFill>
          <a:ln w="12700">
            <a:miter lim="400000"/>
          </a:ln>
        </p:spPr>
        <p:txBody>
          <a:bodyPr lIns="45719" rIns="45719" anchor="ctr"/>
          <a:lstStyle/>
          <a:p>
            <a:pPr/>
          </a:p>
        </p:txBody>
      </p:sp>
      <p:sp>
        <p:nvSpPr>
          <p:cNvPr id="36" name="1. Contextualization (cont.)"/>
          <p:cNvSpPr txBox="1"/>
          <p:nvPr>
            <p:ph type="title" idx="4294967295"/>
          </p:nvPr>
        </p:nvSpPr>
        <p:spPr>
          <a:xfrm>
            <a:off x="687387" y="1154112"/>
            <a:ext cx="3200401" cy="4460876"/>
          </a:xfrm>
          <a:prstGeom prst="rect">
            <a:avLst/>
          </a:prstGeom>
        </p:spPr>
        <p:txBody>
          <a:bodyPr>
            <a:normAutofit fontScale="100000" lnSpcReduction="0"/>
          </a:bodyPr>
          <a:lstStyle>
            <a:lvl1pPr>
              <a:defRPr b="1" sz="3100">
                <a:solidFill>
                  <a:srgbClr val="FFFFFF"/>
                </a:solidFill>
                <a:latin typeface="Garamond"/>
                <a:ea typeface="Garamond"/>
                <a:cs typeface="Garamond"/>
                <a:sym typeface="Garamond"/>
              </a:defRPr>
            </a:lvl1pPr>
          </a:lstStyle>
          <a:p>
            <a:pPr/>
            <a:r>
              <a:t>1. Contextualization (cont.)</a:t>
            </a:r>
          </a:p>
        </p:txBody>
      </p:sp>
      <p:sp>
        <p:nvSpPr>
          <p:cNvPr id="37" name="&quot;&quot;"/>
          <p:cNvSpPr/>
          <p:nvPr/>
        </p:nvSpPr>
        <p:spPr>
          <a:xfrm flipV="1">
            <a:off x="9591675" y="4497387"/>
            <a:ext cx="2041525" cy="20415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11929" y="0"/>
                  <a:pt x="21600" y="9671"/>
                  <a:pt x="21600" y="21600"/>
                </a:cubicBezTo>
              </a:path>
            </a:pathLst>
          </a:custGeom>
          <a:ln w="127000" cap="rnd">
            <a:solidFill>
              <a:srgbClr val="0F9ED5"/>
            </a:solidFill>
            <a:prstDash val="dash"/>
            <a:miter/>
          </a:ln>
        </p:spPr>
        <p:txBody>
          <a:bodyPr lIns="45719" rIns="45719" anchor="ctr"/>
          <a:lstStyle/>
          <a:p>
            <a:pPr/>
          </a:p>
        </p:txBody>
      </p:sp>
      <p:sp>
        <p:nvSpPr>
          <p:cNvPr id="38" name="One of the faces of poverty in Mozambique is the disorganized occupation of physical space, especially in rapidly developing urban areas. Factors contributing to this disordered occupation of space include:…"/>
          <p:cNvSpPr txBox="1"/>
          <p:nvPr>
            <p:ph type="body" idx="4294967295"/>
          </p:nvPr>
        </p:nvSpPr>
        <p:spPr>
          <a:xfrm>
            <a:off x="4391025" y="228600"/>
            <a:ext cx="6962775" cy="5948363"/>
          </a:xfrm>
          <a:prstGeom prst="rect">
            <a:avLst/>
          </a:prstGeom>
        </p:spPr>
        <p:txBody>
          <a:bodyPr anchor="ctr">
            <a:normAutofit fontScale="100000" lnSpcReduction="0"/>
          </a:bodyPr>
          <a:lstStyle/>
          <a:p>
            <a:pPr marL="0" indent="0">
              <a:lnSpc>
                <a:spcPct val="70000"/>
              </a:lnSpc>
              <a:buSzTx/>
              <a:buNone/>
              <a:defRPr sz="2000">
                <a:latin typeface="Garamond"/>
                <a:ea typeface="Garamond"/>
                <a:cs typeface="Garamond"/>
                <a:sym typeface="Garamond"/>
              </a:defRPr>
            </a:pPr>
          </a:p>
          <a:p>
            <a:pPr marL="0" indent="0">
              <a:lnSpc>
                <a:spcPct val="70000"/>
              </a:lnSpc>
              <a:buSzTx/>
              <a:buNone/>
              <a:defRPr sz="2000">
                <a:latin typeface="Garamond"/>
                <a:ea typeface="Garamond"/>
                <a:cs typeface="Garamond"/>
                <a:sym typeface="Garamond"/>
              </a:defRPr>
            </a:pPr>
            <a:r>
              <a:t>One of the faces of poverty in Mozambique is the disorganized occupation of physical space, especially in rapidly developing urban areas. Factors contributing to this disordered occupation of space include:</a:t>
            </a:r>
          </a:p>
          <a:p>
            <a:pPr marL="0" indent="0">
              <a:lnSpc>
                <a:spcPct val="70000"/>
              </a:lnSpc>
              <a:buSzTx/>
              <a:buNone/>
              <a:defRPr sz="2000">
                <a:latin typeface="Garamond"/>
                <a:ea typeface="Garamond"/>
                <a:cs typeface="Garamond"/>
                <a:sym typeface="Garamond"/>
              </a:defRPr>
            </a:pPr>
          </a:p>
          <a:p>
            <a:pPr marL="0" indent="0">
              <a:lnSpc>
                <a:spcPct val="70000"/>
              </a:lnSpc>
              <a:buSzTx/>
              <a:buNone/>
              <a:defRPr sz="2000">
                <a:latin typeface="Garamond"/>
                <a:ea typeface="Garamond"/>
                <a:cs typeface="Garamond"/>
                <a:sym typeface="Garamond"/>
              </a:defRPr>
            </a:pPr>
            <a:r>
              <a:t>The 16-year war that ravaged the country moved a large portion of the population from rural areas to cities and towns;</a:t>
            </a:r>
          </a:p>
          <a:p>
            <a:pPr marL="0" indent="0">
              <a:lnSpc>
                <a:spcPct val="70000"/>
              </a:lnSpc>
              <a:buSzTx/>
              <a:buNone/>
              <a:defRPr sz="2000">
                <a:latin typeface="Garamond"/>
                <a:ea typeface="Garamond"/>
                <a:cs typeface="Garamond"/>
                <a:sym typeface="Garamond"/>
              </a:defRPr>
            </a:pPr>
          </a:p>
          <a:p>
            <a:pPr marL="0" indent="0">
              <a:lnSpc>
                <a:spcPct val="70000"/>
              </a:lnSpc>
              <a:buSzTx/>
              <a:buNone/>
              <a:defRPr sz="2000">
                <a:latin typeface="Garamond"/>
                <a:ea typeface="Garamond"/>
                <a:cs typeface="Garamond"/>
                <a:sym typeface="Garamond"/>
              </a:defRPr>
            </a:pPr>
            <a:r>
              <a:t>Rural exodus, which primarily moves young people to cities and towns in search of employment opportunities and to continue their studies;</a:t>
            </a:r>
          </a:p>
          <a:p>
            <a:pPr marL="0" indent="0">
              <a:lnSpc>
                <a:spcPct val="70000"/>
              </a:lnSpc>
              <a:buSzTx/>
              <a:buNone/>
              <a:defRPr sz="2000">
                <a:latin typeface="Garamond"/>
                <a:ea typeface="Garamond"/>
                <a:cs typeface="Garamond"/>
                <a:sym typeface="Garamond"/>
              </a:defRPr>
            </a:pPr>
          </a:p>
          <a:p>
            <a:pPr marL="0" indent="0">
              <a:lnSpc>
                <a:spcPct val="70000"/>
              </a:lnSpc>
              <a:buSzTx/>
              <a:buNone/>
              <a:defRPr sz="2000">
                <a:latin typeface="Garamond"/>
                <a:ea typeface="Garamond"/>
                <a:cs typeface="Garamond"/>
                <a:sym typeface="Garamond"/>
              </a:defRPr>
            </a:pPr>
            <a:r>
              <a:t>The introduction and implementation of various socio-economic development projects;</a:t>
            </a:r>
          </a:p>
          <a:p>
            <a:pPr marL="0" indent="0">
              <a:lnSpc>
                <a:spcPct val="70000"/>
              </a:lnSpc>
              <a:buSzTx/>
              <a:buNone/>
              <a:defRPr sz="2000">
                <a:latin typeface="Garamond"/>
                <a:ea typeface="Garamond"/>
                <a:cs typeface="Garamond"/>
                <a:sym typeface="Garamond"/>
              </a:defRPr>
            </a:pPr>
          </a:p>
          <a:p>
            <a:pPr marL="0" indent="0">
              <a:lnSpc>
                <a:spcPct val="70000"/>
              </a:lnSpc>
              <a:buSzTx/>
              <a:buNone/>
              <a:defRPr sz="2000">
                <a:latin typeface="Garamond"/>
                <a:ea typeface="Garamond"/>
                <a:cs typeface="Garamond"/>
                <a:sym typeface="Garamond"/>
              </a:defRPr>
            </a:pPr>
            <a:r>
              <a:t>The impact of drought on agriculture; and</a:t>
            </a:r>
          </a:p>
          <a:p>
            <a:pPr marL="0" indent="0">
              <a:lnSpc>
                <a:spcPct val="70000"/>
              </a:lnSpc>
              <a:buSzTx/>
              <a:buNone/>
              <a:defRPr sz="2000">
                <a:latin typeface="Garamond"/>
                <a:ea typeface="Garamond"/>
                <a:cs typeface="Garamond"/>
                <a:sym typeface="Garamond"/>
              </a:defRPr>
            </a:pPr>
          </a:p>
          <a:p>
            <a:pPr marL="0" indent="0">
              <a:lnSpc>
                <a:spcPct val="70000"/>
              </a:lnSpc>
              <a:buSzTx/>
              <a:buNone/>
              <a:defRPr sz="2000">
                <a:latin typeface="Garamond"/>
                <a:ea typeface="Garamond"/>
                <a:cs typeface="Garamond"/>
                <a:sym typeface="Garamond"/>
              </a:defRPr>
            </a:pPr>
            <a:r>
              <a:t>Population growth.</a:t>
            </a:r>
          </a:p>
        </p:txBody>
      </p:sp>
      <p:sp>
        <p:nvSpPr>
          <p:cNvPr id="39" name="Numero diapositiva"/>
          <p:cNvSpPr txBox="1"/>
          <p:nvPr>
            <p:ph type="sldNum" sz="quarter" idx="2"/>
          </p:nvPr>
        </p:nvSpPr>
        <p:spPr>
          <a:xfrm>
            <a:off x="11178222" y="6410642"/>
            <a:ext cx="175578" cy="256541"/>
          </a:xfrm>
          <a:prstGeom prst="rect">
            <a:avLst/>
          </a:prstGeom>
          <a:extLst>
            <a:ext uri="{C572A759-6A51-4108-AA02-DFA0A04FC94B}">
              <ma14:wrappingTextBoxFlag xmlns:ma14="http://schemas.microsoft.com/office/mac/drawingml/2011/main" val="1"/>
            </a:ext>
          </a:extLst>
        </p:spPr>
        <p:txBody>
          <a:bodyPr/>
          <a:lstStyle>
            <a:lvl1pPr>
              <a:defRPr b="1">
                <a:solidFill>
                  <a:srgbClr val="000000"/>
                </a:solidFill>
                <a:latin typeface="Garamond"/>
                <a:ea typeface="Garamond"/>
                <a:cs typeface="Garamond"/>
                <a:sym typeface="Garamond"/>
              </a:defRPr>
            </a:lvl1pPr>
          </a:lstStyle>
          <a:p>
            <a:pPr/>
            <a:fld id="{86CB4B4D-7CA3-9044-876B-883B54F8677D}" type="slidenum"/>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 name="Disorganized occupation of physical space in coastline in Maxixe"/>
          <p:cNvSpPr txBox="1"/>
          <p:nvPr>
            <p:ph type="title" idx="4294967295"/>
          </p:nvPr>
        </p:nvSpPr>
        <p:spPr>
          <a:xfrm>
            <a:off x="336550" y="365125"/>
            <a:ext cx="11017250" cy="582613"/>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Disorganized occupation of physical space in coastline in Maxixe</a:t>
            </a:r>
          </a:p>
        </p:txBody>
      </p:sp>
      <p:sp>
        <p:nvSpPr>
          <p:cNvPr id="42" name="Numero diapositiva"/>
          <p:cNvSpPr txBox="1"/>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43" name="image.jpeg" descr="image.jpeg"/>
          <p:cNvPicPr>
            <a:picLocks noChangeAspect="1"/>
          </p:cNvPicPr>
          <p:nvPr/>
        </p:nvPicPr>
        <p:blipFill>
          <a:blip r:embed="rId2">
            <a:extLst/>
          </a:blip>
          <a:stretch>
            <a:fillRect/>
          </a:stretch>
        </p:blipFill>
        <p:spPr>
          <a:xfrm>
            <a:off x="242887" y="947737"/>
            <a:ext cx="5888038" cy="5408613"/>
          </a:xfrm>
          <a:prstGeom prst="rect">
            <a:avLst/>
          </a:prstGeom>
          <a:ln w="12700">
            <a:miter lim="400000"/>
          </a:ln>
        </p:spPr>
      </p:pic>
      <p:pic>
        <p:nvPicPr>
          <p:cNvPr id="44" name="image.png" descr="image.png"/>
          <p:cNvPicPr>
            <a:picLocks noChangeAspect="1"/>
          </p:cNvPicPr>
          <p:nvPr/>
        </p:nvPicPr>
        <p:blipFill>
          <a:blip r:embed="rId3">
            <a:extLst/>
          </a:blip>
          <a:stretch>
            <a:fillRect/>
          </a:stretch>
        </p:blipFill>
        <p:spPr>
          <a:xfrm>
            <a:off x="6130925" y="947737"/>
            <a:ext cx="5895975" cy="5408613"/>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 name="Before the disorderly occupation"/>
          <p:cNvSpPr txBox="1"/>
          <p:nvPr>
            <p:ph type="title" idx="4294967295"/>
          </p:nvPr>
        </p:nvSpPr>
        <p:spPr>
          <a:xfrm>
            <a:off x="838200" y="365125"/>
            <a:ext cx="10515600" cy="661988"/>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Before the disorderly occupation</a:t>
            </a:r>
          </a:p>
        </p:txBody>
      </p:sp>
      <p:pic>
        <p:nvPicPr>
          <p:cNvPr id="47" name="image.jpeg" descr="image.jpeg"/>
          <p:cNvPicPr>
            <a:picLocks noChangeAspect="1"/>
          </p:cNvPicPr>
          <p:nvPr/>
        </p:nvPicPr>
        <p:blipFill>
          <a:blip r:embed="rId2">
            <a:extLst/>
          </a:blip>
          <a:stretch>
            <a:fillRect/>
          </a:stretch>
        </p:blipFill>
        <p:spPr>
          <a:xfrm>
            <a:off x="838200" y="1381125"/>
            <a:ext cx="10515600" cy="4795838"/>
          </a:xfrm>
          <a:prstGeom prst="rect">
            <a:avLst/>
          </a:prstGeom>
          <a:ln w="12700">
            <a:miter lim="400000"/>
          </a:ln>
        </p:spPr>
      </p:pic>
      <p:sp>
        <p:nvSpPr>
          <p:cNvPr id="48" name="Numero diapositiva"/>
          <p:cNvSpPr txBox="1"/>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 name="The problems of the coastline in Inhambane-Barra beach"/>
          <p:cNvSpPr txBox="1"/>
          <p:nvPr>
            <p:ph type="title" idx="4294967295"/>
          </p:nvPr>
        </p:nvSpPr>
        <p:spPr>
          <a:xfrm>
            <a:off x="838200" y="365125"/>
            <a:ext cx="10515600" cy="682625"/>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The problems of the coastline in Inhambane-Barra beach</a:t>
            </a:r>
          </a:p>
        </p:txBody>
      </p:sp>
      <p:sp>
        <p:nvSpPr>
          <p:cNvPr id="51" name="Numero diapositiva"/>
          <p:cNvSpPr txBox="1"/>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2" name="image.jpeg" descr="image.jpeg"/>
          <p:cNvPicPr>
            <a:picLocks noChangeAspect="1"/>
          </p:cNvPicPr>
          <p:nvPr/>
        </p:nvPicPr>
        <p:blipFill>
          <a:blip r:embed="rId2">
            <a:extLst/>
          </a:blip>
          <a:stretch>
            <a:fillRect/>
          </a:stretch>
        </p:blipFill>
        <p:spPr>
          <a:xfrm>
            <a:off x="136525" y="1047750"/>
            <a:ext cx="3614738" cy="5308600"/>
          </a:xfrm>
          <a:prstGeom prst="rect">
            <a:avLst/>
          </a:prstGeom>
          <a:ln w="12700">
            <a:miter lim="400000"/>
          </a:ln>
        </p:spPr>
      </p:pic>
      <p:pic>
        <p:nvPicPr>
          <p:cNvPr id="53" name="image.jpeg" descr="image.jpeg"/>
          <p:cNvPicPr>
            <a:picLocks noChangeAspect="1"/>
          </p:cNvPicPr>
          <p:nvPr/>
        </p:nvPicPr>
        <p:blipFill>
          <a:blip r:embed="rId3">
            <a:extLst/>
          </a:blip>
          <a:stretch>
            <a:fillRect/>
          </a:stretch>
        </p:blipFill>
        <p:spPr>
          <a:xfrm>
            <a:off x="3751262" y="979487"/>
            <a:ext cx="4059238" cy="5376863"/>
          </a:xfrm>
          <a:prstGeom prst="rect">
            <a:avLst/>
          </a:prstGeom>
          <a:ln w="12700">
            <a:miter lim="400000"/>
          </a:ln>
        </p:spPr>
      </p:pic>
      <p:pic>
        <p:nvPicPr>
          <p:cNvPr id="54" name="image.jpeg" descr="image.jpeg"/>
          <p:cNvPicPr>
            <a:picLocks noChangeAspect="1"/>
          </p:cNvPicPr>
          <p:nvPr/>
        </p:nvPicPr>
        <p:blipFill>
          <a:blip r:embed="rId4">
            <a:extLst/>
          </a:blip>
          <a:stretch>
            <a:fillRect/>
          </a:stretch>
        </p:blipFill>
        <p:spPr>
          <a:xfrm>
            <a:off x="7810500" y="979487"/>
            <a:ext cx="3992563" cy="5376863"/>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6" name="2. Urbanization System in Mozambique"/>
          <p:cNvSpPr txBox="1"/>
          <p:nvPr>
            <p:ph type="title" idx="4294967295"/>
          </p:nvPr>
        </p:nvSpPr>
        <p:spPr>
          <a:xfrm>
            <a:off x="425450" y="398462"/>
            <a:ext cx="10515600" cy="785813"/>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2. Urbanization System in Mozambique </a:t>
            </a:r>
          </a:p>
        </p:txBody>
      </p:sp>
      <p:sp>
        <p:nvSpPr>
          <p:cNvPr id="57" name="Urbanization Policy…"/>
          <p:cNvSpPr txBox="1"/>
          <p:nvPr>
            <p:ph type="body" idx="4294967295"/>
          </p:nvPr>
        </p:nvSpPr>
        <p:spPr>
          <a:xfrm>
            <a:off x="838200" y="1398587"/>
            <a:ext cx="10515600" cy="4351339"/>
          </a:xfrm>
          <a:prstGeom prst="rect">
            <a:avLst/>
          </a:prstGeom>
        </p:spPr>
        <p:txBody>
          <a:bodyPr>
            <a:normAutofit fontScale="100000" lnSpcReduction="0"/>
          </a:bodyPr>
          <a:lstStyle/>
          <a:p>
            <a:pPr marL="0" indent="0" algn="ctr">
              <a:buSzTx/>
              <a:buNone/>
              <a:defRPr b="1">
                <a:latin typeface="Garamond"/>
                <a:ea typeface="Garamond"/>
                <a:cs typeface="Garamond"/>
                <a:sym typeface="Garamond"/>
              </a:defRPr>
            </a:pPr>
            <a:r>
              <a:t>Urbanization Policy</a:t>
            </a:r>
          </a:p>
          <a:p>
            <a:pPr marL="0" indent="0" algn="ctr">
              <a:buSzTx/>
              <a:buNone/>
              <a:defRPr b="1">
                <a:latin typeface="Garamond"/>
                <a:ea typeface="Garamond"/>
                <a:cs typeface="Garamond"/>
                <a:sym typeface="Garamond"/>
              </a:defRPr>
            </a:pPr>
          </a:p>
          <a:p>
            <a:pPr marL="0" indent="0" algn="just">
              <a:buSzTx/>
              <a:buNone/>
              <a:defRPr>
                <a:latin typeface="Garamond"/>
                <a:ea typeface="Garamond"/>
                <a:cs typeface="Garamond"/>
                <a:sym typeface="Garamond"/>
              </a:defRPr>
            </a:pPr>
            <a:r>
              <a:t>Aware of the importance of territorial planning, the Assembly of the Republic of Mozambique approved the Urbanization Policy (UP), through Resolution No. 31/2024 of July 10, in order to ensure and guarantee the promotion of more balanced urbanization and harmonious development of the territory, and to promote socio-economic development, fostering greater equity, spatial inclusion and the reduction of spatial inequalities.</a:t>
            </a:r>
          </a:p>
        </p:txBody>
      </p:sp>
      <p:sp>
        <p:nvSpPr>
          <p:cNvPr id="58" name="Numero diapositiva"/>
          <p:cNvSpPr txBox="1"/>
          <p:nvPr>
            <p:ph type="sldNum" sz="quarter" idx="2"/>
          </p:nvPr>
        </p:nvSpPr>
        <p:spPr>
          <a:xfrm>
            <a:off x="11164902" y="6404292"/>
            <a:ext cx="188898"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 name="NATIONAL TERRITORIAL DEVELOPMENT PLAN (PNDT)"/>
          <p:cNvSpPr txBox="1"/>
          <p:nvPr>
            <p:ph type="title" idx="4294967295"/>
          </p:nvPr>
        </p:nvSpPr>
        <p:spPr>
          <a:xfrm>
            <a:off x="671512" y="2038350"/>
            <a:ext cx="8482013" cy="438150"/>
          </a:xfrm>
          <a:prstGeom prst="rect">
            <a:avLst/>
          </a:prstGeom>
        </p:spPr>
        <p:txBody>
          <a:bodyPr anchor="b">
            <a:normAutofit fontScale="100000" lnSpcReduction="0"/>
          </a:bodyPr>
          <a:lstStyle/>
          <a:p>
            <a:pPr algn="ctr" defTabSz="365760">
              <a:defRPr b="1" sz="560">
                <a:solidFill>
                  <a:srgbClr val="161616"/>
                </a:solidFill>
                <a:effectLst>
                  <a:outerShdw sx="100000" sy="100000" kx="0" ky="0" algn="b" rotWithShape="0" blurRad="5080" dist="10160" dir="2700000">
                    <a:srgbClr val="DDDDDD"/>
                  </a:outerShdw>
                </a:effectLst>
                <a:latin typeface="Arial Narrow"/>
                <a:ea typeface="Arial Narrow"/>
                <a:cs typeface="Arial Narrow"/>
                <a:sym typeface="Arial Narrow"/>
              </a:defRPr>
            </a:pPr>
            <a:br/>
            <a:r>
              <a:rPr sz="2160">
                <a:effectLst>
                  <a:outerShdw sx="100000" sy="100000" kx="0" ky="0" algn="b" rotWithShape="0" blurRad="5080" dist="15240" dir="2700000">
                    <a:srgbClr val="DDDDDD"/>
                  </a:outerShdw>
                </a:effectLst>
              </a:rPr>
              <a:t> </a:t>
            </a:r>
            <a:br>
              <a:rPr sz="2160">
                <a:effectLst>
                  <a:outerShdw sx="100000" sy="100000" kx="0" ky="0" algn="b" rotWithShape="0" blurRad="5080" dist="15240" dir="2700000">
                    <a:srgbClr val="DDDDDD"/>
                  </a:outerShdw>
                </a:effectLst>
              </a:rPr>
            </a:br>
            <a:r>
              <a:rPr sz="2160">
                <a:effectLst>
                  <a:outerShdw sx="100000" sy="100000" kx="0" ky="0" algn="b" rotWithShape="0" blurRad="5080" dist="15240" dir="2700000">
                    <a:srgbClr val="DDDDDD"/>
                  </a:outerShdw>
                </a:effectLst>
              </a:rPr>
              <a:t> </a:t>
            </a:r>
            <a:r>
              <a:rPr sz="880">
                <a:latin typeface="Garamond"/>
                <a:ea typeface="Garamond"/>
                <a:cs typeface="Garamond"/>
                <a:sym typeface="Garamond"/>
              </a:rPr>
              <a:t>NATIONAL TERRITORIAL DEVELOPMENT PLAN (PNDT)</a:t>
            </a:r>
          </a:p>
        </p:txBody>
      </p:sp>
      <p:grpSp>
        <p:nvGrpSpPr>
          <p:cNvPr id="63" name="Raggruppa"/>
          <p:cNvGrpSpPr/>
          <p:nvPr/>
        </p:nvGrpSpPr>
        <p:grpSpPr>
          <a:xfrm>
            <a:off x="442912" y="-3233421"/>
            <a:ext cx="10691813" cy="4387534"/>
            <a:chOff x="0" y="0"/>
            <a:chExt cx="10691812" cy="4387532"/>
          </a:xfrm>
        </p:grpSpPr>
        <p:sp>
          <p:nvSpPr>
            <p:cNvPr id="61" name="Rettangolo"/>
            <p:cNvSpPr/>
            <p:nvPr/>
          </p:nvSpPr>
          <p:spPr>
            <a:xfrm>
              <a:off x="0" y="3485832"/>
              <a:ext cx="10691813" cy="901701"/>
            </a:xfrm>
            <a:prstGeom prst="rect">
              <a:avLst/>
            </a:prstGeom>
            <a:noFill/>
            <a:ln w="9525" cap="flat">
              <a:solidFill>
                <a:schemeClr val="accent1"/>
              </a:solidFill>
              <a:prstDash val="solid"/>
              <a:round/>
            </a:ln>
            <a:effectLst/>
          </p:spPr>
          <p:txBody>
            <a:bodyPr wrap="square" lIns="45719" tIns="45719" rIns="45719" bIns="45719" numCol="1" anchor="b">
              <a:noAutofit/>
            </a:bodyPr>
            <a:lstStyle/>
            <a:p>
              <a:pPr algn="ctr">
                <a:lnSpc>
                  <a:spcPct val="90000"/>
                </a:lnSpc>
                <a:defRPr b="1" sz="2800" u="sng">
                  <a:latin typeface="Garamond"/>
                  <a:ea typeface="Garamond"/>
                  <a:cs typeface="Garamond"/>
                  <a:sym typeface="Garamond"/>
                </a:defRPr>
              </a:pPr>
            </a:p>
          </p:txBody>
        </p:sp>
        <p:sp>
          <p:nvSpPr>
            <p:cNvPr id="62" name="2. Urbanization System in Mozambique-…"/>
            <p:cNvSpPr txBox="1"/>
            <p:nvPr/>
          </p:nvSpPr>
          <p:spPr>
            <a:xfrm>
              <a:off x="50482" y="0"/>
              <a:ext cx="10590848" cy="438277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b">
              <a:spAutoFit/>
            </a:bodyPr>
            <a:lstStyle/>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p>
            <a:p>
              <a:pPr algn="ctr">
                <a:lnSpc>
                  <a:spcPct val="90000"/>
                </a:lnSpc>
                <a:defRPr b="1" sz="2800">
                  <a:latin typeface="Garamond"/>
                  <a:ea typeface="Garamond"/>
                  <a:cs typeface="Garamond"/>
                  <a:sym typeface="Garamond"/>
                </a:defRPr>
              </a:pPr>
              <a:r>
                <a:t>2. Urbanization System in Mozambique-</a:t>
              </a:r>
            </a:p>
            <a:p>
              <a:pPr algn="ctr">
                <a:lnSpc>
                  <a:spcPct val="90000"/>
                </a:lnSpc>
                <a:defRPr b="1" sz="2800">
                  <a:latin typeface="Garamond"/>
                  <a:ea typeface="Garamond"/>
                  <a:cs typeface="Garamond"/>
                  <a:sym typeface="Garamond"/>
                </a:defRPr>
              </a:pPr>
              <a:r>
                <a:t>2.1. Hierarchical System of Territorial Planning in Mozambique</a:t>
              </a:r>
            </a:p>
          </p:txBody>
        </p:sp>
      </p:grpSp>
      <p:grpSp>
        <p:nvGrpSpPr>
          <p:cNvPr id="66" name="Raggruppa"/>
          <p:cNvGrpSpPr/>
          <p:nvPr/>
        </p:nvGrpSpPr>
        <p:grpSpPr>
          <a:xfrm>
            <a:off x="3475037" y="3352800"/>
            <a:ext cx="5802313" cy="658813"/>
            <a:chOff x="0" y="0"/>
            <a:chExt cx="5802312" cy="658812"/>
          </a:xfrm>
        </p:grpSpPr>
        <p:pic>
          <p:nvPicPr>
            <p:cNvPr id="64" name="image.png" descr="image.png"/>
            <p:cNvPicPr>
              <a:picLocks noChangeAspect="1"/>
            </p:cNvPicPr>
            <p:nvPr/>
          </p:nvPicPr>
          <p:blipFill>
            <a:blip r:embed="rId2">
              <a:extLst/>
            </a:blip>
            <a:stretch>
              <a:fillRect/>
            </a:stretch>
          </p:blipFill>
          <p:spPr>
            <a:xfrm>
              <a:off x="0" y="0"/>
              <a:ext cx="5802313" cy="658813"/>
            </a:xfrm>
            <a:prstGeom prst="rect">
              <a:avLst/>
            </a:prstGeom>
            <a:ln w="12700" cap="flat">
              <a:noFill/>
              <a:miter lim="400000"/>
            </a:ln>
            <a:effectLst/>
          </p:spPr>
        </p:pic>
        <p:sp>
          <p:nvSpPr>
            <p:cNvPr id="65" name="Provincial Territorial Development Plans"/>
            <p:cNvSpPr txBox="1"/>
            <p:nvPr/>
          </p:nvSpPr>
          <p:spPr>
            <a:xfrm>
              <a:off x="52070" y="25400"/>
              <a:ext cx="5699760" cy="43434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700"/>
                </a:spcBef>
                <a:defRPr b="1" sz="2400">
                  <a:solidFill>
                    <a:srgbClr val="161616"/>
                  </a:solidFill>
                  <a:effectLst>
                    <a:outerShdw sx="100000" sy="100000" kx="0" ky="0" algn="b" rotWithShape="0" blurRad="12700" dist="25400" dir="2700000">
                      <a:srgbClr val="DDDDDD"/>
                    </a:outerShdw>
                  </a:effectLst>
                  <a:latin typeface="Garamond"/>
                  <a:ea typeface="Garamond"/>
                  <a:cs typeface="Garamond"/>
                  <a:sym typeface="Garamond"/>
                </a:defRPr>
              </a:lvl1pPr>
            </a:lstStyle>
            <a:p>
              <a:pPr/>
              <a:r>
                <a:t>Provincial Territorial Development Plans</a:t>
              </a:r>
            </a:p>
          </p:txBody>
        </p:sp>
      </p:grpSp>
      <p:sp>
        <p:nvSpPr>
          <p:cNvPr id="67" name="URBANIZATION PLANS"/>
          <p:cNvSpPr txBox="1"/>
          <p:nvPr/>
        </p:nvSpPr>
        <p:spPr>
          <a:xfrm>
            <a:off x="6645275" y="5359400"/>
            <a:ext cx="2743200" cy="358140"/>
          </a:xfrm>
          <a:prstGeom prst="rect">
            <a:avLst/>
          </a:prstGeom>
          <a:gradFill>
            <a:gsLst>
              <a:gs pos="0">
                <a:srgbClr val="A0E3E3"/>
              </a:gs>
              <a:gs pos="100000">
                <a:srgbClr val="79ADAD"/>
              </a:gs>
            </a:gsLst>
            <a:lin ang="5400000"/>
          </a:gradFill>
          <a:ln w="12700">
            <a:miter lim="400000"/>
          </a:ln>
          <a:effectLst>
            <a:outerShdw sx="100000" sy="100000" kx="0" ky="0" algn="b" rotWithShape="0" blurRad="63500" dist="22997" dir="5400000">
              <a:srgbClr val="000000">
                <a:alpha val="34999"/>
              </a:srgbClr>
            </a:outerShdw>
          </a:effectLst>
          <a:extLst>
            <a:ext uri="{C572A759-6A51-4108-AA02-DFA0A04FC94B}">
              <ma14:wrappingTextBoxFlag xmlns:ma14="http://schemas.microsoft.com/office/mac/drawingml/2011/main" val="1"/>
            </a:ext>
          </a:extLst>
        </p:spPr>
        <p:txBody>
          <a:bodyPr lIns="45719" rIns="45719">
            <a:spAutoFit/>
          </a:bodyPr>
          <a:lstStyle/>
          <a:p>
            <a:pPr algn="ctr">
              <a:spcBef>
                <a:spcPts val="700"/>
              </a:spcBef>
              <a:defRPr b="1">
                <a:solidFill>
                  <a:srgbClr val="161616"/>
                </a:solidFill>
                <a:effectLst>
                  <a:outerShdw sx="100000" sy="100000" kx="0" ky="0" algn="b" rotWithShape="0" blurRad="12700" dist="25400" dir="2700000">
                    <a:srgbClr val="000000"/>
                  </a:outerShdw>
                </a:effectLst>
                <a:latin typeface="Garamond"/>
                <a:ea typeface="Garamond"/>
                <a:cs typeface="Garamond"/>
                <a:sym typeface="Garamond"/>
              </a:defRPr>
            </a:pPr>
            <a:r>
              <a:t>URBANIZATION PLANS</a:t>
            </a:r>
            <a:r>
              <a:rPr sz="1200">
                <a:latin typeface="Arial Narrow"/>
                <a:ea typeface="Arial Narrow"/>
                <a:cs typeface="Arial Narrow"/>
                <a:sym typeface="Arial Narrow"/>
              </a:rPr>
              <a:t> </a:t>
            </a:r>
          </a:p>
        </p:txBody>
      </p:sp>
      <p:sp>
        <p:nvSpPr>
          <p:cNvPr id="68" name="URBAN STRUCTURE PLAN"/>
          <p:cNvSpPr txBox="1"/>
          <p:nvPr/>
        </p:nvSpPr>
        <p:spPr>
          <a:xfrm>
            <a:off x="3600450" y="5373687"/>
            <a:ext cx="2906713" cy="624841"/>
          </a:xfrm>
          <a:prstGeom prst="rect">
            <a:avLst/>
          </a:prstGeom>
          <a:gradFill>
            <a:gsLst>
              <a:gs pos="0">
                <a:srgbClr val="A0E3E3"/>
              </a:gs>
              <a:gs pos="100000">
                <a:srgbClr val="79ADAD"/>
              </a:gs>
            </a:gsLst>
            <a:lin ang="5400000"/>
          </a:gradFill>
          <a:ln w="12700">
            <a:miter lim="400000"/>
          </a:ln>
          <a:effectLst>
            <a:outerShdw sx="100000" sy="100000" kx="0" ky="0" algn="b" rotWithShape="0" blurRad="63500" dist="22997" dir="5400000">
              <a:srgbClr val="000000">
                <a:alpha val="34999"/>
              </a:srgbClr>
            </a:outerShdw>
          </a:effectLst>
          <a:extLst>
            <a:ext uri="{C572A759-6A51-4108-AA02-DFA0A04FC94B}">
              <ma14:wrappingTextBoxFlag xmlns:ma14="http://schemas.microsoft.com/office/mac/drawingml/2011/main" val="1"/>
            </a:ext>
          </a:extLst>
        </p:spPr>
        <p:txBody>
          <a:bodyPr lIns="45719" rIns="45719">
            <a:spAutoFit/>
          </a:bodyPr>
          <a:lstStyle>
            <a:lvl1pPr algn="ctr">
              <a:spcBef>
                <a:spcPts val="700"/>
              </a:spcBef>
              <a:defRPr b="1">
                <a:solidFill>
                  <a:srgbClr val="161616"/>
                </a:solidFill>
                <a:effectLst>
                  <a:outerShdw sx="100000" sy="100000" kx="0" ky="0" algn="b" rotWithShape="0" blurRad="12700" dist="25400" dir="2700000">
                    <a:srgbClr val="000000"/>
                  </a:outerShdw>
                </a:effectLst>
                <a:latin typeface="Garamond"/>
                <a:ea typeface="Garamond"/>
                <a:cs typeface="Garamond"/>
                <a:sym typeface="Garamond"/>
              </a:defRPr>
            </a:lvl1pPr>
          </a:lstStyle>
          <a:p>
            <a:pPr/>
            <a:r>
              <a:t>URBAN STRUCTURE PLAN</a:t>
            </a:r>
          </a:p>
        </p:txBody>
      </p:sp>
      <p:grpSp>
        <p:nvGrpSpPr>
          <p:cNvPr id="71" name="Raggruppa"/>
          <p:cNvGrpSpPr/>
          <p:nvPr/>
        </p:nvGrpSpPr>
        <p:grpSpPr>
          <a:xfrm>
            <a:off x="3602037" y="4681537"/>
            <a:ext cx="5791201" cy="506413"/>
            <a:chOff x="0" y="0"/>
            <a:chExt cx="5791200" cy="506412"/>
          </a:xfrm>
        </p:grpSpPr>
        <p:pic>
          <p:nvPicPr>
            <p:cNvPr id="69" name="image.png" descr="image.png"/>
            <p:cNvPicPr>
              <a:picLocks noChangeAspect="1"/>
            </p:cNvPicPr>
            <p:nvPr/>
          </p:nvPicPr>
          <p:blipFill>
            <a:blip r:embed="rId3">
              <a:extLst/>
            </a:blip>
            <a:stretch>
              <a:fillRect/>
            </a:stretch>
          </p:blipFill>
          <p:spPr>
            <a:xfrm>
              <a:off x="0" y="0"/>
              <a:ext cx="5791200" cy="506413"/>
            </a:xfrm>
            <a:prstGeom prst="rect">
              <a:avLst/>
            </a:prstGeom>
            <a:ln w="12700" cap="flat">
              <a:noFill/>
              <a:miter lim="400000"/>
            </a:ln>
            <a:effectLst/>
          </p:spPr>
        </p:pic>
        <p:sp>
          <p:nvSpPr>
            <p:cNvPr id="70" name="DISTRICT LAND USE PLAN"/>
            <p:cNvSpPr txBox="1"/>
            <p:nvPr/>
          </p:nvSpPr>
          <p:spPr>
            <a:xfrm>
              <a:off x="44132" y="11112"/>
              <a:ext cx="569976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700"/>
                </a:spcBef>
                <a:defRPr b="1">
                  <a:solidFill>
                    <a:srgbClr val="161616"/>
                  </a:solidFill>
                  <a:effectLst>
                    <a:outerShdw sx="100000" sy="100000" kx="0" ky="0" algn="b" rotWithShape="0" blurRad="12700" dist="25400" dir="2700000">
                      <a:srgbClr val="DDDDDD"/>
                    </a:outerShdw>
                  </a:effectLst>
                  <a:latin typeface="Garamond"/>
                  <a:ea typeface="Garamond"/>
                  <a:cs typeface="Garamond"/>
                  <a:sym typeface="Garamond"/>
                </a:defRPr>
              </a:lvl1pPr>
            </a:lstStyle>
            <a:p>
              <a:pPr/>
              <a:r>
                <a:t>DISTRICT LAND USE PLAN</a:t>
              </a:r>
            </a:p>
          </p:txBody>
        </p:sp>
      </p:grpSp>
      <p:grpSp>
        <p:nvGrpSpPr>
          <p:cNvPr id="74" name="Raggruppa"/>
          <p:cNvGrpSpPr/>
          <p:nvPr/>
        </p:nvGrpSpPr>
        <p:grpSpPr>
          <a:xfrm>
            <a:off x="9296400" y="2097087"/>
            <a:ext cx="1195388" cy="1682751"/>
            <a:chOff x="0" y="0"/>
            <a:chExt cx="1195387" cy="1682750"/>
          </a:xfrm>
        </p:grpSpPr>
        <p:pic>
          <p:nvPicPr>
            <p:cNvPr id="72" name="image.png" descr="image.png"/>
            <p:cNvPicPr>
              <a:picLocks noChangeAspect="1"/>
            </p:cNvPicPr>
            <p:nvPr/>
          </p:nvPicPr>
          <p:blipFill>
            <a:blip r:embed="rId4">
              <a:extLst/>
            </a:blip>
            <a:stretch>
              <a:fillRect/>
            </a:stretch>
          </p:blipFill>
          <p:spPr>
            <a:xfrm>
              <a:off x="0" y="0"/>
              <a:ext cx="1195388" cy="1682750"/>
            </a:xfrm>
            <a:prstGeom prst="rect">
              <a:avLst/>
            </a:prstGeom>
            <a:ln w="12700" cap="flat">
              <a:noFill/>
              <a:miter lim="400000"/>
            </a:ln>
            <a:effectLst/>
          </p:spPr>
        </p:pic>
        <p:sp>
          <p:nvSpPr>
            <p:cNvPr id="73" name="STRATEGIES, STANDARDS AND GUIDELINES"/>
            <p:cNvSpPr txBox="1"/>
            <p:nvPr/>
          </p:nvSpPr>
          <p:spPr>
            <a:xfrm rot="5392793">
              <a:off x="-88107" y="323299"/>
              <a:ext cx="1538924" cy="10058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700"/>
                </a:spcBef>
                <a:defRPr b="1" sz="1600">
                  <a:solidFill>
                    <a:srgbClr val="161616"/>
                  </a:solidFill>
                  <a:effectLst>
                    <a:outerShdw sx="100000" sy="100000" kx="0" ky="0" algn="b" rotWithShape="0" blurRad="12700" dist="25400" dir="2700000">
                      <a:srgbClr val="DDDDDD"/>
                    </a:outerShdw>
                  </a:effectLst>
                  <a:latin typeface="Garamond"/>
                  <a:ea typeface="Garamond"/>
                  <a:cs typeface="Garamond"/>
                  <a:sym typeface="Garamond"/>
                </a:defRPr>
              </a:lvl1pPr>
            </a:lstStyle>
            <a:p>
              <a:pPr/>
              <a:r>
                <a:t>STRATEGIES, STANDARDS AND GUIDELINES</a:t>
              </a:r>
            </a:p>
          </p:txBody>
        </p:sp>
      </p:grpSp>
      <p:grpSp>
        <p:nvGrpSpPr>
          <p:cNvPr id="77" name="Raggruppa"/>
          <p:cNvGrpSpPr/>
          <p:nvPr/>
        </p:nvGrpSpPr>
        <p:grpSpPr>
          <a:xfrm>
            <a:off x="9418637" y="4711700"/>
            <a:ext cx="944563" cy="1804988"/>
            <a:chOff x="0" y="0"/>
            <a:chExt cx="944562" cy="1804987"/>
          </a:xfrm>
        </p:grpSpPr>
        <p:pic>
          <p:nvPicPr>
            <p:cNvPr id="75" name="image.png" descr="image.png"/>
            <p:cNvPicPr>
              <a:picLocks noChangeAspect="1"/>
            </p:cNvPicPr>
            <p:nvPr/>
          </p:nvPicPr>
          <p:blipFill>
            <a:blip r:embed="rId5">
              <a:extLst/>
            </a:blip>
            <a:stretch>
              <a:fillRect/>
            </a:stretch>
          </p:blipFill>
          <p:spPr>
            <a:xfrm>
              <a:off x="0" y="0"/>
              <a:ext cx="944563" cy="1804988"/>
            </a:xfrm>
            <a:prstGeom prst="rect">
              <a:avLst/>
            </a:prstGeom>
            <a:ln w="12700" cap="flat">
              <a:noFill/>
              <a:miter lim="400000"/>
            </a:ln>
            <a:effectLst/>
          </p:spPr>
        </p:pic>
        <p:sp>
          <p:nvSpPr>
            <p:cNvPr id="76" name="TERRITORIAL AND URBAN MANAGEMENT"/>
            <p:cNvSpPr txBox="1"/>
            <p:nvPr/>
          </p:nvSpPr>
          <p:spPr>
            <a:xfrm rot="5400013">
              <a:off x="-297657" y="510698"/>
              <a:ext cx="1694499" cy="7772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700"/>
                </a:spcBef>
                <a:defRPr b="1" sz="1600">
                  <a:solidFill>
                    <a:srgbClr val="161616"/>
                  </a:solidFill>
                  <a:effectLst>
                    <a:outerShdw sx="100000" sy="100000" kx="0" ky="0" algn="b" rotWithShape="0" blurRad="12700" dist="25400" dir="2700000">
                      <a:srgbClr val="DDDDDD"/>
                    </a:outerShdw>
                  </a:effectLst>
                  <a:latin typeface="Garamond"/>
                  <a:ea typeface="Garamond"/>
                  <a:cs typeface="Garamond"/>
                  <a:sym typeface="Garamond"/>
                </a:defRPr>
              </a:lvl1pPr>
            </a:lstStyle>
            <a:p>
              <a:pPr/>
              <a:r>
                <a:t>TERRITORIAL AND URBAN MANAGEMENT</a:t>
              </a:r>
            </a:p>
          </p:txBody>
        </p:sp>
      </p:grpSp>
      <p:grpSp>
        <p:nvGrpSpPr>
          <p:cNvPr id="80" name="Raggruppa"/>
          <p:cNvGrpSpPr/>
          <p:nvPr/>
        </p:nvGrpSpPr>
        <p:grpSpPr>
          <a:xfrm>
            <a:off x="1255712" y="3425825"/>
            <a:ext cx="1895476" cy="360363"/>
            <a:chOff x="0" y="0"/>
            <a:chExt cx="1895475" cy="360362"/>
          </a:xfrm>
        </p:grpSpPr>
        <p:pic>
          <p:nvPicPr>
            <p:cNvPr id="78" name="image.png" descr="image.png"/>
            <p:cNvPicPr>
              <a:picLocks noChangeAspect="1"/>
            </p:cNvPicPr>
            <p:nvPr/>
          </p:nvPicPr>
          <p:blipFill>
            <a:blip r:embed="rId6">
              <a:extLst/>
            </a:blip>
            <a:stretch>
              <a:fillRect/>
            </a:stretch>
          </p:blipFill>
          <p:spPr>
            <a:xfrm>
              <a:off x="0" y="0"/>
              <a:ext cx="1895475" cy="360363"/>
            </a:xfrm>
            <a:prstGeom prst="rect">
              <a:avLst/>
            </a:prstGeom>
            <a:ln w="12700" cap="flat">
              <a:noFill/>
              <a:miter lim="400000"/>
            </a:ln>
            <a:effectLst/>
          </p:spPr>
        </p:pic>
        <p:sp>
          <p:nvSpPr>
            <p:cNvPr id="79" name="PROVINCIAL"/>
            <p:cNvSpPr txBox="1"/>
            <p:nvPr/>
          </p:nvSpPr>
          <p:spPr>
            <a:xfrm>
              <a:off x="53657" y="7937"/>
              <a:ext cx="1783399" cy="3200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t">
              <a:spAutoFit/>
            </a:bodyPr>
            <a:lstStyle>
              <a:lvl1pPr algn="ctr">
                <a:spcBef>
                  <a:spcPts val="700"/>
                </a:spcBef>
                <a:defRPr b="1" sz="1600">
                  <a:effectLst>
                    <a:outerShdw sx="100000" sy="100000" kx="0" ky="0" algn="b" rotWithShape="0" blurRad="12700" dist="25400" dir="2700000">
                      <a:srgbClr val="DDDDDD"/>
                    </a:outerShdw>
                  </a:effectLst>
                  <a:latin typeface="Garamond"/>
                  <a:ea typeface="Garamond"/>
                  <a:cs typeface="Garamond"/>
                  <a:sym typeface="Garamond"/>
                </a:defRPr>
              </a:lvl1pPr>
            </a:lstStyle>
            <a:p>
              <a:pPr/>
              <a:r>
                <a:t>PROVINCIAL  </a:t>
              </a:r>
            </a:p>
          </p:txBody>
        </p:sp>
      </p:grpSp>
      <p:grpSp>
        <p:nvGrpSpPr>
          <p:cNvPr id="83" name="Raggruppa"/>
          <p:cNvGrpSpPr/>
          <p:nvPr/>
        </p:nvGrpSpPr>
        <p:grpSpPr>
          <a:xfrm>
            <a:off x="1316037" y="4711700"/>
            <a:ext cx="1890713" cy="506413"/>
            <a:chOff x="0" y="0"/>
            <a:chExt cx="1890712" cy="506412"/>
          </a:xfrm>
        </p:grpSpPr>
        <p:pic>
          <p:nvPicPr>
            <p:cNvPr id="81" name="image.png" descr="image.png"/>
            <p:cNvPicPr>
              <a:picLocks noChangeAspect="1"/>
            </p:cNvPicPr>
            <p:nvPr/>
          </p:nvPicPr>
          <p:blipFill>
            <a:blip r:embed="rId7">
              <a:extLst/>
            </a:blip>
            <a:stretch>
              <a:fillRect/>
            </a:stretch>
          </p:blipFill>
          <p:spPr>
            <a:xfrm>
              <a:off x="0" y="0"/>
              <a:ext cx="1890713" cy="506413"/>
            </a:xfrm>
            <a:prstGeom prst="rect">
              <a:avLst/>
            </a:prstGeom>
            <a:ln w="12700" cap="flat">
              <a:noFill/>
              <a:miter lim="400000"/>
            </a:ln>
            <a:effectLst/>
          </p:spPr>
        </p:pic>
        <p:sp>
          <p:nvSpPr>
            <p:cNvPr id="82" name="DISTRICT"/>
            <p:cNvSpPr txBox="1"/>
            <p:nvPr/>
          </p:nvSpPr>
          <p:spPr>
            <a:xfrm>
              <a:off x="50482" y="18573"/>
              <a:ext cx="1788161" cy="35814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45719" tIns="45719" rIns="45719" bIns="45719" numCol="1" anchor="ctr">
              <a:spAutoFit/>
            </a:bodyPr>
            <a:lstStyle/>
            <a:p>
              <a:pPr algn="ctr">
                <a:spcBef>
                  <a:spcPts val="700"/>
                </a:spcBef>
                <a:defRPr b="1">
                  <a:solidFill>
                    <a:srgbClr val="161616"/>
                  </a:solidFill>
                  <a:effectLst>
                    <a:outerShdw sx="100000" sy="100000" kx="0" ky="0" algn="b" rotWithShape="0" blurRad="12700" dist="25400" dir="2700000">
                      <a:srgbClr val="DDDDDD"/>
                    </a:outerShdw>
                  </a:effectLst>
                  <a:latin typeface="Garamond"/>
                  <a:ea typeface="Garamond"/>
                  <a:cs typeface="Garamond"/>
                  <a:sym typeface="Garamond"/>
                </a:defRPr>
              </a:pPr>
              <a:r>
                <a:t>DISTRICT</a:t>
              </a:r>
              <a:r>
                <a:rPr sz="1200">
                  <a:latin typeface="Arial Narrow"/>
                  <a:ea typeface="Arial Narrow"/>
                  <a:cs typeface="Arial Narrow"/>
                  <a:sym typeface="Arial Narrow"/>
                </a:rPr>
                <a:t>  </a:t>
              </a:r>
            </a:p>
          </p:txBody>
        </p:sp>
      </p:grpSp>
      <p:sp>
        <p:nvSpPr>
          <p:cNvPr id="84" name="AUTONOMOUS"/>
          <p:cNvSpPr txBox="1"/>
          <p:nvPr/>
        </p:nvSpPr>
        <p:spPr>
          <a:xfrm>
            <a:off x="1289050" y="5594350"/>
            <a:ext cx="1895475" cy="599440"/>
          </a:xfrm>
          <a:prstGeom prst="rect">
            <a:avLst/>
          </a:prstGeom>
          <a:gradFill>
            <a:gsLst>
              <a:gs pos="0">
                <a:srgbClr val="A0E3E3"/>
              </a:gs>
              <a:gs pos="100000">
                <a:srgbClr val="79ADAD"/>
              </a:gs>
            </a:gsLst>
            <a:lin ang="5400000"/>
          </a:gradFill>
          <a:ln w="12700">
            <a:miter lim="400000"/>
          </a:ln>
          <a:effectLst>
            <a:outerShdw sx="100000" sy="100000" kx="0" ky="0" algn="b" rotWithShape="0" blurRad="63500" dist="22997" dir="5400000">
              <a:srgbClr val="000000">
                <a:alpha val="34999"/>
              </a:srgbClr>
            </a:outerShdw>
          </a:effectLst>
          <a:extLst>
            <a:ext uri="{C572A759-6A51-4108-AA02-DFA0A04FC94B}">
              <ma14:wrappingTextBoxFlag xmlns:ma14="http://schemas.microsoft.com/office/mac/drawingml/2011/main" val="1"/>
            </a:ext>
          </a:extLst>
        </p:spPr>
        <p:txBody>
          <a:bodyPr lIns="45719" rIns="45719">
            <a:spAutoFit/>
          </a:bodyPr>
          <a:lstStyle/>
          <a:p>
            <a:pPr algn="ctr">
              <a:spcBef>
                <a:spcPts val="700"/>
              </a:spcBef>
              <a:defRPr b="1" sz="1200">
                <a:solidFill>
                  <a:srgbClr val="161616"/>
                </a:solidFill>
                <a:effectLst>
                  <a:outerShdw sx="100000" sy="100000" kx="0" ky="0" algn="b" rotWithShape="0" blurRad="12700" dist="25400" dir="2700000">
                    <a:srgbClr val="000000"/>
                  </a:outerShdw>
                </a:effectLst>
                <a:latin typeface="Arial Narrow"/>
                <a:ea typeface="Arial Narrow"/>
                <a:cs typeface="Arial Narrow"/>
                <a:sym typeface="Arial Narrow"/>
              </a:defRPr>
            </a:pPr>
          </a:p>
          <a:p>
            <a:pPr algn="ctr">
              <a:spcBef>
                <a:spcPts val="700"/>
              </a:spcBef>
              <a:defRPr b="1" sz="1700">
                <a:solidFill>
                  <a:srgbClr val="161616"/>
                </a:solidFill>
                <a:effectLst>
                  <a:outerShdw sx="100000" sy="100000" kx="0" ky="0" algn="b" rotWithShape="0" blurRad="12700" dist="25400" dir="2700000">
                    <a:srgbClr val="000000"/>
                  </a:outerShdw>
                </a:effectLst>
                <a:latin typeface="Garamond"/>
                <a:ea typeface="Garamond"/>
                <a:cs typeface="Garamond"/>
                <a:sym typeface="Garamond"/>
              </a:defRPr>
            </a:pPr>
            <a:r>
              <a:t>AUTONOMOUS</a:t>
            </a:r>
          </a:p>
        </p:txBody>
      </p:sp>
      <p:sp>
        <p:nvSpPr>
          <p:cNvPr id="85" name="DETAILED PLANS"/>
          <p:cNvSpPr txBox="1"/>
          <p:nvPr/>
        </p:nvSpPr>
        <p:spPr>
          <a:xfrm>
            <a:off x="3614737" y="6099175"/>
            <a:ext cx="5775326" cy="434340"/>
          </a:xfrm>
          <a:prstGeom prst="rect">
            <a:avLst/>
          </a:prstGeom>
          <a:gradFill>
            <a:gsLst>
              <a:gs pos="0">
                <a:srgbClr val="A0E3E3"/>
              </a:gs>
              <a:gs pos="100000">
                <a:srgbClr val="79ADAD"/>
              </a:gs>
            </a:gsLst>
            <a:lin ang="5400000"/>
          </a:gradFill>
          <a:ln w="12700">
            <a:miter lim="400000"/>
          </a:ln>
          <a:effectLst>
            <a:outerShdw sx="100000" sy="100000" kx="0" ky="0" algn="b" rotWithShape="0" blurRad="63500" dist="22997" dir="5400000">
              <a:srgbClr val="000000">
                <a:alpha val="34999"/>
              </a:srgbClr>
            </a:outerShdw>
          </a:effectLst>
          <a:extLst>
            <a:ext uri="{C572A759-6A51-4108-AA02-DFA0A04FC94B}">
              <ma14:wrappingTextBoxFlag xmlns:ma14="http://schemas.microsoft.com/office/mac/drawingml/2011/main" val="1"/>
            </a:ext>
          </a:extLst>
        </p:spPr>
        <p:txBody>
          <a:bodyPr lIns="45719" rIns="45719">
            <a:spAutoFit/>
          </a:bodyPr>
          <a:lstStyle>
            <a:lvl1pPr algn="ctr">
              <a:spcBef>
                <a:spcPts val="700"/>
              </a:spcBef>
              <a:defRPr b="1" sz="2400">
                <a:solidFill>
                  <a:srgbClr val="161616"/>
                </a:solidFill>
                <a:effectLst>
                  <a:outerShdw sx="100000" sy="100000" kx="0" ky="0" algn="b" rotWithShape="0" blurRad="12700" dist="25400" dir="2700000">
                    <a:srgbClr val="000000"/>
                  </a:outerShdw>
                </a:effectLst>
                <a:latin typeface="Garamond"/>
                <a:ea typeface="Garamond"/>
                <a:cs typeface="Garamond"/>
                <a:sym typeface="Garamond"/>
              </a:defRPr>
            </a:lvl1pPr>
          </a:lstStyle>
          <a:p>
            <a:pPr/>
            <a:r>
              <a:t>DETAILED PLANS</a:t>
            </a:r>
          </a:p>
        </p:txBody>
      </p:sp>
      <p:sp>
        <p:nvSpPr>
          <p:cNvPr id="86" name="SPECIAL LAND USE PLANS"/>
          <p:cNvSpPr txBox="1"/>
          <p:nvPr/>
        </p:nvSpPr>
        <p:spPr>
          <a:xfrm>
            <a:off x="3017520" y="2476500"/>
            <a:ext cx="4680585" cy="434340"/>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lgn="ctr">
              <a:defRPr b="1" sz="2400">
                <a:solidFill>
                  <a:srgbClr val="161616"/>
                </a:solidFill>
                <a:effectLst>
                  <a:outerShdw sx="100000" sy="100000" kx="0" ky="0" algn="b" rotWithShape="0" blurRad="12700" dist="25400" dir="2700000">
                    <a:srgbClr val="DDDDDD"/>
                  </a:outerShdw>
                </a:effectLst>
                <a:latin typeface="Garamond"/>
                <a:ea typeface="Garamond"/>
                <a:cs typeface="Garamond"/>
                <a:sym typeface="Garamond"/>
              </a:defRPr>
            </a:lvl1pPr>
          </a:lstStyle>
          <a:p>
            <a:pPr/>
            <a:r>
              <a:t>SPECIAL LAND USE PLANS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8" name="3. Pillars of Development in PPDT"/>
          <p:cNvSpPr txBox="1"/>
          <p:nvPr>
            <p:ph type="title" idx="4294967295"/>
          </p:nvPr>
        </p:nvSpPr>
        <p:spPr>
          <a:xfrm>
            <a:off x="838200" y="161925"/>
            <a:ext cx="10515600" cy="679450"/>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3. Pillars of Development in PPDT</a:t>
            </a:r>
          </a:p>
        </p:txBody>
      </p:sp>
      <p:sp>
        <p:nvSpPr>
          <p:cNvPr id="89" name="Transportation corridors for goods and people, providing access to development hubs equipped with public utility services;…"/>
          <p:cNvSpPr txBox="1"/>
          <p:nvPr>
            <p:ph type="body" idx="4294967295"/>
          </p:nvPr>
        </p:nvSpPr>
        <p:spPr>
          <a:xfrm>
            <a:off x="838200" y="1095375"/>
            <a:ext cx="10515600" cy="4573588"/>
          </a:xfrm>
          <a:prstGeom prst="rect">
            <a:avLst/>
          </a:prstGeom>
        </p:spPr>
        <p:txBody>
          <a:bodyPr>
            <a:normAutofit fontScale="100000" lnSpcReduction="0"/>
          </a:bodyPr>
          <a:lstStyle/>
          <a:p>
            <a:pPr marL="514350" indent="-514350" algn="just">
              <a:buFontTx/>
              <a:buAutoNum type="arabicPeriod" startAt="1"/>
              <a:defRPr>
                <a:latin typeface="Garamond"/>
                <a:ea typeface="Garamond"/>
                <a:cs typeface="Garamond"/>
                <a:sym typeface="Garamond"/>
              </a:defRPr>
            </a:pPr>
            <a:r>
              <a:t>Transportation corridors for goods and people, providing access to development hubs equipped with public utility services;</a:t>
            </a:r>
          </a:p>
          <a:p>
            <a:pPr marL="514350" indent="-514350" algn="just">
              <a:buFontTx/>
              <a:buAutoNum type="arabicPeriod" startAt="1"/>
              <a:defRPr>
                <a:latin typeface="Garamond"/>
                <a:ea typeface="Garamond"/>
                <a:cs typeface="Garamond"/>
                <a:sym typeface="Garamond"/>
              </a:defRPr>
            </a:pPr>
            <a:r>
              <a:t>Railway line;</a:t>
            </a:r>
          </a:p>
          <a:p>
            <a:pPr marL="514350" indent="-514350" algn="just">
              <a:buFontTx/>
              <a:buAutoNum type="arabicPeriod" startAt="1"/>
              <a:defRPr>
                <a:latin typeface="Garamond"/>
                <a:ea typeface="Garamond"/>
                <a:cs typeface="Garamond"/>
                <a:sym typeface="Garamond"/>
              </a:defRPr>
            </a:pPr>
            <a:r>
              <a:t>Tourism development, especially in coastal areas;</a:t>
            </a:r>
          </a:p>
          <a:p>
            <a:pPr marL="514350" indent="-514350" algn="just">
              <a:buFontTx/>
              <a:buAutoNum type="arabicPeriod" startAt="1"/>
              <a:defRPr>
                <a:latin typeface="Garamond"/>
                <a:ea typeface="Garamond"/>
                <a:cs typeface="Garamond"/>
                <a:sym typeface="Garamond"/>
              </a:defRPr>
            </a:pPr>
            <a:r>
              <a:t>Establishment of ecological corridors;</a:t>
            </a:r>
          </a:p>
          <a:p>
            <a:pPr marL="514350" indent="-514350" algn="just">
              <a:buFontTx/>
              <a:buAutoNum type="arabicPeriod" startAt="1"/>
              <a:defRPr>
                <a:latin typeface="Garamond"/>
                <a:ea typeface="Garamond"/>
                <a:cs typeface="Garamond"/>
                <a:sym typeface="Garamond"/>
              </a:defRPr>
            </a:pPr>
            <a:r>
              <a:t>Restoration and protection of mangroves;</a:t>
            </a:r>
          </a:p>
          <a:p>
            <a:pPr marL="514350" indent="-514350" algn="just">
              <a:buFontTx/>
              <a:buAutoNum type="arabicPeriod" startAt="1"/>
              <a:defRPr>
                <a:latin typeface="Garamond"/>
                <a:ea typeface="Garamond"/>
                <a:cs typeface="Garamond"/>
                <a:sym typeface="Garamond"/>
              </a:defRPr>
            </a:pPr>
            <a:r>
              <a:t>Implementation of agroecological, aquaculture, and fish farming projects.</a:t>
            </a:r>
          </a:p>
        </p:txBody>
      </p:sp>
      <p:sp>
        <p:nvSpPr>
          <p:cNvPr id="90" name="Numero diapositiva"/>
          <p:cNvSpPr txBox="1"/>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2" name="3.1. Transportation corridors for goods and people, providing access to development hubs equipped with public utility services;"/>
          <p:cNvSpPr txBox="1"/>
          <p:nvPr>
            <p:ph type="title" idx="4294967295"/>
          </p:nvPr>
        </p:nvSpPr>
        <p:spPr>
          <a:xfrm>
            <a:off x="838200" y="187325"/>
            <a:ext cx="10515600" cy="1244600"/>
          </a:xfrm>
          <a:prstGeom prst="rect">
            <a:avLst/>
          </a:prstGeom>
        </p:spPr>
        <p:txBody>
          <a:bodyPr>
            <a:normAutofit fontScale="100000" lnSpcReduction="0"/>
          </a:bodyPr>
          <a:lstStyle/>
          <a:p>
            <a:pPr algn="ctr" defTabSz="512063">
              <a:defRPr b="1" sz="1679">
                <a:latin typeface="Garamond"/>
                <a:ea typeface="Garamond"/>
                <a:cs typeface="Garamond"/>
                <a:sym typeface="Garamond"/>
              </a:defRPr>
            </a:pPr>
            <a:br/>
            <a:br/>
            <a:r>
              <a:t>3.1. Transportation corridors for goods and people, providing access to development hubs equipped with public utility services;</a:t>
            </a:r>
            <a:br/>
          </a:p>
        </p:txBody>
      </p:sp>
      <p:sp>
        <p:nvSpPr>
          <p:cNvPr id="93" name="Numero diapositiva"/>
          <p:cNvSpPr txBox="1"/>
          <p:nvPr>
            <p:ph type="sldNum" sz="quarter" idx="2"/>
          </p:nvPr>
        </p:nvSpPr>
        <p:spPr>
          <a:xfrm>
            <a:off x="11091381" y="6404292"/>
            <a:ext cx="262420"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4" name="image.jpeg" descr="image.jpeg"/>
          <p:cNvPicPr>
            <a:picLocks noChangeAspect="1"/>
          </p:cNvPicPr>
          <p:nvPr/>
        </p:nvPicPr>
        <p:blipFill>
          <a:blip r:embed="rId2">
            <a:extLst/>
          </a:blip>
          <a:stretch>
            <a:fillRect/>
          </a:stretch>
        </p:blipFill>
        <p:spPr>
          <a:xfrm>
            <a:off x="6445250" y="1755775"/>
            <a:ext cx="5500688" cy="4600575"/>
          </a:xfrm>
          <a:prstGeom prst="rect">
            <a:avLst/>
          </a:prstGeom>
          <a:ln w="12700">
            <a:miter lim="400000"/>
          </a:ln>
        </p:spPr>
      </p:pic>
      <p:pic>
        <p:nvPicPr>
          <p:cNvPr id="95" name="image.jpeg" descr="image.jpeg"/>
          <p:cNvPicPr>
            <a:picLocks noChangeAspect="1"/>
          </p:cNvPicPr>
          <p:nvPr/>
        </p:nvPicPr>
        <p:blipFill>
          <a:blip r:embed="rId3">
            <a:extLst/>
          </a:blip>
          <a:stretch>
            <a:fillRect/>
          </a:stretch>
        </p:blipFill>
        <p:spPr>
          <a:xfrm>
            <a:off x="323850" y="1755775"/>
            <a:ext cx="6121400" cy="4600575"/>
          </a:xfrm>
          <a:prstGeom prst="rect">
            <a:avLst/>
          </a:prstGeom>
          <a:ln w="12700">
            <a:miter lim="400000"/>
          </a:ln>
        </p:spPr>
      </p:pic>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 name="3.2. Tourism development, especially in coastal areas"/>
          <p:cNvSpPr txBox="1"/>
          <p:nvPr>
            <p:ph type="title" idx="4294967295"/>
          </p:nvPr>
        </p:nvSpPr>
        <p:spPr>
          <a:xfrm>
            <a:off x="838200" y="95250"/>
            <a:ext cx="10515600" cy="660400"/>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3.2. Tourism development, especially in coastal areas</a:t>
            </a:r>
          </a:p>
        </p:txBody>
      </p:sp>
      <p:sp>
        <p:nvSpPr>
          <p:cNvPr id="98" name="Numero diapositiva"/>
          <p:cNvSpPr txBox="1"/>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99" name="https://www.mozambiquetravel.com/wp-content/uploads/2022/08/massinga-inhambane-lodge-1024x575.jpg" descr="https://www.mozambiquetravel.com/wp-content/uploads/2022/08/massinga-inhambane-lodge-1024x575.jpg"/>
          <p:cNvPicPr>
            <a:picLocks noChangeAspect="1"/>
          </p:cNvPicPr>
          <p:nvPr/>
        </p:nvPicPr>
        <p:blipFill>
          <a:blip r:embed="rId2">
            <a:extLst/>
          </a:blip>
          <a:stretch>
            <a:fillRect/>
          </a:stretch>
        </p:blipFill>
        <p:spPr>
          <a:xfrm>
            <a:off x="130175" y="942975"/>
            <a:ext cx="3816350" cy="5413375"/>
          </a:xfrm>
          <a:prstGeom prst="rect">
            <a:avLst/>
          </a:prstGeom>
          <a:ln w="12700">
            <a:miter lim="400000"/>
          </a:ln>
        </p:spPr>
      </p:pic>
      <p:pic>
        <p:nvPicPr>
          <p:cNvPr id="100" name="https://manualdoturismo.com/wp-content/uploads/2024/04/onde-comer-na-praia-de-tofo.jpg" descr="https://manualdoturismo.com/wp-content/uploads/2024/04/onde-comer-na-praia-de-tofo.jpg"/>
          <p:cNvPicPr>
            <a:picLocks noChangeAspect="1"/>
          </p:cNvPicPr>
          <p:nvPr/>
        </p:nvPicPr>
        <p:blipFill>
          <a:blip r:embed="rId3">
            <a:extLst/>
          </a:blip>
          <a:stretch>
            <a:fillRect/>
          </a:stretch>
        </p:blipFill>
        <p:spPr>
          <a:xfrm>
            <a:off x="3946525" y="942975"/>
            <a:ext cx="3816350" cy="5413375"/>
          </a:xfrm>
          <a:prstGeom prst="rect">
            <a:avLst/>
          </a:prstGeom>
          <a:ln w="12700">
            <a:miter lim="400000"/>
          </a:ln>
        </p:spPr>
      </p:pic>
      <p:pic>
        <p:nvPicPr>
          <p:cNvPr id="101" name="https://www.rm.co.mz/wp-content/uploads/2024/01/bazaruto-29853165.jpg" descr="https://www.rm.co.mz/wp-content/uploads/2024/01/bazaruto-29853165.jpg"/>
          <p:cNvPicPr>
            <a:picLocks noChangeAspect="1"/>
          </p:cNvPicPr>
          <p:nvPr/>
        </p:nvPicPr>
        <p:blipFill>
          <a:blip r:embed="rId4">
            <a:extLst/>
          </a:blip>
          <a:stretch>
            <a:fillRect/>
          </a:stretch>
        </p:blipFill>
        <p:spPr>
          <a:xfrm>
            <a:off x="7762875" y="942975"/>
            <a:ext cx="4319588" cy="5413375"/>
          </a:xfrm>
          <a:prstGeom prst="rect">
            <a:avLst/>
          </a:prstGeom>
          <a:ln w="12700">
            <a:miter lim="400000"/>
          </a:ln>
        </p:spPr>
      </p:pic>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3" name="3.3. Restoration and protection of mangroves"/>
          <p:cNvSpPr txBox="1"/>
          <p:nvPr>
            <p:ph type="title" idx="4294967295"/>
          </p:nvPr>
        </p:nvSpPr>
        <p:spPr>
          <a:xfrm>
            <a:off x="838200" y="57150"/>
            <a:ext cx="10515600" cy="669925"/>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3.3. Restoration and protection of mangroves</a:t>
            </a:r>
          </a:p>
        </p:txBody>
      </p:sp>
      <p:sp>
        <p:nvSpPr>
          <p:cNvPr id="104" name="Numero diapositiva"/>
          <p:cNvSpPr txBox="1"/>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05" name="C:\Users\HP.OMOINE\Desktop\Fotos\WhatsApp Image 2025-10-01 at 08.38.57_d87b15ab.jpg" descr="C:\Users\HP.OMOINE\Desktop\Fotos\WhatsApp Image 2025-10-01 at 08.38.57_d87b15ab.jpg"/>
          <p:cNvPicPr>
            <a:picLocks noChangeAspect="1"/>
          </p:cNvPicPr>
          <p:nvPr/>
        </p:nvPicPr>
        <p:blipFill>
          <a:blip r:embed="rId2">
            <a:extLst/>
          </a:blip>
          <a:stretch>
            <a:fillRect/>
          </a:stretch>
        </p:blipFill>
        <p:spPr>
          <a:xfrm>
            <a:off x="0" y="727075"/>
            <a:ext cx="3629025" cy="6130925"/>
          </a:xfrm>
          <a:prstGeom prst="rect">
            <a:avLst/>
          </a:prstGeom>
          <a:ln w="12700">
            <a:miter lim="400000"/>
          </a:ln>
        </p:spPr>
      </p:pic>
      <p:pic>
        <p:nvPicPr>
          <p:cNvPr id="106" name="image.jpeg" descr="image.jpeg"/>
          <p:cNvPicPr>
            <a:picLocks noChangeAspect="1"/>
          </p:cNvPicPr>
          <p:nvPr/>
        </p:nvPicPr>
        <p:blipFill>
          <a:blip r:embed="rId3">
            <a:extLst/>
          </a:blip>
          <a:stretch>
            <a:fillRect/>
          </a:stretch>
        </p:blipFill>
        <p:spPr>
          <a:xfrm>
            <a:off x="3629025" y="727075"/>
            <a:ext cx="4059238" cy="6130925"/>
          </a:xfrm>
          <a:prstGeom prst="rect">
            <a:avLst/>
          </a:prstGeom>
          <a:ln w="12700">
            <a:miter lim="400000"/>
          </a:ln>
        </p:spPr>
      </p:pic>
      <p:pic>
        <p:nvPicPr>
          <p:cNvPr id="107" name="https://media-cdn.tripadvisor.com/media/photo-m/1280/2b/00/19/8f/life-at-coco-adventure.jpg" descr="https://media-cdn.tripadvisor.com/media/photo-m/1280/2b/00/19/8f/life-at-coco-adventure.jpg"/>
          <p:cNvPicPr>
            <a:picLocks noChangeAspect="1"/>
          </p:cNvPicPr>
          <p:nvPr/>
        </p:nvPicPr>
        <p:blipFill>
          <a:blip r:embed="rId4">
            <a:extLst/>
          </a:blip>
          <a:stretch>
            <a:fillRect/>
          </a:stretch>
        </p:blipFill>
        <p:spPr>
          <a:xfrm>
            <a:off x="7688262" y="727075"/>
            <a:ext cx="4503738" cy="6130925"/>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 name="3.4. Implementation of agroecological, aquaculture, and fish farming projects"/>
          <p:cNvSpPr txBox="1"/>
          <p:nvPr>
            <p:ph type="title" idx="4294967295"/>
          </p:nvPr>
        </p:nvSpPr>
        <p:spPr>
          <a:xfrm>
            <a:off x="84137" y="365125"/>
            <a:ext cx="11961813" cy="754063"/>
          </a:xfrm>
          <a:prstGeom prst="rect">
            <a:avLst/>
          </a:prstGeom>
        </p:spPr>
        <p:txBody>
          <a:bodyPr>
            <a:normAutofit fontScale="100000" lnSpcReduction="0"/>
          </a:bodyPr>
          <a:lstStyle/>
          <a:p>
            <a:pPr algn="ctr" defTabSz="512063">
              <a:defRPr sz="1679">
                <a:latin typeface="Garamond"/>
                <a:ea typeface="Garamond"/>
                <a:cs typeface="Garamond"/>
                <a:sym typeface="Garamond"/>
              </a:defRPr>
            </a:pPr>
            <a:br/>
            <a:r>
              <a:rPr b="1"/>
              <a:t>3.4</a:t>
            </a:r>
            <a:r>
              <a:t>. </a:t>
            </a:r>
            <a:r>
              <a:rPr b="1" sz="1624"/>
              <a:t>Implementation of agroecological, aquaculture, and fish farming projects</a:t>
            </a:r>
            <a:br>
              <a:rPr b="1" sz="1624"/>
            </a:br>
          </a:p>
        </p:txBody>
      </p:sp>
      <p:sp>
        <p:nvSpPr>
          <p:cNvPr id="110" name="Numero diapositiva"/>
          <p:cNvSpPr txBox="1"/>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1" name="image.png" descr="image.png"/>
          <p:cNvPicPr>
            <a:picLocks noChangeAspect="1"/>
          </p:cNvPicPr>
          <p:nvPr/>
        </p:nvPicPr>
        <p:blipFill>
          <a:blip r:embed="rId2">
            <a:extLst/>
          </a:blip>
          <a:stretch>
            <a:fillRect/>
          </a:stretch>
        </p:blipFill>
        <p:spPr>
          <a:xfrm>
            <a:off x="84137" y="1700212"/>
            <a:ext cx="4000501" cy="4476751"/>
          </a:xfrm>
          <a:prstGeom prst="rect">
            <a:avLst/>
          </a:prstGeom>
          <a:ln w="12700">
            <a:miter lim="400000"/>
          </a:ln>
        </p:spPr>
      </p:pic>
      <p:pic>
        <p:nvPicPr>
          <p:cNvPr id="112" name="image.png" descr="image.png"/>
          <p:cNvPicPr>
            <a:picLocks noChangeAspect="1"/>
          </p:cNvPicPr>
          <p:nvPr/>
        </p:nvPicPr>
        <p:blipFill>
          <a:blip r:embed="rId3">
            <a:extLst/>
          </a:blip>
          <a:stretch>
            <a:fillRect/>
          </a:stretch>
        </p:blipFill>
        <p:spPr>
          <a:xfrm>
            <a:off x="4084637" y="1700212"/>
            <a:ext cx="4281488" cy="4476751"/>
          </a:xfrm>
          <a:prstGeom prst="rect">
            <a:avLst/>
          </a:prstGeom>
          <a:ln w="12700">
            <a:miter lim="400000"/>
          </a:ln>
        </p:spPr>
      </p:pic>
      <p:pic>
        <p:nvPicPr>
          <p:cNvPr id="113" name="image.png" descr="image.png"/>
          <p:cNvPicPr>
            <a:picLocks noChangeAspect="1"/>
          </p:cNvPicPr>
          <p:nvPr/>
        </p:nvPicPr>
        <p:blipFill>
          <a:blip r:embed="rId4">
            <a:extLst/>
          </a:blip>
          <a:stretch>
            <a:fillRect/>
          </a:stretch>
        </p:blipFill>
        <p:spPr>
          <a:xfrm>
            <a:off x="8366125" y="1700212"/>
            <a:ext cx="3679825" cy="4476751"/>
          </a:xfrm>
          <a:prstGeom prst="rect">
            <a:avLst/>
          </a:prstGeom>
          <a:ln w="12700">
            <a:miter lim="400000"/>
          </a:ln>
        </p:spPr>
      </p:pic>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 name="4. Problems and potential identified in territorial occupation."/>
          <p:cNvSpPr txBox="1"/>
          <p:nvPr>
            <p:ph type="title" idx="4294967295"/>
          </p:nvPr>
        </p:nvSpPr>
        <p:spPr>
          <a:xfrm>
            <a:off x="838200" y="365125"/>
            <a:ext cx="10515600" cy="698500"/>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4. Problems and potential identified in territorial occupation.</a:t>
            </a:r>
          </a:p>
        </p:txBody>
      </p:sp>
      <p:sp>
        <p:nvSpPr>
          <p:cNvPr id="116" name="High climate vulnerability of the province:…"/>
          <p:cNvSpPr txBox="1"/>
          <p:nvPr>
            <p:ph type="body" sz="half" idx="4294967295"/>
          </p:nvPr>
        </p:nvSpPr>
        <p:spPr>
          <a:xfrm>
            <a:off x="4684712" y="1362075"/>
            <a:ext cx="6669088" cy="4814888"/>
          </a:xfrm>
          <a:prstGeom prst="rect">
            <a:avLst/>
          </a:prstGeom>
        </p:spPr>
        <p:txBody>
          <a:bodyPr>
            <a:normAutofit fontScale="100000" lnSpcReduction="0"/>
          </a:bodyPr>
          <a:lstStyle/>
          <a:p>
            <a:pPr marL="285750" indent="-285750" algn="just">
              <a:lnSpc>
                <a:spcPct val="115000"/>
              </a:lnSpc>
              <a:spcBef>
                <a:spcPts val="800"/>
              </a:spcBef>
              <a:defRPr sz="2400">
                <a:latin typeface="Garamond"/>
                <a:ea typeface="Garamond"/>
                <a:cs typeface="Garamond"/>
                <a:sym typeface="Garamond"/>
              </a:defRPr>
            </a:pPr>
            <a:r>
              <a:t>High climate vulnerability of the province:</a:t>
            </a:r>
          </a:p>
          <a:p>
            <a:pPr marL="285750" indent="-285750" algn="just">
              <a:lnSpc>
                <a:spcPct val="115000"/>
              </a:lnSpc>
              <a:spcBef>
                <a:spcPts val="800"/>
              </a:spcBef>
              <a:defRPr sz="2400">
                <a:latin typeface="Garamond"/>
                <a:ea typeface="Garamond"/>
                <a:cs typeface="Garamond"/>
                <a:sym typeface="Garamond"/>
              </a:defRPr>
            </a:pPr>
            <a:r>
              <a:t>-Exposure: 2/3 of the population lives in the coastal zone; and</a:t>
            </a:r>
          </a:p>
          <a:p>
            <a:pPr marL="285750" indent="-285750" algn="just">
              <a:lnSpc>
                <a:spcPct val="115000"/>
              </a:lnSpc>
              <a:spcBef>
                <a:spcPts val="800"/>
              </a:spcBef>
              <a:defRPr sz="2400">
                <a:latin typeface="Garamond"/>
                <a:ea typeface="Garamond"/>
                <a:cs typeface="Garamond"/>
                <a:sym typeface="Garamond"/>
              </a:defRPr>
            </a:pPr>
            <a:r>
              <a:t>-Sensitivity: fragility of most infrastructures;</a:t>
            </a:r>
          </a:p>
          <a:p>
            <a:pPr marL="285750" indent="-285750" algn="just">
              <a:lnSpc>
                <a:spcPct val="115000"/>
              </a:lnSpc>
              <a:spcBef>
                <a:spcPts val="800"/>
              </a:spcBef>
              <a:defRPr sz="2400">
                <a:latin typeface="Garamond"/>
                <a:ea typeface="Garamond"/>
                <a:cs typeface="Garamond"/>
                <a:sym typeface="Garamond"/>
              </a:defRPr>
            </a:pPr>
            <a:r>
              <a:t>High tourism potential (increased entry of investment projects in the tourism sector (154 projects from 2024 - 1st quarter of 2025);</a:t>
            </a:r>
          </a:p>
          <a:p>
            <a:pPr marL="285750" indent="-285750" algn="just">
              <a:lnSpc>
                <a:spcPct val="115000"/>
              </a:lnSpc>
              <a:spcBef>
                <a:spcPts val="800"/>
              </a:spcBef>
              <a:defRPr sz="2400">
                <a:latin typeface="Garamond"/>
                <a:ea typeface="Garamond"/>
                <a:cs typeface="Garamond"/>
                <a:sym typeface="Garamond"/>
              </a:defRPr>
            </a:pPr>
            <a:r>
              <a:t>Greater potential for forest resources;</a:t>
            </a:r>
          </a:p>
          <a:p>
            <a:pPr marL="285750" indent="-285750" algn="just">
              <a:lnSpc>
                <a:spcPct val="115000"/>
              </a:lnSpc>
              <a:spcBef>
                <a:spcPts val="800"/>
              </a:spcBef>
              <a:defRPr sz="2400">
                <a:latin typeface="Garamond"/>
                <a:ea typeface="Garamond"/>
                <a:cs typeface="Garamond"/>
                <a:sym typeface="Garamond"/>
              </a:defRPr>
            </a:pPr>
            <a:r>
              <a:t>Existence of 4 areas of conservation of marine, coastal and terrestrial biodiversity.</a:t>
            </a:r>
          </a:p>
        </p:txBody>
      </p:sp>
      <p:sp>
        <p:nvSpPr>
          <p:cNvPr id="117" name="Numero diapositiva"/>
          <p:cNvSpPr txBox="1"/>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18" name="image.jpeg" descr="image.jpeg"/>
          <p:cNvPicPr>
            <a:picLocks noChangeAspect="1"/>
          </p:cNvPicPr>
          <p:nvPr/>
        </p:nvPicPr>
        <p:blipFill>
          <a:blip r:embed="rId2">
            <a:extLst/>
          </a:blip>
          <a:srcRect l="18777" t="3800" r="3909" b="24801"/>
          <a:stretch>
            <a:fillRect/>
          </a:stretch>
        </p:blipFill>
        <p:spPr>
          <a:xfrm>
            <a:off x="844549" y="1362075"/>
            <a:ext cx="3705226" cy="4814888"/>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 name="4. Problems and potential identified in territorial occupation"/>
          <p:cNvSpPr txBox="1"/>
          <p:nvPr>
            <p:ph type="title" idx="4294967295"/>
          </p:nvPr>
        </p:nvSpPr>
        <p:spPr>
          <a:xfrm>
            <a:off x="838200" y="365125"/>
            <a:ext cx="10515600" cy="549275"/>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4. Problems and potential identified in territorial occupation</a:t>
            </a:r>
          </a:p>
        </p:txBody>
      </p:sp>
      <p:sp>
        <p:nvSpPr>
          <p:cNvPr id="121" name="Numero diapositiva"/>
          <p:cNvSpPr txBox="1"/>
          <p:nvPr>
            <p:ph type="sldNum" sz="quarter" idx="2"/>
          </p:nvPr>
        </p:nvSpPr>
        <p:spPr>
          <a:xfrm>
            <a:off x="11106785" y="6410642"/>
            <a:ext cx="247016" cy="256541"/>
          </a:xfrm>
          <a:prstGeom prst="rect">
            <a:avLst/>
          </a:prstGeom>
          <a:extLst>
            <a:ext uri="{C572A759-6A51-4108-AA02-DFA0A04FC94B}">
              <ma14:wrappingTextBoxFlag xmlns:ma14="http://schemas.microsoft.com/office/mac/drawingml/2011/main" val="1"/>
            </a:ext>
          </a:extLst>
        </p:spPr>
        <p:txBody>
          <a:bodyPr/>
          <a:lstStyle>
            <a:lvl1pPr>
              <a:defRPr>
                <a:latin typeface="Garamond"/>
                <a:ea typeface="Garamond"/>
                <a:cs typeface="Garamond"/>
                <a:sym typeface="Garamond"/>
              </a:defRPr>
            </a:lvl1pPr>
          </a:lstStyle>
          <a:p>
            <a:pPr/>
            <a:fld id="{86CB4B4D-7CA3-9044-876B-883B54F8677D}" type="slidenum"/>
          </a:p>
        </p:txBody>
      </p:sp>
      <p:pic>
        <p:nvPicPr>
          <p:cNvPr id="122" name="image.png" descr="image.png"/>
          <p:cNvPicPr>
            <a:picLocks noChangeAspect="1"/>
          </p:cNvPicPr>
          <p:nvPr/>
        </p:nvPicPr>
        <p:blipFill>
          <a:blip r:embed="rId2">
            <a:extLst/>
          </a:blip>
          <a:stretch>
            <a:fillRect/>
          </a:stretch>
        </p:blipFill>
        <p:spPr>
          <a:xfrm>
            <a:off x="168275" y="1352550"/>
            <a:ext cx="3648075" cy="5003800"/>
          </a:xfrm>
          <a:prstGeom prst="rect">
            <a:avLst/>
          </a:prstGeom>
          <a:ln w="12700">
            <a:miter lim="400000"/>
          </a:ln>
        </p:spPr>
      </p:pic>
      <p:pic>
        <p:nvPicPr>
          <p:cNvPr id="123" name="image.png" descr="image.png"/>
          <p:cNvPicPr>
            <a:picLocks noChangeAspect="1"/>
          </p:cNvPicPr>
          <p:nvPr/>
        </p:nvPicPr>
        <p:blipFill>
          <a:blip r:embed="rId3">
            <a:extLst/>
          </a:blip>
          <a:stretch>
            <a:fillRect/>
          </a:stretch>
        </p:blipFill>
        <p:spPr>
          <a:xfrm>
            <a:off x="3816350" y="1352550"/>
            <a:ext cx="3994150" cy="5003800"/>
          </a:xfrm>
          <a:prstGeom prst="rect">
            <a:avLst/>
          </a:prstGeom>
          <a:ln w="12700">
            <a:miter lim="400000"/>
          </a:ln>
        </p:spPr>
      </p:pic>
      <p:pic>
        <p:nvPicPr>
          <p:cNvPr id="124" name="image.png" descr="image.png"/>
          <p:cNvPicPr>
            <a:picLocks noChangeAspect="1"/>
          </p:cNvPicPr>
          <p:nvPr/>
        </p:nvPicPr>
        <p:blipFill>
          <a:blip r:embed="rId4">
            <a:extLst/>
          </a:blip>
          <a:stretch>
            <a:fillRect/>
          </a:stretch>
        </p:blipFill>
        <p:spPr>
          <a:xfrm>
            <a:off x="7810500" y="1352550"/>
            <a:ext cx="4221163" cy="5003800"/>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 name="5. Territorial Planning in Inhambane- How to reverse the current scenario of disordered occupation."/>
          <p:cNvSpPr txBox="1"/>
          <p:nvPr>
            <p:ph type="title" idx="4294967295"/>
          </p:nvPr>
        </p:nvSpPr>
        <p:spPr>
          <a:xfrm>
            <a:off x="363537" y="163512"/>
            <a:ext cx="11420476" cy="765176"/>
          </a:xfrm>
          <a:prstGeom prst="rect">
            <a:avLst/>
          </a:prstGeom>
        </p:spPr>
        <p:txBody>
          <a:bodyPr>
            <a:normAutofit fontScale="100000" lnSpcReduction="0"/>
          </a:bodyPr>
          <a:lstStyle/>
          <a:p>
            <a:pPr algn="ctr" defTabSz="758951">
              <a:defRPr b="1" sz="2490">
                <a:latin typeface="Garamond"/>
                <a:ea typeface="Garamond"/>
                <a:cs typeface="Garamond"/>
                <a:sym typeface="Garamond"/>
              </a:defRPr>
            </a:pPr>
            <a:r>
              <a:t>5. Territorial Planning in Inhambane-</a:t>
            </a:r>
            <a:r>
              <a:t> How to reverse the current scenario of disordered occupation.</a:t>
            </a:r>
          </a:p>
        </p:txBody>
      </p:sp>
      <p:sp>
        <p:nvSpPr>
          <p:cNvPr id="127" name="Doppio clic per modificare"/>
          <p:cNvSpPr txBox="1"/>
          <p:nvPr>
            <p:ph type="body" idx="4294967295"/>
          </p:nvPr>
        </p:nvSpPr>
        <p:spPr>
          <a:xfrm>
            <a:off x="741362" y="1166812"/>
            <a:ext cx="10666413" cy="4511676"/>
          </a:xfrm>
          <a:prstGeom prst="rect">
            <a:avLst/>
          </a:prstGeom>
        </p:spPr>
        <p:txBody>
          <a:bodyPr>
            <a:normAutofit fontScale="100000" lnSpcReduction="0"/>
          </a:bodyPr>
          <a:lstStyle>
            <a:lvl1pPr marL="0" indent="0">
              <a:buSzTx/>
              <a:buNone/>
              <a:defRPr b="1" sz="2300">
                <a:latin typeface="Garamond"/>
                <a:ea typeface="Garamond"/>
                <a:cs typeface="Garamond"/>
                <a:sym typeface="Garamond"/>
              </a:defRPr>
            </a:lvl1pPr>
          </a:lstStyle>
          <a:p>
            <a:pPr/>
            <a:r>
              <a:t> </a:t>
            </a:r>
          </a:p>
        </p:txBody>
      </p:sp>
      <p:sp>
        <p:nvSpPr>
          <p:cNvPr id="128" name="Numero diapositiva"/>
          <p:cNvSpPr txBox="1"/>
          <p:nvPr>
            <p:ph type="sldNum" sz="quarter" idx="2"/>
          </p:nvPr>
        </p:nvSpPr>
        <p:spPr>
          <a:xfrm>
            <a:off x="10887244" y="6258242"/>
            <a:ext cx="466556" cy="561341"/>
          </a:xfrm>
          <a:prstGeom prst="rect">
            <a:avLst/>
          </a:prstGeom>
          <a:extLst>
            <a:ext uri="{C572A759-6A51-4108-AA02-DFA0A04FC94B}">
              <ma14:wrappingTextBoxFlag xmlns:ma14="http://schemas.microsoft.com/office/mac/drawingml/2011/main" val="1"/>
            </a:ext>
          </a:extLst>
        </p:spPr>
        <p:txBody>
          <a:bodyPr/>
          <a:lstStyle>
            <a:lvl1pPr>
              <a:defRPr b="1" sz="3300">
                <a:solidFill>
                  <a:srgbClr val="FF0000"/>
                </a:solidFill>
                <a:latin typeface="Garamond"/>
                <a:ea typeface="Garamond"/>
                <a:cs typeface="Garamond"/>
                <a:sym typeface="Garamond"/>
              </a:defRPr>
            </a:lvl1pPr>
          </a:lstStyle>
          <a:p>
            <a:pPr/>
            <a:fld id="{86CB4B4D-7CA3-9044-876B-883B54F8677D}" type="slidenum"/>
          </a:p>
        </p:txBody>
      </p:sp>
      <p:sp>
        <p:nvSpPr>
          <p:cNvPr id="129" name="Development and implementation of 10 Urban Structure Plans in an equal number of territorial units"/>
          <p:cNvSpPr txBox="1"/>
          <p:nvPr/>
        </p:nvSpPr>
        <p:spPr>
          <a:xfrm>
            <a:off x="772794" y="1112837"/>
            <a:ext cx="10535286" cy="370841"/>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lvl1pPr>
              <a:defRPr sz="2000">
                <a:latin typeface="Garamond"/>
                <a:ea typeface="Garamond"/>
                <a:cs typeface="Garamond"/>
                <a:sym typeface="Garamond"/>
              </a:defRPr>
            </a:lvl1pPr>
          </a:lstStyle>
          <a:p>
            <a:pPr/>
            <a:r>
              <a:t>Development and implementation of 10 Urban Structure Plans in an equal number of territorial units</a:t>
            </a:r>
          </a:p>
        </p:txBody>
      </p:sp>
      <p:pic>
        <p:nvPicPr>
          <p:cNvPr id="130" name="image.jpeg" descr="image.jpeg"/>
          <p:cNvPicPr>
            <a:picLocks noChangeAspect="1"/>
          </p:cNvPicPr>
          <p:nvPr/>
        </p:nvPicPr>
        <p:blipFill>
          <a:blip r:embed="rId2">
            <a:extLst/>
          </a:blip>
          <a:stretch>
            <a:fillRect/>
          </a:stretch>
        </p:blipFill>
        <p:spPr>
          <a:xfrm>
            <a:off x="366712" y="1697037"/>
            <a:ext cx="11458576" cy="5160963"/>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 name="Integrated and Inclusive Territorial System…"/>
          <p:cNvSpPr txBox="1"/>
          <p:nvPr>
            <p:ph type="body" idx="4294967295"/>
          </p:nvPr>
        </p:nvSpPr>
        <p:spPr>
          <a:xfrm>
            <a:off x="838200" y="1825624"/>
            <a:ext cx="10515600" cy="4351339"/>
          </a:xfrm>
          <a:prstGeom prst="rect">
            <a:avLst/>
          </a:prstGeom>
        </p:spPr>
        <p:txBody>
          <a:bodyPr>
            <a:normAutofit fontScale="100000" lnSpcReduction="0"/>
          </a:bodyPr>
          <a:lstStyle/>
          <a:p>
            <a:pPr marL="0" indent="0" algn="ctr">
              <a:buSzTx/>
              <a:buNone/>
              <a:defRPr b="1">
                <a:latin typeface="Garamond"/>
                <a:ea typeface="Garamond"/>
                <a:cs typeface="Garamond"/>
                <a:sym typeface="Garamond"/>
              </a:defRPr>
            </a:pPr>
            <a:r>
              <a:t>Integrated and Inclusive Territorial System</a:t>
            </a:r>
          </a:p>
          <a:p>
            <a:pPr marL="0" indent="0" algn="just">
              <a:defRPr>
                <a:latin typeface="Garamond"/>
                <a:ea typeface="Garamond"/>
                <a:cs typeface="Garamond"/>
                <a:sym typeface="Garamond"/>
              </a:defRPr>
            </a:pPr>
            <a:r>
              <a:t>As part of the implementation of the SIRI project, a digital system was planned and designed to allow the storage and sharing of territorial planning plans in the cloud, thus ensuring access to environmental information as well as information on occupied plots with Land Use Rights (DUAT).</a:t>
            </a:r>
          </a:p>
          <a:p>
            <a:pPr marL="0" indent="0" algn="just">
              <a:defRPr>
                <a:latin typeface="Garamond"/>
                <a:ea typeface="Garamond"/>
                <a:cs typeface="Garamond"/>
                <a:sym typeface="Garamond"/>
              </a:defRPr>
            </a:pPr>
          </a:p>
          <a:p>
            <a:pPr marL="0" indent="0" algn="just">
              <a:defRPr>
                <a:latin typeface="Garamond"/>
                <a:ea typeface="Garamond"/>
                <a:cs typeface="Garamond"/>
                <a:sym typeface="Garamond"/>
              </a:defRPr>
            </a:pPr>
            <a:r>
              <a:t>This initiative was developed by Eduardo Mondlane University, through the Center for Support to Information and Community Communication (CAICC).</a:t>
            </a:r>
          </a:p>
        </p:txBody>
      </p:sp>
      <p:sp>
        <p:nvSpPr>
          <p:cNvPr id="133" name="Numero diapositiva"/>
          <p:cNvSpPr txBox="1"/>
          <p:nvPr>
            <p:ph type="sldNum" sz="quarter" idx="2"/>
          </p:nvPr>
        </p:nvSpPr>
        <p:spPr>
          <a:xfrm>
            <a:off x="11117872" y="6410642"/>
            <a:ext cx="235928" cy="256541"/>
          </a:xfrm>
          <a:prstGeom prst="rect">
            <a:avLst/>
          </a:prstGeom>
          <a:extLst>
            <a:ext uri="{C572A759-6A51-4108-AA02-DFA0A04FC94B}">
              <ma14:wrappingTextBoxFlag xmlns:ma14="http://schemas.microsoft.com/office/mac/drawingml/2011/main" val="1"/>
            </a:ext>
          </a:extLst>
        </p:spPr>
        <p:txBody>
          <a:bodyPr/>
          <a:lstStyle>
            <a:lvl1pPr>
              <a:defRPr b="1">
                <a:solidFill>
                  <a:srgbClr val="000000"/>
                </a:solidFill>
                <a:latin typeface="Garamond"/>
                <a:ea typeface="Garamond"/>
                <a:cs typeface="Garamond"/>
                <a:sym typeface="Garamond"/>
              </a:defRPr>
            </a:lvl1pPr>
          </a:lstStyle>
          <a:p>
            <a:pPr/>
            <a:fld id="{86CB4B4D-7CA3-9044-876B-883B54F8677D}" type="slidenum"/>
          </a:p>
        </p:txBody>
      </p:sp>
      <p:sp>
        <p:nvSpPr>
          <p:cNvPr id="134" name="5. Territorial Planning in Inhambane- How to reverse the current scenario of disordered occupation"/>
          <p:cNvSpPr txBox="1"/>
          <p:nvPr/>
        </p:nvSpPr>
        <p:spPr>
          <a:xfrm>
            <a:off x="883919" y="572770"/>
            <a:ext cx="10424161" cy="91186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lnSpc>
                <a:spcPct val="90000"/>
              </a:lnSpc>
              <a:defRPr b="1" sz="3000">
                <a:latin typeface="Garamond"/>
                <a:ea typeface="Garamond"/>
                <a:cs typeface="Garamond"/>
                <a:sym typeface="Garamond"/>
              </a:defRPr>
            </a:pPr>
            <a:r>
              <a:t>5. Territorial Planning in Inhambane-</a:t>
            </a:r>
            <a:r>
              <a:t> How to reverse the current scenario of disordered occupation</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 name="UNISAVE makes a significant contribution to the Provincial Executive Council in the careful selection of priority projects for the province of Inhambane, in their design, and in assisting with the design of structuring projects to boost local development"/>
          <p:cNvSpPr txBox="1"/>
          <p:nvPr>
            <p:ph type="body" idx="4294967295"/>
          </p:nvPr>
        </p:nvSpPr>
        <p:spPr>
          <a:xfrm>
            <a:off x="838200" y="2370137"/>
            <a:ext cx="10515600" cy="3794126"/>
          </a:xfrm>
          <a:prstGeom prst="rect">
            <a:avLst/>
          </a:prstGeom>
        </p:spPr>
        <p:txBody>
          <a:bodyPr>
            <a:normAutofit fontScale="100000" lnSpcReduction="0"/>
          </a:bodyPr>
          <a:lstStyle>
            <a:lvl1pPr marL="0" indent="0" algn="just">
              <a:buSzTx/>
              <a:buNone/>
              <a:defRPr>
                <a:latin typeface="Garamond"/>
                <a:ea typeface="Garamond"/>
                <a:cs typeface="Garamond"/>
                <a:sym typeface="Garamond"/>
              </a:defRPr>
            </a:lvl1pPr>
          </a:lstStyle>
          <a:p>
            <a:pPr/>
            <a:r>
              <a:t>UNISAVE makes a significant contribution to the Provincial Executive Council in the careful selection of priority projects for the province of Inhambane, in their design, and in assisting with the design of structuring projects to boost local development.</a:t>
            </a:r>
          </a:p>
        </p:txBody>
      </p:sp>
      <p:sp>
        <p:nvSpPr>
          <p:cNvPr id="137" name="Numero diapositiva"/>
          <p:cNvSpPr txBox="1"/>
          <p:nvPr>
            <p:ph type="sldNum" sz="quarter" idx="2"/>
          </p:nvPr>
        </p:nvSpPr>
        <p:spPr>
          <a:xfrm>
            <a:off x="11117872" y="6410642"/>
            <a:ext cx="235928" cy="256541"/>
          </a:xfrm>
          <a:prstGeom prst="rect">
            <a:avLst/>
          </a:prstGeom>
          <a:extLst>
            <a:ext uri="{C572A759-6A51-4108-AA02-DFA0A04FC94B}">
              <ma14:wrappingTextBoxFlag xmlns:ma14="http://schemas.microsoft.com/office/mac/drawingml/2011/main" val="1"/>
            </a:ext>
          </a:extLst>
        </p:spPr>
        <p:txBody>
          <a:bodyPr/>
          <a:lstStyle>
            <a:lvl1pPr>
              <a:defRPr b="1">
                <a:solidFill>
                  <a:srgbClr val="000000"/>
                </a:solidFill>
                <a:latin typeface="Garamond"/>
                <a:ea typeface="Garamond"/>
                <a:cs typeface="Garamond"/>
                <a:sym typeface="Garamond"/>
              </a:defRPr>
            </a:lvl1pPr>
          </a:lstStyle>
          <a:p>
            <a:pPr/>
            <a:fld id="{86CB4B4D-7CA3-9044-876B-883B54F8677D}" type="slidenum"/>
          </a:p>
        </p:txBody>
      </p:sp>
      <p:sp>
        <p:nvSpPr>
          <p:cNvPr id="138" name="5. Territorial Planning in Inhambane- How to reverse the current scenario of disordered occupation"/>
          <p:cNvSpPr txBox="1"/>
          <p:nvPr/>
        </p:nvSpPr>
        <p:spPr>
          <a:xfrm>
            <a:off x="883919" y="425132"/>
            <a:ext cx="10424161" cy="911861"/>
          </a:xfrm>
          <a:prstGeom prst="rect">
            <a:avLst/>
          </a:prstGeom>
          <a:ln w="12700">
            <a:miter lim="400000"/>
          </a:ln>
          <a:extLst>
            <a:ext uri="{C572A759-6A51-4108-AA02-DFA0A04FC94B}">
              <ma14:wrappingTextBoxFlag xmlns:ma14="http://schemas.microsoft.com/office/mac/drawingml/2011/main" val="1"/>
            </a:ext>
          </a:extLst>
        </p:spPr>
        <p:txBody>
          <a:bodyPr lIns="45719" rIns="45719" anchor="ctr">
            <a:spAutoFit/>
          </a:bodyPr>
          <a:lstStyle/>
          <a:p>
            <a:pPr algn="ctr">
              <a:lnSpc>
                <a:spcPct val="90000"/>
              </a:lnSpc>
              <a:defRPr b="1" sz="3000">
                <a:latin typeface="Garamond"/>
                <a:ea typeface="Garamond"/>
                <a:cs typeface="Garamond"/>
                <a:sym typeface="Garamond"/>
              </a:defRPr>
            </a:pPr>
            <a:r>
              <a:t>5. Territorial Planning in Inhambane-</a:t>
            </a:r>
            <a:r>
              <a:t> How to reverse the current scenario of disordered occupation</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6. The reason for these actions"/>
          <p:cNvSpPr txBox="1"/>
          <p:nvPr>
            <p:ph type="title" idx="4294967295"/>
          </p:nvPr>
        </p:nvSpPr>
        <p:spPr>
          <a:xfrm>
            <a:off x="838200" y="365125"/>
            <a:ext cx="10515600" cy="744538"/>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6. The reason for these actions</a:t>
            </a:r>
          </a:p>
        </p:txBody>
      </p:sp>
      <p:sp>
        <p:nvSpPr>
          <p:cNvPr id="141" name="Need to achieve objectives defined in different international and national strategic planning instruments:…"/>
          <p:cNvSpPr txBox="1"/>
          <p:nvPr>
            <p:ph type="body" idx="4294967295"/>
          </p:nvPr>
        </p:nvSpPr>
        <p:spPr>
          <a:xfrm>
            <a:off x="476250" y="1219199"/>
            <a:ext cx="11410950" cy="4351339"/>
          </a:xfrm>
          <a:prstGeom prst="rect">
            <a:avLst/>
          </a:prstGeom>
        </p:spPr>
        <p:txBody>
          <a:bodyPr>
            <a:normAutofit fontScale="100000" lnSpcReduction="0"/>
          </a:bodyPr>
          <a:lstStyle/>
          <a:p>
            <a:pPr>
              <a:defRPr sz="2400">
                <a:latin typeface="Garamond"/>
                <a:ea typeface="Garamond"/>
                <a:cs typeface="Garamond"/>
                <a:sym typeface="Garamond"/>
              </a:defRPr>
            </a:pPr>
            <a:r>
              <a:t>Need to achieve objectives defined in different international and national strategic planning instruments:</a:t>
            </a:r>
          </a:p>
          <a:p>
            <a:pPr>
              <a:defRPr sz="2400">
                <a:latin typeface="Garamond"/>
                <a:ea typeface="Garamond"/>
                <a:cs typeface="Garamond"/>
                <a:sym typeface="Garamond"/>
              </a:defRPr>
            </a:pPr>
          </a:p>
          <a:p>
            <a:pPr>
              <a:defRPr sz="2400">
                <a:latin typeface="Garamond"/>
                <a:ea typeface="Garamond"/>
                <a:cs typeface="Garamond"/>
                <a:sym typeface="Garamond"/>
              </a:defRPr>
            </a:pPr>
            <a:r>
              <a:t>-Sustainable Development Goals (SDGs – Agenda 2030)</a:t>
            </a:r>
          </a:p>
          <a:p>
            <a:pPr>
              <a:defRPr sz="2400">
                <a:latin typeface="Garamond"/>
                <a:ea typeface="Garamond"/>
                <a:cs typeface="Garamond"/>
                <a:sym typeface="Garamond"/>
              </a:defRPr>
            </a:pPr>
          </a:p>
          <a:p>
            <a:pPr>
              <a:defRPr sz="2400">
                <a:latin typeface="Garamond"/>
                <a:ea typeface="Garamond"/>
                <a:cs typeface="Garamond"/>
                <a:sym typeface="Garamond"/>
              </a:defRPr>
            </a:pPr>
            <a:r>
              <a:t>-National Development Strategy (2025-2044);</a:t>
            </a:r>
          </a:p>
          <a:p>
            <a:pPr>
              <a:defRPr sz="2400">
                <a:latin typeface="Garamond"/>
                <a:ea typeface="Garamond"/>
                <a:cs typeface="Garamond"/>
                <a:sym typeface="Garamond"/>
              </a:defRPr>
            </a:pPr>
          </a:p>
          <a:p>
            <a:pPr>
              <a:defRPr sz="2400">
                <a:latin typeface="Garamond"/>
                <a:ea typeface="Garamond"/>
                <a:cs typeface="Garamond"/>
                <a:sym typeface="Garamond"/>
              </a:defRPr>
            </a:pPr>
            <a:r>
              <a:t>-Provincial Territorial Development Plan (2024-2044)</a:t>
            </a:r>
          </a:p>
          <a:p>
            <a:pPr>
              <a:defRPr sz="2400">
                <a:latin typeface="Garamond"/>
                <a:ea typeface="Garamond"/>
                <a:cs typeface="Garamond"/>
                <a:sym typeface="Garamond"/>
              </a:defRPr>
            </a:pPr>
          </a:p>
          <a:p>
            <a:pPr>
              <a:defRPr sz="2400">
                <a:latin typeface="Garamond"/>
                <a:ea typeface="Garamond"/>
                <a:cs typeface="Garamond"/>
                <a:sym typeface="Garamond"/>
              </a:defRPr>
            </a:pPr>
            <a:r>
              <a:t>-Five-Year Plan of the Provincial Executive Council of Inhambane (2025-2029)</a:t>
            </a:r>
          </a:p>
        </p:txBody>
      </p:sp>
      <p:sp>
        <p:nvSpPr>
          <p:cNvPr id="142" name="Numero diapositiva"/>
          <p:cNvSpPr txBox="1"/>
          <p:nvPr>
            <p:ph type="sldNum" sz="quarter" idx="2"/>
          </p:nvPr>
        </p:nvSpPr>
        <p:spPr>
          <a:xfrm>
            <a:off x="11080144" y="6404292"/>
            <a:ext cx="273657" cy="26924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7. Expected Results"/>
          <p:cNvSpPr txBox="1"/>
          <p:nvPr>
            <p:ph type="title" idx="4294967295"/>
          </p:nvPr>
        </p:nvSpPr>
        <p:spPr>
          <a:xfrm>
            <a:off x="838200" y="365125"/>
            <a:ext cx="10515600" cy="933450"/>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7. Expected Results</a:t>
            </a:r>
          </a:p>
        </p:txBody>
      </p:sp>
      <p:sp>
        <p:nvSpPr>
          <p:cNvPr id="145" name="Reduced environmental degradation resulting from the already orderly occupation of the space; and…"/>
          <p:cNvSpPr txBox="1"/>
          <p:nvPr>
            <p:ph type="body" idx="4294967295"/>
          </p:nvPr>
        </p:nvSpPr>
        <p:spPr>
          <a:xfrm>
            <a:off x="838200" y="1298574"/>
            <a:ext cx="10515600" cy="4351339"/>
          </a:xfrm>
          <a:prstGeom prst="rect">
            <a:avLst/>
          </a:prstGeom>
        </p:spPr>
        <p:txBody>
          <a:bodyPr>
            <a:normAutofit fontScale="100000" lnSpcReduction="0"/>
          </a:bodyPr>
          <a:lstStyle/>
          <a:p>
            <a:pPr algn="just">
              <a:defRPr>
                <a:latin typeface="Garamond"/>
                <a:ea typeface="Garamond"/>
                <a:cs typeface="Garamond"/>
                <a:sym typeface="Garamond"/>
              </a:defRPr>
            </a:pPr>
            <a:r>
              <a:t>Reduced environmental degradation resulting from the already orderly occupation of the space; and</a:t>
            </a:r>
          </a:p>
          <a:p>
            <a:pPr algn="just">
              <a:defRPr>
                <a:latin typeface="Garamond"/>
                <a:ea typeface="Garamond"/>
                <a:cs typeface="Garamond"/>
                <a:sym typeface="Garamond"/>
              </a:defRPr>
            </a:pPr>
            <a:r>
              <a:t>Increased climate resilience.</a:t>
            </a:r>
          </a:p>
        </p:txBody>
      </p:sp>
      <p:sp>
        <p:nvSpPr>
          <p:cNvPr id="146" name="Numero diapositiva"/>
          <p:cNvSpPr txBox="1"/>
          <p:nvPr>
            <p:ph type="sldNum" sz="quarter" idx="2"/>
          </p:nvPr>
        </p:nvSpPr>
        <p:spPr>
          <a:xfrm>
            <a:off x="11117872" y="6382067"/>
            <a:ext cx="235928" cy="256541"/>
          </a:xfrm>
          <a:prstGeom prst="rect">
            <a:avLst/>
          </a:prstGeom>
          <a:extLst>
            <a:ext uri="{C572A759-6A51-4108-AA02-DFA0A04FC94B}">
              <ma14:wrappingTextBoxFlag xmlns:ma14="http://schemas.microsoft.com/office/mac/drawingml/2011/main" val="1"/>
            </a:ext>
          </a:extLst>
        </p:spPr>
        <p:txBody>
          <a:bodyPr/>
          <a:lstStyle>
            <a:lvl1pPr>
              <a:defRPr b="1">
                <a:solidFill>
                  <a:srgbClr val="000000"/>
                </a:solidFill>
                <a:latin typeface="Garamond"/>
                <a:ea typeface="Garamond"/>
                <a:cs typeface="Garamond"/>
                <a:sym typeface="Garamond"/>
              </a:defRPr>
            </a:lvl1p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8" name="8. Challenges"/>
          <p:cNvSpPr txBox="1"/>
          <p:nvPr>
            <p:ph type="title" idx="4294967295"/>
          </p:nvPr>
        </p:nvSpPr>
        <p:spPr>
          <a:xfrm>
            <a:off x="838200" y="365125"/>
            <a:ext cx="10515600" cy="889000"/>
          </a:xfrm>
          <a:prstGeom prst="rect">
            <a:avLst/>
          </a:prstGeom>
        </p:spPr>
        <p:txBody>
          <a:bodyPr>
            <a:normAutofit fontScale="100000" lnSpcReduction="0"/>
          </a:bodyPr>
          <a:lstStyle>
            <a:lvl1pPr algn="ctr">
              <a:defRPr b="1" sz="3000">
                <a:latin typeface="Garamond"/>
                <a:ea typeface="Garamond"/>
                <a:cs typeface="Garamond"/>
                <a:sym typeface="Garamond"/>
              </a:defRPr>
            </a:lvl1pPr>
          </a:lstStyle>
          <a:p>
            <a:pPr/>
            <a:r>
              <a:t>8. Challenges</a:t>
            </a:r>
          </a:p>
        </p:txBody>
      </p:sp>
      <p:sp>
        <p:nvSpPr>
          <p:cNvPr id="149" name="To enhance the current adaptive capacity of local communities to Climate Change (CC) through the implementation of Local Climate Change Adaptation Plans;…"/>
          <p:cNvSpPr txBox="1"/>
          <p:nvPr>
            <p:ph type="body" idx="4294967295"/>
          </p:nvPr>
        </p:nvSpPr>
        <p:spPr>
          <a:xfrm>
            <a:off x="838200" y="1412874"/>
            <a:ext cx="10515600" cy="4351339"/>
          </a:xfrm>
          <a:prstGeom prst="rect">
            <a:avLst/>
          </a:prstGeom>
        </p:spPr>
        <p:txBody>
          <a:bodyPr>
            <a:normAutofit fontScale="100000" lnSpcReduction="0"/>
          </a:bodyPr>
          <a:lstStyle/>
          <a:p>
            <a:pPr algn="just">
              <a:defRPr sz="2400">
                <a:latin typeface="Garamond"/>
                <a:ea typeface="Garamond"/>
                <a:cs typeface="Garamond"/>
                <a:sym typeface="Garamond"/>
              </a:defRPr>
            </a:pPr>
            <a:r>
              <a:t>To enhance the current adaptive capacity of local communities to Climate Change (CC) through the implementation of Local Climate Change Adaptation Plans;</a:t>
            </a:r>
          </a:p>
          <a:p>
            <a:pPr algn="just">
              <a:defRPr sz="2400">
                <a:latin typeface="Garamond"/>
                <a:ea typeface="Garamond"/>
                <a:cs typeface="Garamond"/>
                <a:sym typeface="Garamond"/>
              </a:defRPr>
            </a:pPr>
          </a:p>
          <a:p>
            <a:pPr algn="just">
              <a:defRPr sz="2400">
                <a:latin typeface="Garamond"/>
                <a:ea typeface="Garamond"/>
                <a:cs typeface="Garamond"/>
                <a:sym typeface="Garamond"/>
              </a:defRPr>
            </a:pPr>
            <a:r>
              <a:t>To improve coastal protection;</a:t>
            </a:r>
          </a:p>
          <a:p>
            <a:pPr algn="just">
              <a:defRPr sz="2400">
                <a:latin typeface="Garamond"/>
                <a:ea typeface="Garamond"/>
                <a:cs typeface="Garamond"/>
                <a:sym typeface="Garamond"/>
              </a:defRPr>
            </a:pPr>
          </a:p>
          <a:p>
            <a:pPr algn="just">
              <a:defRPr sz="2400">
                <a:latin typeface="Garamond"/>
                <a:ea typeface="Garamond"/>
                <a:cs typeface="Garamond"/>
                <a:sym typeface="Garamond"/>
              </a:defRPr>
            </a:pPr>
            <a:r>
              <a:t>To strengthen local capacity for the development and implementation of Territorial Planning Plans, with emphasis on updating District Land Use Plans; and</a:t>
            </a:r>
          </a:p>
          <a:p>
            <a:pPr algn="just">
              <a:defRPr sz="2400">
                <a:latin typeface="Garamond"/>
                <a:ea typeface="Garamond"/>
                <a:cs typeface="Garamond"/>
                <a:sym typeface="Garamond"/>
              </a:defRPr>
            </a:pPr>
          </a:p>
          <a:p>
            <a:pPr algn="just">
              <a:defRPr sz="2400">
                <a:latin typeface="Garamond"/>
                <a:ea typeface="Garamond"/>
                <a:cs typeface="Garamond"/>
                <a:sym typeface="Garamond"/>
              </a:defRPr>
            </a:pPr>
            <a:r>
              <a:t>To make human settlements, villages and cities climate-resilient and safe.</a:t>
            </a:r>
          </a:p>
        </p:txBody>
      </p:sp>
      <p:sp>
        <p:nvSpPr>
          <p:cNvPr id="150" name="Numero diapositiva"/>
          <p:cNvSpPr txBox="1"/>
          <p:nvPr>
            <p:ph type="sldNum" sz="quarter" idx="2"/>
          </p:nvPr>
        </p:nvSpPr>
        <p:spPr>
          <a:xfrm>
            <a:off x="11106785" y="6410642"/>
            <a:ext cx="247016" cy="256541"/>
          </a:xfrm>
          <a:prstGeom prst="rect">
            <a:avLst/>
          </a:prstGeom>
          <a:extLst>
            <a:ext uri="{C572A759-6A51-4108-AA02-DFA0A04FC94B}">
              <ma14:wrappingTextBoxFlag xmlns:ma14="http://schemas.microsoft.com/office/mac/drawingml/2011/main" val="1"/>
            </a:ext>
          </a:extLst>
        </p:spPr>
        <p:txBody>
          <a:bodyPr/>
          <a:lstStyle>
            <a:lvl1pPr>
              <a:defRPr b="1">
                <a:solidFill>
                  <a:srgbClr val="000000"/>
                </a:solidFill>
                <a:latin typeface="Garamond"/>
                <a:ea typeface="Garamond"/>
                <a:cs typeface="Garamond"/>
                <a:sym typeface="Garamond"/>
              </a:defRPr>
            </a:lvl1p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2" name="Doppio clic per modificare"/>
          <p:cNvSpPr txBox="1"/>
          <p:nvPr>
            <p:ph type="title" idx="4294967295"/>
          </p:nvPr>
        </p:nvSpPr>
        <p:spPr>
          <a:xfrm>
            <a:off x="838200" y="365125"/>
            <a:ext cx="10515600" cy="1325563"/>
          </a:xfrm>
          <a:prstGeom prst="rect">
            <a:avLst/>
          </a:prstGeom>
        </p:spPr>
        <p:txBody>
          <a:bodyPr>
            <a:normAutofit fontScale="100000" lnSpcReduction="0"/>
          </a:bodyPr>
          <a:lstStyle/>
          <a:p>
            <a:pPr/>
            <a:r>
              <a:t>    </a:t>
            </a:r>
          </a:p>
        </p:txBody>
      </p:sp>
      <p:sp>
        <p:nvSpPr>
          <p:cNvPr id="153" name="MUITO OBRIGADO"/>
          <p:cNvSpPr txBox="1"/>
          <p:nvPr>
            <p:ph type="body" idx="4294967295"/>
          </p:nvPr>
        </p:nvSpPr>
        <p:spPr>
          <a:xfrm>
            <a:off x="838200" y="1825624"/>
            <a:ext cx="10515600" cy="4351339"/>
          </a:xfrm>
          <a:prstGeom prst="rect">
            <a:avLst/>
          </a:prstGeom>
        </p:spPr>
        <p:txBody>
          <a:bodyPr>
            <a:normAutofit fontScale="100000" lnSpcReduction="0"/>
          </a:bodyPr>
          <a:lstStyle/>
          <a:p>
            <a:pPr/>
          </a:p>
          <a:p>
            <a:pPr>
              <a:buSzTx/>
              <a:buNone/>
            </a:pPr>
            <a:r>
              <a:t> </a:t>
            </a:r>
          </a:p>
          <a:p>
            <a:pPr>
              <a:buSzTx/>
              <a:buNone/>
            </a:pPr>
          </a:p>
          <a:p>
            <a:pPr algn="ctr">
              <a:buSzTx/>
              <a:buNone/>
              <a:defRPr b="1">
                <a:latin typeface="Garamond"/>
                <a:ea typeface="Garamond"/>
                <a:cs typeface="Garamond"/>
                <a:sym typeface="Garamond"/>
              </a:defRPr>
            </a:pPr>
            <a:r>
              <a:t>MUITO OBRIGADO</a:t>
            </a:r>
          </a:p>
        </p:txBody>
      </p:sp>
      <p:sp>
        <p:nvSpPr>
          <p:cNvPr id="154" name="Numero diapositiva"/>
          <p:cNvSpPr txBox="1"/>
          <p:nvPr>
            <p:ph type="sldNum" sz="quarter" idx="2"/>
          </p:nvPr>
        </p:nvSpPr>
        <p:spPr>
          <a:xfrm>
            <a:off x="11106785" y="6410642"/>
            <a:ext cx="247016" cy="256541"/>
          </a:xfrm>
          <a:prstGeom prst="rect">
            <a:avLst/>
          </a:prstGeom>
          <a:extLst>
            <a:ext uri="{C572A759-6A51-4108-AA02-DFA0A04FC94B}">
              <ma14:wrappingTextBoxFlag xmlns:ma14="http://schemas.microsoft.com/office/mac/drawingml/2011/main" val="1"/>
            </a:ext>
          </a:extLst>
        </p:spPr>
        <p:txBody>
          <a:bodyPr/>
          <a:lstStyle>
            <a:lvl1pPr>
              <a:defRPr b="1">
                <a:solidFill>
                  <a:srgbClr val="000000"/>
                </a:solidFill>
                <a:latin typeface="Garamond"/>
                <a:ea typeface="Garamond"/>
                <a:cs typeface="Garamond"/>
                <a:sym typeface="Garamond"/>
              </a:defRPr>
            </a:lvl1p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156082"/>
      </a:accent1>
      <a:accent2>
        <a:srgbClr val="E97132"/>
      </a:accent2>
      <a:accent3>
        <a:srgbClr val="9BBB59"/>
      </a:accent3>
      <a:accent4>
        <a:srgbClr val="8064A2"/>
      </a:accent4>
      <a:accent5>
        <a:srgbClr val="4BACC6"/>
      </a:accent5>
      <a:accent6>
        <a:srgbClr val="F79646"/>
      </a:accent6>
      <a:hlink>
        <a:srgbClr val="0000FF"/>
      </a:hlink>
      <a:folHlink>
        <a:srgbClr val="FF00FF"/>
      </a:folHlink>
    </a:clrScheme>
    <a:fontScheme name="Office Theme">
      <a:majorFont>
        <a:latin typeface="Helvetica"/>
        <a:ea typeface="Helvetica"/>
        <a:cs typeface="Helvetica"/>
      </a:majorFont>
      <a:minorFont>
        <a:latin typeface="Aptos"/>
        <a:ea typeface="Aptos"/>
        <a:cs typeface="Aptos"/>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