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Nunito"/>
      <p:regular r:id="rId13"/>
      <p:bold r:id="rId14"/>
      <p:italic r:id="rId15"/>
      <p:boldItalic r:id="rId16"/>
    </p:embeddedFont>
    <p:embeddedFont>
      <p:font typeface="Montserra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7" Type="http://schemas.openxmlformats.org/officeDocument/2006/relationships/font" Target="fonts/Montserrat-regular.fntdata"/><Relationship Id="rId16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e53e299a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" name="Google Shape;62;g36e53e299a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e53e299ac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6e53e299ac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36483b95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a36483b95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a36483b95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a36483b95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a36483b95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a36483b95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a36483b95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a36483b95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a36483b95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g3a36483b95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uota">
  <p:cSld name="1_Vuota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320351" y="251089"/>
            <a:ext cx="78867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09395" y="273844"/>
            <a:ext cx="796840" cy="5869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320363" y="615242"/>
            <a:ext cx="7673355" cy="187036"/>
            <a:chOff x="559176" y="457200"/>
            <a:chExt cx="11317633" cy="249382"/>
          </a:xfrm>
        </p:grpSpPr>
        <p:cxnSp>
          <p:nvCxnSpPr>
            <p:cNvPr id="57" name="Google Shape;57;p13"/>
            <p:cNvCxnSpPr/>
            <p:nvPr/>
          </p:nvCxnSpPr>
          <p:spPr>
            <a:xfrm>
              <a:off x="561109" y="457200"/>
              <a:ext cx="11315700" cy="0"/>
            </a:xfrm>
            <a:prstGeom prst="straightConnector1">
              <a:avLst/>
            </a:prstGeom>
            <a:noFill/>
            <a:ln cap="flat" cmpd="sng" w="9525">
              <a:solidFill>
                <a:srgbClr val="5E756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8" name="Google Shape;58;p13"/>
            <p:cNvCxnSpPr/>
            <p:nvPr/>
          </p:nvCxnSpPr>
          <p:spPr>
            <a:xfrm rot="10800000">
              <a:off x="559176" y="457282"/>
              <a:ext cx="0" cy="249300"/>
            </a:xfrm>
            <a:prstGeom prst="straightConnector1">
              <a:avLst/>
            </a:prstGeom>
            <a:noFill/>
            <a:ln cap="flat" cmpd="sng" w="9525">
              <a:solidFill>
                <a:srgbClr val="5E756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9" name="Google Shape;59;p13"/>
            <p:cNvCxnSpPr/>
            <p:nvPr/>
          </p:nvCxnSpPr>
          <p:spPr>
            <a:xfrm rot="10800000">
              <a:off x="11870642" y="457282"/>
              <a:ext cx="0" cy="249300"/>
            </a:xfrm>
            <a:prstGeom prst="straightConnector1">
              <a:avLst/>
            </a:prstGeom>
            <a:noFill/>
            <a:ln cap="flat" cmpd="sng" w="9525">
              <a:solidFill>
                <a:srgbClr val="5E756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68983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0" y="0"/>
            <a:ext cx="9144000" cy="5143500"/>
          </a:xfrm>
          <a:prstGeom prst="rtTriangle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Immagine che contiene testo&#10;&#10;Descrizione generata automaticamente"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1420" y="782055"/>
            <a:ext cx="2051084" cy="19541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p14"/>
          <p:cNvCxnSpPr/>
          <p:nvPr/>
        </p:nvCxnSpPr>
        <p:spPr>
          <a:xfrm>
            <a:off x="383550" y="670891"/>
            <a:ext cx="8376900" cy="0"/>
          </a:xfrm>
          <a:prstGeom prst="straightConnector1">
            <a:avLst/>
          </a:prstGeom>
          <a:noFill/>
          <a:ln cap="flat" cmpd="sng" w="12700">
            <a:solidFill>
              <a:srgbClr val="A0B0A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7" name="Google Shape;67;p14"/>
          <p:cNvCxnSpPr/>
          <p:nvPr/>
        </p:nvCxnSpPr>
        <p:spPr>
          <a:xfrm flipH="1">
            <a:off x="376872" y="662315"/>
            <a:ext cx="3300" cy="183900"/>
          </a:xfrm>
          <a:prstGeom prst="straightConnector1">
            <a:avLst/>
          </a:prstGeom>
          <a:noFill/>
          <a:ln cap="flat" cmpd="sng" w="12700">
            <a:solidFill>
              <a:srgbClr val="A0B0A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8" name="Google Shape;68;p14"/>
          <p:cNvSpPr txBox="1"/>
          <p:nvPr/>
        </p:nvSpPr>
        <p:spPr>
          <a:xfrm>
            <a:off x="383550" y="4130525"/>
            <a:ext cx="83802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Silvia Oliva, coordinatrice attività progettuali VSF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17 novembre 2025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9" name="Google Shape;69;p14"/>
          <p:cNvCxnSpPr/>
          <p:nvPr/>
        </p:nvCxnSpPr>
        <p:spPr>
          <a:xfrm flipH="1">
            <a:off x="8753747" y="670891"/>
            <a:ext cx="3300" cy="183900"/>
          </a:xfrm>
          <a:prstGeom prst="straightConnector1">
            <a:avLst/>
          </a:prstGeom>
          <a:noFill/>
          <a:ln cap="flat" cmpd="sng" w="12700">
            <a:solidFill>
              <a:srgbClr val="A0B0A6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0" name="Google Shape;70;p14"/>
          <p:cNvGrpSpPr/>
          <p:nvPr/>
        </p:nvGrpSpPr>
        <p:grpSpPr>
          <a:xfrm>
            <a:off x="376830" y="2687159"/>
            <a:ext cx="8380265" cy="183825"/>
            <a:chOff x="515938" y="3468757"/>
            <a:chExt cx="11173687" cy="245100"/>
          </a:xfrm>
        </p:grpSpPr>
        <p:cxnSp>
          <p:nvCxnSpPr>
            <p:cNvPr id="71" name="Google Shape;71;p14"/>
            <p:cNvCxnSpPr/>
            <p:nvPr/>
          </p:nvCxnSpPr>
          <p:spPr>
            <a:xfrm>
              <a:off x="515938" y="3707296"/>
              <a:ext cx="11169300" cy="0"/>
            </a:xfrm>
            <a:prstGeom prst="straightConnector1">
              <a:avLst/>
            </a:prstGeom>
            <a:noFill/>
            <a:ln cap="flat" cmpd="sng" w="9525">
              <a:solidFill>
                <a:srgbClr val="A0B0A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" name="Google Shape;72;p14"/>
            <p:cNvCxnSpPr/>
            <p:nvPr/>
          </p:nvCxnSpPr>
          <p:spPr>
            <a:xfrm flipH="1">
              <a:off x="515958" y="3468757"/>
              <a:ext cx="4500" cy="245100"/>
            </a:xfrm>
            <a:prstGeom prst="straightConnector1">
              <a:avLst/>
            </a:prstGeom>
            <a:noFill/>
            <a:ln cap="flat" cmpd="sng" w="12700">
              <a:solidFill>
                <a:srgbClr val="A0B0A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" name="Google Shape;73;p14"/>
            <p:cNvCxnSpPr/>
            <p:nvPr/>
          </p:nvCxnSpPr>
          <p:spPr>
            <a:xfrm flipH="1">
              <a:off x="11685125" y="3468757"/>
              <a:ext cx="4500" cy="245100"/>
            </a:xfrm>
            <a:prstGeom prst="straightConnector1">
              <a:avLst/>
            </a:prstGeom>
            <a:noFill/>
            <a:ln cap="flat" cmpd="sng" w="12700">
              <a:solidFill>
                <a:srgbClr val="A0B0A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4" name="Google Shape;74;p14"/>
          <p:cNvSpPr txBox="1"/>
          <p:nvPr/>
        </p:nvSpPr>
        <p:spPr>
          <a:xfrm>
            <a:off x="2302050" y="321250"/>
            <a:ext cx="4539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VSF / VENICE WORLD CAPITAL SUSTAINABILITY FOUNDATION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0" y="3112100"/>
            <a:ext cx="9144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"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STORIA DELLA RESILIENZA DI VENEZIA</a:t>
            </a:r>
            <a:endParaRPr b="1" sz="28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Sfide e trasformazioni economiche, sociali e urbanistiche degli ultimi due secoli</a:t>
            </a:r>
            <a:endParaRPr b="1" sz="3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0" y="0"/>
            <a:ext cx="396900" cy="5143500"/>
          </a:xfrm>
          <a:prstGeom prst="rect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8542639" y="4640350"/>
            <a:ext cx="238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5" title="copertin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750" y="430275"/>
            <a:ext cx="3213450" cy="43604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4100050" y="693900"/>
            <a:ext cx="47436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5E756E"/>
                </a:solidFill>
                <a:latin typeface="Nunito"/>
                <a:ea typeface="Nunito"/>
                <a:cs typeface="Nunito"/>
                <a:sym typeface="Nunito"/>
              </a:rPr>
              <a:t>Perché una storia della resilienza di Venezia negli ultimi due secoli?</a:t>
            </a:r>
            <a:endParaRPr b="1" sz="2000">
              <a:solidFill>
                <a:srgbClr val="5E756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Raccontare la vicenda storica di Venezia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attraverso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 sua capacità di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adattarsi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innovarsi, ripensarsi sotto il profilo ambientale, urbano, economico e sociale: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dopo la caduta della Serenissima;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nei duecento anni caratterizzati da </a:t>
            </a: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trasformazioni epocali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dal punto di vista tecnologico che hanno modificato il modo di produrre, vivere, spostarsi;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un’epoca in cui emerge una profonda </a:t>
            </a: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consapevolezza ambientale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cresce il rischio climatico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;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Char char="-"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un contesto in cui </a:t>
            </a: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emerge e prevale l’immagine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(cristallizzata)</a:t>
            </a:r>
            <a:r>
              <a:rPr b="1"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di una Venezia immobile e decadente.</a:t>
            </a:r>
            <a:endParaRPr b="1"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/>
          <p:nvPr/>
        </p:nvSpPr>
        <p:spPr>
          <a:xfrm>
            <a:off x="0" y="0"/>
            <a:ext cx="396900" cy="5143500"/>
          </a:xfrm>
          <a:prstGeom prst="rect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8542639" y="4640350"/>
            <a:ext cx="238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94263" y="502925"/>
            <a:ext cx="3923100" cy="40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5E756E"/>
                </a:solidFill>
                <a:latin typeface="Nunito"/>
                <a:ea typeface="Nunito"/>
                <a:cs typeface="Nunito"/>
                <a:sym typeface="Nunito"/>
              </a:rPr>
              <a:t>I temi trattati</a:t>
            </a:r>
            <a:endParaRPr b="1" sz="2200">
              <a:solidFill>
                <a:srgbClr val="5E756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Interventi sulla laguna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Infrastrutture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Economia e sviluppo di Porto Marghera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piani regolatori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Salvaguardia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Turismo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Scenario obiettivo di sostenibilità integrata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4714750" y="376975"/>
            <a:ext cx="4262100" cy="10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5E756E"/>
                </a:solidFill>
                <a:latin typeface="Nunito"/>
                <a:ea typeface="Nunito"/>
                <a:cs typeface="Nunito"/>
                <a:sym typeface="Nunito"/>
              </a:rPr>
              <a:t>I curatori</a:t>
            </a:r>
            <a:endParaRPr b="1" sz="2200">
              <a:solidFill>
                <a:srgbClr val="5E756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0037" y="1190175"/>
            <a:ext cx="1107825" cy="11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7200" y="1019175"/>
            <a:ext cx="838775" cy="126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1650" y="2964450"/>
            <a:ext cx="1401950" cy="119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34837" y="2879455"/>
            <a:ext cx="1107825" cy="137102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4754650" y="2404425"/>
            <a:ext cx="159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Damiano De Marchi (VSF)</a:t>
            </a:r>
            <a:endParaRPr b="1" sz="900"/>
          </a:p>
        </p:txBody>
      </p:sp>
      <p:sp>
        <p:nvSpPr>
          <p:cNvPr id="97" name="Google Shape;97;p16"/>
          <p:cNvSpPr txBox="1"/>
          <p:nvPr/>
        </p:nvSpPr>
        <p:spPr>
          <a:xfrm>
            <a:off x="7276638" y="2359625"/>
            <a:ext cx="126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Silvia Oliva </a:t>
            </a:r>
            <a:r>
              <a:rPr b="1" lang="en" sz="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(VSF)</a:t>
            </a:r>
            <a:endParaRPr b="1" sz="900"/>
          </a:p>
        </p:txBody>
      </p:sp>
      <p:sp>
        <p:nvSpPr>
          <p:cNvPr id="98" name="Google Shape;98;p16"/>
          <p:cNvSpPr txBox="1"/>
          <p:nvPr/>
        </p:nvSpPr>
        <p:spPr>
          <a:xfrm>
            <a:off x="4714750" y="4250475"/>
            <a:ext cx="192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Pierpaolo Campostrini (CORILA)</a:t>
            </a:r>
            <a:endParaRPr b="1" sz="900"/>
          </a:p>
        </p:txBody>
      </p:sp>
      <p:sp>
        <p:nvSpPr>
          <p:cNvPr id="99" name="Google Shape;99;p16"/>
          <p:cNvSpPr txBox="1"/>
          <p:nvPr/>
        </p:nvSpPr>
        <p:spPr>
          <a:xfrm>
            <a:off x="7355750" y="4250475"/>
            <a:ext cx="126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Carlo Urbani (IVSLA)</a:t>
            </a:r>
            <a:endParaRPr b="1" sz="900"/>
          </a:p>
        </p:txBody>
      </p:sp>
      <p:cxnSp>
        <p:nvCxnSpPr>
          <p:cNvPr id="100" name="Google Shape;100;p16"/>
          <p:cNvCxnSpPr/>
          <p:nvPr/>
        </p:nvCxnSpPr>
        <p:spPr>
          <a:xfrm flipH="1">
            <a:off x="4517375" y="370775"/>
            <a:ext cx="3600" cy="4285500"/>
          </a:xfrm>
          <a:prstGeom prst="straightConnector1">
            <a:avLst/>
          </a:prstGeom>
          <a:noFill/>
          <a:ln cap="flat" cmpd="sng" w="9525">
            <a:solidFill>
              <a:srgbClr val="60766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/>
        </p:nvSpPr>
        <p:spPr>
          <a:xfrm>
            <a:off x="668250" y="249550"/>
            <a:ext cx="7874400" cy="4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5E756E"/>
                </a:solidFill>
                <a:latin typeface="Nunito"/>
                <a:ea typeface="Nunito"/>
                <a:cs typeface="Nunito"/>
                <a:sym typeface="Nunito"/>
              </a:rPr>
              <a:t>Dalla storia al futuro: verso uno scenario di sostenibilità urbana integrata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60766E"/>
                </a:solidFill>
                <a:latin typeface="Montserrat"/>
                <a:ea typeface="Montserrat"/>
                <a:cs typeface="Montserrat"/>
                <a:sym typeface="Montserrat"/>
              </a:rPr>
              <a:t>Cosa emerge</a:t>
            </a:r>
            <a:endParaRPr b="1" sz="1500">
              <a:solidFill>
                <a:srgbClr val="60766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AutoNum type="alphaLcParenR"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Una 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dinamicità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 costante in tutti gli ambiti considerati ieri e oggi (idea, progetti, investimenti): Venezia è tutt’altro che una città immobile.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AutoNum type="alphaLcParenR"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Una 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legame indissolubile e ambiguo tra i destini della città e quelli della laguna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: la salvaguardia della città (ora permessa dal MOSE) non può esulare dal garantire la salute della laguna nelle sue dimensioni naturali e di elemento urbano ed economico.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AutoNum type="alphaLcParenR"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La salvaguardia non riguarda solo il costruito della città, ma attiene alla comunità 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cittadina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urbs et civitas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).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AutoNum type="alphaLcParenR"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Imparare dagli 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errori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, cogliere le 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opportunità del presente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 (Porto Marghera e la sua nuova destinazione come area per la decarbonizzazione).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0" y="0"/>
            <a:ext cx="396900" cy="5143500"/>
          </a:xfrm>
          <a:prstGeom prst="rect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8542639" y="4640350"/>
            <a:ext cx="238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/>
        </p:nvSpPr>
        <p:spPr>
          <a:xfrm>
            <a:off x="3543275" y="421075"/>
            <a:ext cx="4781100" cy="3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5E756E"/>
                </a:solidFill>
                <a:latin typeface="Nunito"/>
                <a:ea typeface="Nunito"/>
                <a:cs typeface="Nunito"/>
                <a:sym typeface="Nunito"/>
              </a:rPr>
              <a:t>Dalla storia al futuro: un territorio che esce dai confini amministrativi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60766E"/>
                </a:solidFill>
                <a:latin typeface="Montserrat"/>
                <a:ea typeface="Montserrat"/>
                <a:cs typeface="Montserrat"/>
                <a:sym typeface="Montserrat"/>
              </a:rPr>
              <a:t>La scala dello scenario</a:t>
            </a:r>
            <a:endParaRPr b="1" sz="1500">
              <a:solidFill>
                <a:srgbClr val="60766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AutoNum type="arabicPeriod"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La dimensione territoriale necessaria per costruire uno scenario futuro è la </a:t>
            </a:r>
            <a:r>
              <a:rPr b="1" lang="en" sz="1300">
                <a:latin typeface="Montserrat"/>
                <a:ea typeface="Montserrat"/>
                <a:cs typeface="Montserrat"/>
                <a:sym typeface="Montserrat"/>
              </a:rPr>
              <a:t>Venezia funzionale </a:t>
            </a: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(e in prospettiva un’area più vasta con Treviso e Padova)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AutoNum type="arabicPeriod"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La dimensione della comunità: non solo chi vive ma chi studia, lavora, fa impresa e cultura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ontserrat"/>
                <a:ea typeface="Montserrat"/>
                <a:cs typeface="Montserrat"/>
                <a:sym typeface="Montserrat"/>
              </a:rPr>
              <a:t>(La Venezia della gente - Intelligent Venice)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0" y="0"/>
            <a:ext cx="396900" cy="5143500"/>
          </a:xfrm>
          <a:prstGeom prst="rect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8542639" y="4640350"/>
            <a:ext cx="238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25" y="1191475"/>
            <a:ext cx="2511842" cy="20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/>
          <p:nvPr/>
        </p:nvSpPr>
        <p:spPr>
          <a:xfrm>
            <a:off x="396900" y="0"/>
            <a:ext cx="2815500" cy="5143500"/>
          </a:xfrm>
          <a:prstGeom prst="rect">
            <a:avLst/>
          </a:prstGeom>
          <a:solidFill>
            <a:srgbClr val="A0B0A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 txBox="1"/>
          <p:nvPr/>
        </p:nvSpPr>
        <p:spPr>
          <a:xfrm>
            <a:off x="587850" y="3424825"/>
            <a:ext cx="2433600" cy="11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02124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Area composta dal territorio del Comune di Venezia e da altri 15 Comuni facenti parte del bacino del </a:t>
            </a:r>
            <a:r>
              <a:rPr b="1" lang="en" sz="800">
                <a:solidFill>
                  <a:srgbClr val="202124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pendolarismo quotidiano</a:t>
            </a:r>
            <a:r>
              <a:rPr lang="en" sz="800">
                <a:solidFill>
                  <a:srgbClr val="202124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: Cavallino-Treporti, Chioggia, Dolo, Jesolo, Marcon, Martellago, Mira, Mirano, Mogliano Veneto, Noale, Quarto d’Altino, Santa Maria di Sala, Salzano, Scorzè, Spinea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587850" y="312250"/>
            <a:ext cx="2105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Venezia funzionale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7875" y="4107125"/>
            <a:ext cx="1271950" cy="89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7850" y="1421600"/>
            <a:ext cx="2433599" cy="1904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668250" y="291550"/>
            <a:ext cx="811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5E756E"/>
                </a:solidFill>
                <a:latin typeface="Nunito"/>
                <a:ea typeface="Nunito"/>
                <a:cs typeface="Nunito"/>
                <a:sym typeface="Nunito"/>
              </a:rPr>
              <a:t>Una prospettiva “data informed”: l’impegno di VSF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0" y="0"/>
            <a:ext cx="396900" cy="5143500"/>
          </a:xfrm>
          <a:prstGeom prst="rect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8542639" y="4640350"/>
            <a:ext cx="238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774450" y="1065475"/>
            <a:ext cx="7506900" cy="3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SP1 – Storia della resilienza di Venezia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una rilettura funzionale della storia urbana e ambientale veneziana, incentrata sulle tematiche che hanno riflessi sul presente e utili alla costruzione dello scenario futuro.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SP2 – Osservatorio della Sostenibilità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sviluppo di una reportistica periodica incentrata sull’analisi dell’evoluzione della Venezia funzionale, con focus tematici in relazione alle dimensioni della sostenibilità integrata.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2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SP3 – Scenario Obiettivo di Sostenibilità Urbana Integrata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redazione di un documento strategico condiviso di scenario di sostenibilità integrata, a orizzonti temporali progressivi, in grado di supportare le politiche pubbliche e guidare le attività dei soci lungo traiettorie convergenti.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6898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/>
          <p:nvPr/>
        </p:nvSpPr>
        <p:spPr>
          <a:xfrm>
            <a:off x="0" y="0"/>
            <a:ext cx="9144000" cy="5143500"/>
          </a:xfrm>
          <a:prstGeom prst="rtTriangle">
            <a:avLst/>
          </a:prstGeom>
          <a:solidFill>
            <a:srgbClr val="60766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34" name="Google Shape;134;p20"/>
          <p:cNvCxnSpPr/>
          <p:nvPr/>
        </p:nvCxnSpPr>
        <p:spPr>
          <a:xfrm flipH="1">
            <a:off x="376872" y="662315"/>
            <a:ext cx="3300" cy="183900"/>
          </a:xfrm>
          <a:prstGeom prst="straightConnector1">
            <a:avLst/>
          </a:prstGeom>
          <a:noFill/>
          <a:ln cap="flat" cmpd="sng" w="12700">
            <a:solidFill>
              <a:srgbClr val="A0B0A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5" name="Google Shape;135;p20"/>
          <p:cNvCxnSpPr/>
          <p:nvPr/>
        </p:nvCxnSpPr>
        <p:spPr>
          <a:xfrm flipH="1">
            <a:off x="8753747" y="670891"/>
            <a:ext cx="3300" cy="183900"/>
          </a:xfrm>
          <a:prstGeom prst="straightConnector1">
            <a:avLst/>
          </a:prstGeom>
          <a:noFill/>
          <a:ln cap="flat" cmpd="sng" w="12700">
            <a:solidFill>
              <a:srgbClr val="A0B0A6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Immagine che contiene testo&#10;&#10;Descrizione generata automaticamente"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6458" y="1711955"/>
            <a:ext cx="2051084" cy="1954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