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342" r:id="rId8"/>
    <p:sldId id="341" r:id="rId9"/>
    <p:sldId id="10972" r:id="rId10"/>
    <p:sldId id="10973" r:id="rId11"/>
    <p:sldId id="10946" r:id="rId12"/>
    <p:sldId id="10963" r:id="rId13"/>
    <p:sldId id="10964" r:id="rId14"/>
    <p:sldId id="10943" r:id="rId15"/>
    <p:sldId id="290" r:id="rId16"/>
    <p:sldId id="11020" r:id="rId17"/>
    <p:sldId id="10974" r:id="rId18"/>
    <p:sldId id="10975" r:id="rId19"/>
    <p:sldId id="11010" r:id="rId20"/>
    <p:sldId id="10966" r:id="rId21"/>
    <p:sldId id="10984" r:id="rId22"/>
    <p:sldId id="11012" r:id="rId23"/>
    <p:sldId id="11021" r:id="rId2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5D4D66-1035-45E7-8851-0E79FB51EA29}" type="datetimeFigureOut">
              <a:rPr lang="it-IT" smtClean="0"/>
              <a:t>15/09/2025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50A39C-275F-4002-89E5-BF990C7571F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049981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7020E-D111-3449-A5BF-CE9A409CF291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28333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7020E-D111-3449-A5BF-CE9A409CF291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944356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7020E-D111-3449-A5BF-CE9A409CF291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135258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7020E-D111-3449-A5BF-CE9A409CF291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29626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502911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64673B-8813-CBF3-A8D7-B8979B7829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ED47A24C-1887-324C-05B8-55B8AF7C60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6AB55A60-58BF-C527-18B2-A8A460DE2C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638682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sz="1100" dirty="0"/>
          </a:p>
        </p:txBody>
      </p:sp>
    </p:spTree>
    <p:extLst>
      <p:ext uri="{BB962C8B-B14F-4D97-AF65-F5344CB8AC3E}">
        <p14:creationId xmlns:p14="http://schemas.microsoft.com/office/powerpoint/2010/main" val="39482285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sz="1100" dirty="0"/>
          </a:p>
        </p:txBody>
      </p:sp>
    </p:spTree>
    <p:extLst>
      <p:ext uri="{BB962C8B-B14F-4D97-AF65-F5344CB8AC3E}">
        <p14:creationId xmlns:p14="http://schemas.microsoft.com/office/powerpoint/2010/main" val="8016053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78E41F-9DC7-9849-CF37-C1F9325C21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BA8A677A-8385-6E2F-DAA6-CCF927F2DB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4C7C9C1D-BAA2-5ADF-D0D2-CF0B4EECF6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943810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07020E-D111-3449-A5BF-CE9A409CF291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85363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07020E-D111-3449-A5BF-CE9A409CF291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289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1768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227AEBB-5E32-4D48-8A74-1E1307727F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81EB9A6A-A59D-456E-8A3F-7DAEA81181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F7A5215-BBD9-4363-9F3B-C98039C31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A1A24-CFFC-44B7-8B96-AFE548ACE5D2}" type="datetimeFigureOut">
              <a:rPr lang="it-IT" smtClean="0"/>
              <a:t>15/09/2025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BFDFFE3-E571-481F-8655-8A39E73DF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89572A7-B245-4ACF-91A3-EBCD6B4F8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93A34-CC4E-4C1B-A459-913CF9BFA3B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40789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F4D011B-37D0-44B5-9EDA-75EBB1709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6D55008-2B13-4799-B4A5-C578E0C3A1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80D715F-25F1-40A3-97A2-666F035D5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A1A24-CFFC-44B7-8B96-AFE548ACE5D2}" type="datetimeFigureOut">
              <a:rPr lang="it-IT" smtClean="0"/>
              <a:t>15/09/2025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1F6ABC8-689B-420B-97CB-ACB323C98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EF63B1F-12FF-4C4A-83E3-E2634CC3D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93A34-CC4E-4C1B-A459-913CF9BFA3B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97363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7F7E133-F940-417F-B14D-100BFB265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63E8855-E9B3-42F1-81C5-102121DA2C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F0F0FBB-D8AC-4320-9219-20A238AC3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A1A24-CFFC-44B7-8B96-AFE548ACE5D2}" type="datetimeFigureOut">
              <a:rPr lang="it-IT" smtClean="0"/>
              <a:t>15/09/2025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D705A94-356F-4AA7-98AD-AAECB4BE6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45887A4-E0BB-4951-8FE7-A79D36818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93A34-CC4E-4C1B-A459-913CF9BFA3B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43341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94EBBE5-4FDF-44F0-A38E-CA67ED6BB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C0E167B-762E-4E29-BDDF-98BA01A4D2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821FCB4-7396-4CD7-8FAA-9E7911A0F0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9A89372-8FA8-49B5-9B98-6894316DD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A1A24-CFFC-44B7-8B96-AFE548ACE5D2}" type="datetimeFigureOut">
              <a:rPr lang="it-IT" smtClean="0"/>
              <a:t>15/09/2025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789C2E3-9014-4F7E-A98A-D6F0F8259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C01B5F7-CB2B-41D7-92ED-6ED0198E6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93A34-CC4E-4C1B-A459-913CF9BFA3B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4173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EB45C68-BBEE-4DFE-A5DA-B7AE5EEBF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59FD493-312A-41F2-A15F-9ED12CA3DF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8543817-FEA0-4C40-880D-E6AE2FD6FA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C5A23431-3B00-4DE5-98E8-0976DDAE7A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7AA621A7-7371-46E4-9484-7A5636E9B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2D0CA65D-6D7E-4210-9B96-2EDDBA4EA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A1A24-CFFC-44B7-8B96-AFE548ACE5D2}" type="datetimeFigureOut">
              <a:rPr lang="it-IT" smtClean="0"/>
              <a:t>15/09/2025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275A9FEB-8142-4115-8A2A-9F306CE47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F6A899B7-13CE-47EE-956F-59E9ECD55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93A34-CC4E-4C1B-A459-913CF9BFA3B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21488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0DCE937-482F-4E19-936A-94C71F91F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1E3DB049-442F-415F-B54D-2245B089C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A1A24-CFFC-44B7-8B96-AFE548ACE5D2}" type="datetimeFigureOut">
              <a:rPr lang="it-IT" smtClean="0"/>
              <a:t>15/09/2025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37C091EE-BD2F-4D70-808D-61B8F9867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1349B5B-1545-4CEE-9094-C04C19797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93A34-CC4E-4C1B-A459-913CF9BFA3B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59423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E19568BF-9A3F-4436-B0EE-ED82EF6DB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A1A24-CFFC-44B7-8B96-AFE548ACE5D2}" type="datetimeFigureOut">
              <a:rPr lang="it-IT" smtClean="0"/>
              <a:t>15/09/2025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BAB5A1B2-3D01-43F3-B2AC-094DFC597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9D5677D-AAD2-4EAA-8BBA-25556E241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93A34-CC4E-4C1B-A459-913CF9BFA3B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62130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979C62F-A36A-48D7-8582-2C3776C48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D72DF09-C699-463E-ADD9-FEC90FE370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3EE9F2F-AFBF-4099-8D56-E1346DE55A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F3CCED0-2749-4C2A-8A6C-DA4C52306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A1A24-CFFC-44B7-8B96-AFE548ACE5D2}" type="datetimeFigureOut">
              <a:rPr lang="it-IT" smtClean="0"/>
              <a:t>15/09/2025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E341EF5-8D52-484B-A153-4718470F6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C64A62E-2724-4DF3-8734-6A73F5355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93A34-CC4E-4C1B-A459-913CF9BFA3B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32196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4EE7F2B-51D2-4FE9-9C66-730B8F5D7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525E68F2-71F0-4423-9D19-3AD15D633F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6B38CCB-D67C-45DD-81B8-8CC7F7BA2A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EA592E8-3206-44BB-8EFE-800474C6A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A1A24-CFFC-44B7-8B96-AFE548ACE5D2}" type="datetimeFigureOut">
              <a:rPr lang="it-IT" smtClean="0"/>
              <a:t>15/09/2025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1A911CF-39D8-4872-B2C8-9F116A68D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0F29EF4-7B97-4108-858B-5E0A07A53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93A34-CC4E-4C1B-A459-913CF9BFA3B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5388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CF06E88-9966-48F5-9859-222A3546B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4A934AF-0FDF-49FC-A5B4-81BE39C95E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14A80DF-0937-4DCE-AFEB-584434E83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A1A24-CFFC-44B7-8B96-AFE548ACE5D2}" type="datetimeFigureOut">
              <a:rPr lang="it-IT" smtClean="0"/>
              <a:t>15/09/2025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9AB1CA7-7F62-48BC-815F-6FE233897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BE94551-9613-4FBB-B6B8-C51056764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93A34-CC4E-4C1B-A459-913CF9BFA3B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38649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983944A2-553D-4063-B411-B6C3E3A4F6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06774457-DD32-41E7-8581-0880C4DFCA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E673C9E-3676-4D23-9F0E-F1911467A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A1A24-CFFC-44B7-8B96-AFE548ACE5D2}" type="datetimeFigureOut">
              <a:rPr lang="it-IT" smtClean="0"/>
              <a:t>15/09/2025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6834153-C3BF-4638-911E-E9A24EF25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523AC99-AF46-4385-B430-92EE0D24F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93A34-CC4E-4C1B-A459-913CF9BFA3B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049735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oto uni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-1" y="0"/>
            <a:ext cx="12192000" cy="6858000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3" indent="0">
              <a:buNone/>
              <a:defRPr sz="2800"/>
            </a:lvl2pPr>
            <a:lvl3pPr marL="914406" indent="0">
              <a:buNone/>
              <a:defRPr sz="2400"/>
            </a:lvl3pPr>
            <a:lvl4pPr marL="1371609" indent="0">
              <a:buNone/>
              <a:defRPr sz="2000"/>
            </a:lvl4pPr>
            <a:lvl5pPr marL="1828812" indent="0">
              <a:buNone/>
              <a:defRPr sz="2000"/>
            </a:lvl5pPr>
            <a:lvl6pPr marL="2286015" indent="0">
              <a:buNone/>
              <a:defRPr sz="2000"/>
            </a:lvl6pPr>
            <a:lvl7pPr marL="2743218" indent="0">
              <a:buNone/>
              <a:defRPr sz="2000"/>
            </a:lvl7pPr>
            <a:lvl8pPr marL="3200421" indent="0">
              <a:buNone/>
              <a:defRPr sz="2000"/>
            </a:lvl8pPr>
            <a:lvl9pPr marL="3657624" indent="0">
              <a:buNone/>
              <a:defRPr sz="2000"/>
            </a:lvl9pPr>
          </a:lstStyle>
          <a:p>
            <a:r>
              <a:rPr lang="it-IT" dirty="0"/>
              <a:t>Trascinare l'immagine su un segnaposto o fare clic sull'icona per aggiungerla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3601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interna solo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testo 8"/>
          <p:cNvSpPr>
            <a:spLocks noGrp="1"/>
          </p:cNvSpPr>
          <p:nvPr>
            <p:ph type="body" sz="quarter" idx="13" hasCustomPrompt="1"/>
          </p:nvPr>
        </p:nvSpPr>
        <p:spPr>
          <a:xfrm>
            <a:off x="838199" y="1378332"/>
            <a:ext cx="9569521" cy="4587570"/>
          </a:xfrm>
        </p:spPr>
        <p:txBody>
          <a:bodyPr/>
          <a:lstStyle>
            <a:lvl1pPr marL="0" indent="0">
              <a:buNone/>
              <a:defRPr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it-IT" dirty="0"/>
              <a:t>Per i </a:t>
            </a:r>
            <a:r>
              <a:rPr lang="it-IT" dirty="0" err="1"/>
              <a:t>bold</a:t>
            </a:r>
            <a:r>
              <a:rPr lang="it-IT" dirty="0"/>
              <a:t> utilizzare il verde scuro </a:t>
            </a:r>
            <a:r>
              <a:rPr lang="it-IT" dirty="0" err="1"/>
              <a:t>Ecopneus</a:t>
            </a:r>
            <a:endParaRPr lang="it-IT" dirty="0"/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egnaposto titolo 1"/>
          <p:cNvSpPr>
            <a:spLocks noGrp="1"/>
          </p:cNvSpPr>
          <p:nvPr>
            <p:ph type="title"/>
          </p:nvPr>
        </p:nvSpPr>
        <p:spPr>
          <a:xfrm>
            <a:off x="838199" y="340158"/>
            <a:ext cx="9569521" cy="8468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stile</a:t>
            </a:r>
          </a:p>
        </p:txBody>
      </p:sp>
    </p:spTree>
    <p:extLst>
      <p:ext uri="{BB962C8B-B14F-4D97-AF65-F5344CB8AC3E}">
        <p14:creationId xmlns:p14="http://schemas.microsoft.com/office/powerpoint/2010/main" val="7989727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interna 1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9" name="Segnaposto testo 8"/>
          <p:cNvSpPr>
            <a:spLocks noGrp="1"/>
          </p:cNvSpPr>
          <p:nvPr>
            <p:ph type="body" sz="quarter" idx="13"/>
          </p:nvPr>
        </p:nvSpPr>
        <p:spPr>
          <a:xfrm>
            <a:off x="838199" y="1378333"/>
            <a:ext cx="6559195" cy="4365625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sp>
        <p:nvSpPr>
          <p:cNvPr id="11" name="Segnaposto immagine 10"/>
          <p:cNvSpPr>
            <a:spLocks noGrp="1"/>
          </p:cNvSpPr>
          <p:nvPr>
            <p:ph type="pic" sz="quarter" idx="14"/>
          </p:nvPr>
        </p:nvSpPr>
        <p:spPr>
          <a:xfrm>
            <a:off x="7634288" y="1376363"/>
            <a:ext cx="4335462" cy="4335462"/>
          </a:xfrm>
        </p:spPr>
        <p:txBody>
          <a:bodyPr anchor="t">
            <a:normAutofit/>
          </a:bodyPr>
          <a:lstStyle>
            <a:lvl1pPr algn="ctr">
              <a:defRPr sz="2000"/>
            </a:lvl1pPr>
          </a:lstStyle>
          <a:p>
            <a:endParaRPr lang="it-IT"/>
          </a:p>
        </p:txBody>
      </p:sp>
      <p:sp>
        <p:nvSpPr>
          <p:cNvPr id="13" name="Segnaposto piè di pagina 1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980285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576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02CCBE40-98D0-46EA-92DE-A6AFDD5B8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5E51E71-C7C0-4699-B0CE-3DB36424DF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0692AF8-5CEE-4CFE-A9E8-DF1140D710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A1A24-CFFC-44B7-8B96-AFE548ACE5D2}" type="datetimeFigureOut">
              <a:rPr lang="it-IT" smtClean="0"/>
              <a:t>15/09/2025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2C06E38-285B-4CED-91E0-2CC4F2D846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C117697-E173-4ED7-BDCA-5F3DF19816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93A34-CC4E-4C1B-A459-913CF9BFA3B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46361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catalogopfu.matrec.com/catalogo-materiali/pr-000126" TargetMode="External"/><Relationship Id="rId3" Type="http://schemas.openxmlformats.org/officeDocument/2006/relationships/image" Target="../media/image13.jpeg"/><Relationship Id="rId7" Type="http://schemas.openxmlformats.org/officeDocument/2006/relationships/image" Target="../media/image15.jpeg"/><Relationship Id="rId2" Type="http://schemas.openxmlformats.org/officeDocument/2006/relationships/hyperlink" Target="https://catalogopfu.matrec.com/catalogo-materiali/pr-000131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catalogopfu.matrec.com/catalogo-materiali/pr-000129" TargetMode="External"/><Relationship Id="rId11" Type="http://schemas.openxmlformats.org/officeDocument/2006/relationships/image" Target="../media/image2.png"/><Relationship Id="rId5" Type="http://schemas.openxmlformats.org/officeDocument/2006/relationships/image" Target="../media/image14.jpeg"/><Relationship Id="rId10" Type="http://schemas.openxmlformats.org/officeDocument/2006/relationships/image" Target="../media/image1.png"/><Relationship Id="rId4" Type="http://schemas.openxmlformats.org/officeDocument/2006/relationships/hyperlink" Target="https://catalogopfu.matrec.com/catalogo-materiali/pr-000135" TargetMode="External"/><Relationship Id="rId9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catalogopfu.matrec.com/catalogo-materiali/pr-000128" TargetMode="External"/><Relationship Id="rId3" Type="http://schemas.openxmlformats.org/officeDocument/2006/relationships/image" Target="../media/image17.jpeg"/><Relationship Id="rId7" Type="http://schemas.openxmlformats.org/officeDocument/2006/relationships/image" Target="../media/image19.jpeg"/><Relationship Id="rId2" Type="http://schemas.openxmlformats.org/officeDocument/2006/relationships/hyperlink" Target="https://catalogopfu.matrec.com/catalogo-materiali/pr-000133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catalogopfu.matrec.com/catalogo-materiali/pr-000132" TargetMode="External"/><Relationship Id="rId11" Type="http://schemas.openxmlformats.org/officeDocument/2006/relationships/image" Target="../media/image2.png"/><Relationship Id="rId5" Type="http://schemas.openxmlformats.org/officeDocument/2006/relationships/image" Target="../media/image18.jpeg"/><Relationship Id="rId10" Type="http://schemas.openxmlformats.org/officeDocument/2006/relationships/image" Target="../media/image1.png"/><Relationship Id="rId4" Type="http://schemas.openxmlformats.org/officeDocument/2006/relationships/hyperlink" Target="https://catalogopfu.matrec.com/catalogo-materiali/pr-000136" TargetMode="External"/><Relationship Id="rId9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.png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3" Type="http://schemas.openxmlformats.org/officeDocument/2006/relationships/image" Target="../media/image2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5" Type="http://schemas.openxmlformats.org/officeDocument/2006/relationships/image" Target="../media/image1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46.png"/><Relationship Id="rId3" Type="http://schemas.openxmlformats.org/officeDocument/2006/relationships/image" Target="../media/image40.jpeg"/><Relationship Id="rId7" Type="http://schemas.openxmlformats.org/officeDocument/2006/relationships/image" Target="../media/image42.png"/><Relationship Id="rId12" Type="http://schemas.openxmlformats.org/officeDocument/2006/relationships/image" Target="../media/image4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microsoft.com/office/2007/relationships/hdphoto" Target="../media/hdphoto2.wdp"/><Relationship Id="rId11" Type="http://schemas.microsoft.com/office/2007/relationships/hdphoto" Target="../media/hdphoto4.wdp"/><Relationship Id="rId5" Type="http://schemas.openxmlformats.org/officeDocument/2006/relationships/image" Target="../media/image41.jpeg"/><Relationship Id="rId15" Type="http://schemas.openxmlformats.org/officeDocument/2006/relationships/image" Target="../media/image47.jpeg"/><Relationship Id="rId10" Type="http://schemas.openxmlformats.org/officeDocument/2006/relationships/image" Target="../media/image44.png"/><Relationship Id="rId4" Type="http://schemas.microsoft.com/office/2007/relationships/hdphoto" Target="../media/hdphoto1.wdp"/><Relationship Id="rId9" Type="http://schemas.openxmlformats.org/officeDocument/2006/relationships/image" Target="../media/image43.jpeg"/><Relationship Id="rId14" Type="http://schemas.microsoft.com/office/2007/relationships/hdphoto" Target="../media/hdphoto5.wdp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46.png"/><Relationship Id="rId3" Type="http://schemas.openxmlformats.org/officeDocument/2006/relationships/image" Target="../media/image40.jpeg"/><Relationship Id="rId7" Type="http://schemas.openxmlformats.org/officeDocument/2006/relationships/image" Target="../media/image42.png"/><Relationship Id="rId12" Type="http://schemas.openxmlformats.org/officeDocument/2006/relationships/image" Target="../media/image45.jpeg"/><Relationship Id="rId17" Type="http://schemas.openxmlformats.org/officeDocument/2006/relationships/image" Target="../media/image49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48.png"/><Relationship Id="rId1" Type="http://schemas.openxmlformats.org/officeDocument/2006/relationships/slideLayout" Target="../slideLayouts/slideLayout13.xml"/><Relationship Id="rId6" Type="http://schemas.microsoft.com/office/2007/relationships/hdphoto" Target="../media/hdphoto2.wdp"/><Relationship Id="rId11" Type="http://schemas.microsoft.com/office/2007/relationships/hdphoto" Target="../media/hdphoto4.wdp"/><Relationship Id="rId5" Type="http://schemas.openxmlformats.org/officeDocument/2006/relationships/image" Target="../media/image41.jpeg"/><Relationship Id="rId15" Type="http://schemas.openxmlformats.org/officeDocument/2006/relationships/image" Target="../media/image47.jpeg"/><Relationship Id="rId10" Type="http://schemas.openxmlformats.org/officeDocument/2006/relationships/image" Target="../media/image44.png"/><Relationship Id="rId4" Type="http://schemas.microsoft.com/office/2007/relationships/hdphoto" Target="../media/hdphoto1.wdp"/><Relationship Id="rId9" Type="http://schemas.openxmlformats.org/officeDocument/2006/relationships/image" Target="../media/image43.jpeg"/><Relationship Id="rId14" Type="http://schemas.microsoft.com/office/2007/relationships/hdphoto" Target="../media/hdphoto5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C163EDC-2879-4A29-AE7F-C7411DCD32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it-IT" sz="5400" dirty="0"/>
              <a:t>La seconda vita degli Pneumatici Fuori Uso nelle strade: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B7698421-7B54-4147-BCA8-244B7E5EDE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it-IT" sz="3200" dirty="0"/>
              <a:t>il polverino di gomma riciclata, una risorsa strategica per infrastrutture sostenibili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0100D068-E7EE-FB7A-B81E-26B2980FA8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4333" y="85423"/>
            <a:ext cx="1104633" cy="726025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F1CF3179-A183-4C4F-1450-6A2687F92F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91075"/>
            <a:ext cx="12192000" cy="206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174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0E1C75-697A-5C50-4478-E43B521DE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>
            <a:extLst>
              <a:ext uri="{FF2B5EF4-FFF2-40B4-BE49-F238E27FC236}">
                <a16:creationId xmlns:a16="http://schemas.microsoft.com/office/drawing/2014/main" id="{4487C8B1-AEBC-1CC0-0506-8705C85138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4333" y="85423"/>
            <a:ext cx="1104633" cy="726025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FCD8B0E4-43EA-C572-C02A-73CCD39E3A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91075"/>
            <a:ext cx="12192000" cy="2066925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41D5B6D6-721D-E683-9792-EE118863F5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418" y="294861"/>
            <a:ext cx="10125882" cy="518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131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C6BD94-0ED4-A86E-70FE-D98629630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>
            <a:extLst>
              <a:ext uri="{FF2B5EF4-FFF2-40B4-BE49-F238E27FC236}">
                <a16:creationId xmlns:a16="http://schemas.microsoft.com/office/drawing/2014/main" id="{6615219C-6709-1497-7889-5561A2487E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4333" y="85423"/>
            <a:ext cx="1104633" cy="726025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54EDE8D7-02C5-87B4-6114-3E5708E89C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91075"/>
            <a:ext cx="12192000" cy="2066925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A26C57D1-E2BB-CF11-6C6D-F71A0CBF5D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123" y="225204"/>
            <a:ext cx="9516803" cy="6182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2039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BCB8D8-AB8B-6D66-DC83-7C8D80F48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EFCF1E8B-1640-C038-E5D5-0C21D838C2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034" y="133048"/>
            <a:ext cx="11221241" cy="5321506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51671A7B-FC6E-58ED-472A-727890528E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4333" y="85423"/>
            <a:ext cx="1104633" cy="726025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6772D896-ADA6-62E0-2E72-5ECDF9400C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91075"/>
            <a:ext cx="12192000" cy="206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888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3EF25C-D036-B907-B6B3-20E531124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67C5B67C-A466-B4FD-0A5D-527DB8C777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034" y="85424"/>
            <a:ext cx="11278391" cy="5665024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F1108221-0B5B-AF0D-8CF3-D3A12F316000}"/>
              </a:ext>
            </a:extLst>
          </p:cNvPr>
          <p:cNvSpPr/>
          <p:nvPr/>
        </p:nvSpPr>
        <p:spPr>
          <a:xfrm>
            <a:off x="10048875" y="5467350"/>
            <a:ext cx="72390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81647823-F23F-1E9C-440D-0F4BDA1CD4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4333" y="85423"/>
            <a:ext cx="1104633" cy="726025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8C1948AD-F5FE-467F-330A-073D7ED4BF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91075"/>
            <a:ext cx="12192000" cy="206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62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95E4C2-FA19-43AA-A083-314A3E457E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>
            <a:extLst>
              <a:ext uri="{FF2B5EF4-FFF2-40B4-BE49-F238E27FC236}">
                <a16:creationId xmlns:a16="http://schemas.microsoft.com/office/drawing/2014/main" id="{44732A07-9387-B6D2-A27D-187C47276A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4333" y="85423"/>
            <a:ext cx="1104633" cy="726025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8CB8900B-B92D-21EF-8BD5-15D06EAD0B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91075"/>
            <a:ext cx="12192000" cy="2066925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2A39620D-49F9-BABD-77EC-B5719400D0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40" y="82161"/>
            <a:ext cx="11245755" cy="599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7065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olo 1"/>
          <p:cNvSpPr txBox="1">
            <a:spLocks/>
          </p:cNvSpPr>
          <p:nvPr/>
        </p:nvSpPr>
        <p:spPr>
          <a:xfrm>
            <a:off x="397640" y="2560476"/>
            <a:ext cx="443663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it-IT" dirty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Superfici sportive</a:t>
            </a:r>
          </a:p>
        </p:txBody>
      </p:sp>
    </p:spTree>
    <p:extLst>
      <p:ext uri="{BB962C8B-B14F-4D97-AF65-F5344CB8AC3E}">
        <p14:creationId xmlns:p14="http://schemas.microsoft.com/office/powerpoint/2010/main" val="2011242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itolo 1"/>
          <p:cNvSpPr txBox="1">
            <a:spLocks/>
          </p:cNvSpPr>
          <p:nvPr/>
        </p:nvSpPr>
        <p:spPr>
          <a:xfrm>
            <a:off x="7093258" y="4696393"/>
            <a:ext cx="5098742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it-IT" dirty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Playgrounds</a:t>
            </a:r>
          </a:p>
        </p:txBody>
      </p:sp>
    </p:spTree>
    <p:extLst>
      <p:ext uri="{BB962C8B-B14F-4D97-AF65-F5344CB8AC3E}">
        <p14:creationId xmlns:p14="http://schemas.microsoft.com/office/powerpoint/2010/main" val="4478409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085D28FD-09BC-45A6-8495-4653794425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83"/>
          <a:stretch/>
        </p:blipFill>
        <p:spPr bwMode="auto">
          <a:xfrm>
            <a:off x="0" y="1"/>
            <a:ext cx="12192000" cy="6856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olo 1">
            <a:extLst>
              <a:ext uri="{FF2B5EF4-FFF2-40B4-BE49-F238E27FC236}">
                <a16:creationId xmlns:a16="http://schemas.microsoft.com/office/drawing/2014/main" id="{A134AC51-7F08-4B91-83EF-1A06F6B0CEF2}"/>
              </a:ext>
            </a:extLst>
          </p:cNvPr>
          <p:cNvSpPr txBox="1">
            <a:spLocks/>
          </p:cNvSpPr>
          <p:nvPr/>
        </p:nvSpPr>
        <p:spPr>
          <a:xfrm>
            <a:off x="7363484" y="2738478"/>
            <a:ext cx="443663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Isolamento acustico</a:t>
            </a:r>
          </a:p>
        </p:txBody>
      </p:sp>
    </p:spTree>
    <p:extLst>
      <p:ext uri="{BB962C8B-B14F-4D97-AF65-F5344CB8AC3E}">
        <p14:creationId xmlns:p14="http://schemas.microsoft.com/office/powerpoint/2010/main" val="570871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egnaposto immagine 2"/>
          <p:cNvPicPr>
            <a:picLocks noGrp="1" noChangeAspect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22" t="10222" r="10222" b="10222"/>
          <a:stretch/>
        </p:blipFill>
        <p:spPr>
          <a:xfrm>
            <a:off x="1" y="0"/>
            <a:ext cx="12191999" cy="6858000"/>
          </a:xfrm>
        </p:spPr>
      </p:pic>
      <p:sp>
        <p:nvSpPr>
          <p:cNvPr id="5" name="Rettangolo 4"/>
          <p:cNvSpPr/>
          <p:nvPr/>
        </p:nvSpPr>
        <p:spPr>
          <a:xfrm>
            <a:off x="5475515" y="350172"/>
            <a:ext cx="6427729" cy="707886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r"/>
            <a:r>
              <a:rPr lang="it-IT" sz="2000" dirty="0">
                <a:solidFill>
                  <a:srgbClr val="11743F"/>
                </a:solidFill>
                <a:latin typeface="Arial" charset="0"/>
                <a:ea typeface="Arial" charset="0"/>
                <a:cs typeface="Arial" charset="0"/>
              </a:rPr>
              <a:t>Dalla gomma riciclata il silenzio perfetto che esalta la musica all’Auditorium Toscanini di Parma.</a:t>
            </a:r>
          </a:p>
        </p:txBody>
      </p:sp>
    </p:spTree>
    <p:extLst>
      <p:ext uri="{BB962C8B-B14F-4D97-AF65-F5344CB8AC3E}">
        <p14:creationId xmlns:p14="http://schemas.microsoft.com/office/powerpoint/2010/main" val="79813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olo 1"/>
          <p:cNvSpPr txBox="1">
            <a:spLocks/>
          </p:cNvSpPr>
          <p:nvPr/>
        </p:nvSpPr>
        <p:spPr>
          <a:xfrm>
            <a:off x="3926144" y="2052337"/>
            <a:ext cx="443663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dirty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Arredo urbano</a:t>
            </a:r>
          </a:p>
          <a:p>
            <a:pPr>
              <a:defRPr/>
            </a:pPr>
            <a:r>
              <a:rPr lang="it-IT" dirty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stradale</a:t>
            </a:r>
          </a:p>
        </p:txBody>
      </p:sp>
    </p:spTree>
    <p:extLst>
      <p:ext uri="{BB962C8B-B14F-4D97-AF65-F5344CB8AC3E}">
        <p14:creationId xmlns:p14="http://schemas.microsoft.com/office/powerpoint/2010/main" val="20309187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o 4">
            <a:extLst>
              <a:ext uri="{FF2B5EF4-FFF2-40B4-BE49-F238E27FC236}">
                <a16:creationId xmlns:a16="http://schemas.microsoft.com/office/drawing/2014/main" id="{3580CFB6-5F20-4197-821A-8ED4FEB81978}"/>
              </a:ext>
            </a:extLst>
          </p:cNvPr>
          <p:cNvGrpSpPr>
            <a:grpSpLocks noChangeAspect="1"/>
          </p:cNvGrpSpPr>
          <p:nvPr/>
        </p:nvGrpSpPr>
        <p:grpSpPr>
          <a:xfrm>
            <a:off x="1052622" y="1263596"/>
            <a:ext cx="4343918" cy="2365127"/>
            <a:chOff x="752628" y="609137"/>
            <a:chExt cx="3677132" cy="1912620"/>
          </a:xfrm>
        </p:grpSpPr>
        <p:pic>
          <p:nvPicPr>
            <p:cNvPr id="6" name="Immagine 5" descr="PR-000131">
              <a:hlinkClick r:id="rId2" tgtFrame="&quot;_blank&quot;"/>
              <a:extLst>
                <a:ext uri="{FF2B5EF4-FFF2-40B4-BE49-F238E27FC236}">
                  <a16:creationId xmlns:a16="http://schemas.microsoft.com/office/drawing/2014/main" id="{90AAFF4F-487A-47A2-B479-62F6F926D6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628" y="609137"/>
              <a:ext cx="3677132" cy="1912620"/>
            </a:xfrm>
            <a:prstGeom prst="roundRect">
              <a:avLst/>
            </a:prstGeom>
            <a:noFill/>
            <a:ln>
              <a:noFill/>
            </a:ln>
          </p:spPr>
        </p:pic>
        <p:sp>
          <p:nvSpPr>
            <p:cNvPr id="7" name="CasellaDiTesto 6">
              <a:extLst>
                <a:ext uri="{FF2B5EF4-FFF2-40B4-BE49-F238E27FC236}">
                  <a16:creationId xmlns:a16="http://schemas.microsoft.com/office/drawing/2014/main" id="{5EDFC75E-CD8F-4B77-9F55-7A2BAD6808E6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1514404" y="2040120"/>
              <a:ext cx="1492645" cy="39822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defRPr/>
              </a:pPr>
              <a:r>
                <a:rPr lang="it-IT" sz="1600" dirty="0">
                  <a:solidFill>
                    <a:prstClr val="white"/>
                  </a:solidFill>
                  <a:latin typeface="Arial" panose="020B0604020202020204"/>
                  <a:ea typeface="Arial" charset="0"/>
                  <a:cs typeface="Arial" charset="0"/>
                </a:rPr>
                <a:t>Dissuasore </a:t>
              </a:r>
              <a:r>
                <a:rPr lang="it-IT" sz="1600">
                  <a:solidFill>
                    <a:prstClr val="white"/>
                  </a:solidFill>
                  <a:latin typeface="Arial" panose="020B0604020202020204"/>
                  <a:ea typeface="Arial" charset="0"/>
                  <a:cs typeface="Arial" charset="0"/>
                </a:rPr>
                <a:t>di sosta</a:t>
              </a:r>
              <a:endParaRPr lang="it-IT" sz="1600" dirty="0">
                <a:solidFill>
                  <a:prstClr val="white"/>
                </a:solidFill>
                <a:latin typeface="Arial" panose="020B0604020202020204"/>
                <a:ea typeface="Arial" charset="0"/>
                <a:cs typeface="Arial" charset="0"/>
              </a:endParaRPr>
            </a:p>
          </p:txBody>
        </p:sp>
      </p:grpSp>
      <p:grpSp>
        <p:nvGrpSpPr>
          <p:cNvPr id="8" name="Gruppo 7">
            <a:extLst>
              <a:ext uri="{FF2B5EF4-FFF2-40B4-BE49-F238E27FC236}">
                <a16:creationId xmlns:a16="http://schemas.microsoft.com/office/drawing/2014/main" id="{01ECDF17-2D1A-4E35-9961-A279E3E29E1F}"/>
              </a:ext>
            </a:extLst>
          </p:cNvPr>
          <p:cNvGrpSpPr>
            <a:grpSpLocks noChangeAspect="1"/>
          </p:cNvGrpSpPr>
          <p:nvPr/>
        </p:nvGrpSpPr>
        <p:grpSpPr>
          <a:xfrm>
            <a:off x="5672358" y="1263597"/>
            <a:ext cx="4298732" cy="2365126"/>
            <a:chOff x="4488179" y="609137"/>
            <a:chExt cx="3476280" cy="1912620"/>
          </a:xfrm>
        </p:grpSpPr>
        <p:pic>
          <p:nvPicPr>
            <p:cNvPr id="9" name="Immagine 8" descr="PR-000135">
              <a:hlinkClick r:id="rId4" tgtFrame="&quot;_blank&quot;"/>
              <a:extLst>
                <a:ext uri="{FF2B5EF4-FFF2-40B4-BE49-F238E27FC236}">
                  <a16:creationId xmlns:a16="http://schemas.microsoft.com/office/drawing/2014/main" id="{B88F7E67-9A4D-4CE3-9593-010B32E8D98A}"/>
                </a:ext>
              </a:extLst>
            </p:cNvPr>
            <p:cNvPicPr/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88179" y="609137"/>
              <a:ext cx="3476280" cy="1912620"/>
            </a:xfrm>
            <a:prstGeom prst="roundRect">
              <a:avLst/>
            </a:prstGeom>
            <a:noFill/>
            <a:ln>
              <a:noFill/>
            </a:ln>
          </p:spPr>
        </p:pic>
        <p:sp>
          <p:nvSpPr>
            <p:cNvPr id="10" name="CasellaDiTesto 9">
              <a:extLst>
                <a:ext uri="{FF2B5EF4-FFF2-40B4-BE49-F238E27FC236}">
                  <a16:creationId xmlns:a16="http://schemas.microsoft.com/office/drawing/2014/main" id="{53CE479A-E48B-4504-9942-2D7FC3C37EBE}"/>
                </a:ext>
              </a:extLst>
            </p:cNvPr>
            <p:cNvSpPr txBox="1"/>
            <p:nvPr/>
          </p:nvSpPr>
          <p:spPr>
            <a:xfrm>
              <a:off x="6510294" y="1301456"/>
              <a:ext cx="1384918" cy="7964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defRPr/>
              </a:pPr>
              <a:r>
                <a:rPr lang="it-IT" sz="1600" dirty="0">
                  <a:solidFill>
                    <a:prstClr val="white"/>
                  </a:solidFill>
                  <a:latin typeface="Arial" panose="020B0604020202020204"/>
                  <a:ea typeface="Arial" charset="0"/>
                  <a:cs typeface="Arial" charset="0"/>
                </a:rPr>
                <a:t>Elementi prefabbricati per la costruzione di isole di traffico</a:t>
              </a:r>
            </a:p>
          </p:txBody>
        </p:sp>
      </p:grp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F9A590DD-4F95-49DC-937A-2C6CC894C6A3}"/>
              </a:ext>
            </a:extLst>
          </p:cNvPr>
          <p:cNvGrpSpPr/>
          <p:nvPr/>
        </p:nvGrpSpPr>
        <p:grpSpPr>
          <a:xfrm>
            <a:off x="1052622" y="3811604"/>
            <a:ext cx="4343918" cy="2238323"/>
            <a:chOff x="902873" y="2783002"/>
            <a:chExt cx="3512820" cy="1912620"/>
          </a:xfrm>
        </p:grpSpPr>
        <p:pic>
          <p:nvPicPr>
            <p:cNvPr id="12" name="Immagine 11" descr="PR-000129">
              <a:hlinkClick r:id="rId6" tgtFrame="&quot;_blank&quot;"/>
              <a:extLst>
                <a:ext uri="{FF2B5EF4-FFF2-40B4-BE49-F238E27FC236}">
                  <a16:creationId xmlns:a16="http://schemas.microsoft.com/office/drawing/2014/main" id="{8FFD39E1-4AE6-4EB2-8A12-DF073350AD6B}"/>
                </a:ext>
              </a:extLst>
            </p:cNvPr>
            <p:cNvPicPr/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2873" y="2783002"/>
              <a:ext cx="3512820" cy="1912620"/>
            </a:xfrm>
            <a:prstGeom prst="roundRect">
              <a:avLst/>
            </a:prstGeom>
            <a:noFill/>
            <a:ln>
              <a:noFill/>
            </a:ln>
          </p:spPr>
        </p:pic>
        <p:sp>
          <p:nvSpPr>
            <p:cNvPr id="13" name="CasellaDiTesto 12">
              <a:extLst>
                <a:ext uri="{FF2B5EF4-FFF2-40B4-BE49-F238E27FC236}">
                  <a16:creationId xmlns:a16="http://schemas.microsoft.com/office/drawing/2014/main" id="{502E589A-B979-47E5-A8E3-BFDC1077B725}"/>
                </a:ext>
              </a:extLst>
            </p:cNvPr>
            <p:cNvSpPr txBox="1"/>
            <p:nvPr/>
          </p:nvSpPr>
          <p:spPr>
            <a:xfrm>
              <a:off x="2427548" y="3974684"/>
              <a:ext cx="1842655" cy="63117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defRPr/>
              </a:pPr>
              <a:r>
                <a:rPr lang="it-IT" sz="1600" dirty="0">
                  <a:solidFill>
                    <a:prstClr val="white"/>
                  </a:solidFill>
                  <a:latin typeface="Arial" panose="020B0604020202020204"/>
                  <a:ea typeface="Arial" charset="0"/>
                  <a:cs typeface="Arial" charset="0"/>
                </a:rPr>
                <a:t>Cordolo separatore di corsia per delimitare le </a:t>
              </a:r>
              <a:r>
                <a:rPr lang="it-IT" sz="1600">
                  <a:solidFill>
                    <a:prstClr val="white"/>
                  </a:solidFill>
                  <a:latin typeface="Arial" panose="020B0604020202020204"/>
                  <a:ea typeface="Arial" charset="0"/>
                  <a:cs typeface="Arial" charset="0"/>
                </a:rPr>
                <a:t>piste ciclabili</a:t>
              </a:r>
              <a:endParaRPr lang="it-IT" sz="1600" dirty="0">
                <a:solidFill>
                  <a:prstClr val="white"/>
                </a:solidFill>
                <a:latin typeface="Arial" panose="020B0604020202020204"/>
                <a:ea typeface="Arial" charset="0"/>
                <a:cs typeface="Arial" charset="0"/>
              </a:endParaRPr>
            </a:p>
          </p:txBody>
        </p:sp>
      </p:grp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6630C221-B1C0-4CF0-A571-82B17972A995}"/>
              </a:ext>
            </a:extLst>
          </p:cNvPr>
          <p:cNvGrpSpPr/>
          <p:nvPr/>
        </p:nvGrpSpPr>
        <p:grpSpPr>
          <a:xfrm>
            <a:off x="5672358" y="3811605"/>
            <a:ext cx="4298731" cy="2238323"/>
            <a:chOff x="4592941" y="2819239"/>
            <a:chExt cx="3512820" cy="1912620"/>
          </a:xfrm>
        </p:grpSpPr>
        <p:pic>
          <p:nvPicPr>
            <p:cNvPr id="15" name="Immagine 14" descr="PR-000126">
              <a:hlinkClick r:id="rId8" tgtFrame="&quot;_blank&quot;"/>
              <a:extLst>
                <a:ext uri="{FF2B5EF4-FFF2-40B4-BE49-F238E27FC236}">
                  <a16:creationId xmlns:a16="http://schemas.microsoft.com/office/drawing/2014/main" id="{4A98436B-6901-4C55-AC9E-01B3CEBC4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92941" y="2819239"/>
              <a:ext cx="3512820" cy="1912620"/>
            </a:xfrm>
            <a:prstGeom prst="roundRect">
              <a:avLst/>
            </a:prstGeom>
            <a:noFill/>
            <a:ln>
              <a:noFill/>
            </a:ln>
          </p:spPr>
        </p:pic>
        <p:sp>
          <p:nvSpPr>
            <p:cNvPr id="16" name="CasellaDiTesto 15">
              <a:extLst>
                <a:ext uri="{FF2B5EF4-FFF2-40B4-BE49-F238E27FC236}">
                  <a16:creationId xmlns:a16="http://schemas.microsoft.com/office/drawing/2014/main" id="{F21F689E-2F8F-46FA-83E3-BBF8439D33B8}"/>
                </a:ext>
              </a:extLst>
            </p:cNvPr>
            <p:cNvSpPr txBox="1"/>
            <p:nvPr/>
          </p:nvSpPr>
          <p:spPr>
            <a:xfrm>
              <a:off x="6549823" y="4432975"/>
              <a:ext cx="1379363" cy="2103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defRPr/>
              </a:pPr>
              <a:r>
                <a:rPr lang="it-IT" sz="1600" dirty="0">
                  <a:solidFill>
                    <a:prstClr val="white"/>
                  </a:solidFill>
                  <a:latin typeface="Arial" charset="0"/>
                  <a:ea typeface="Arial" charset="0"/>
                  <a:cs typeface="Arial" charset="0"/>
                </a:rPr>
                <a:t>Cordolo </a:t>
              </a:r>
              <a:r>
                <a:rPr lang="it-IT" sz="1600" dirty="0" err="1">
                  <a:solidFill>
                    <a:prstClr val="white"/>
                  </a:solidFill>
                  <a:latin typeface="Arial" charset="0"/>
                  <a:ea typeface="Arial" charset="0"/>
                  <a:cs typeface="Arial" charset="0"/>
                </a:rPr>
                <a:t>battiruota</a:t>
              </a:r>
              <a:r>
                <a:rPr lang="it-IT" sz="1600" dirty="0">
                  <a:solidFill>
                    <a:prstClr val="white"/>
                  </a:solidFill>
                  <a:latin typeface="Arial" charset="0"/>
                  <a:ea typeface="Arial" charset="0"/>
                  <a:cs typeface="Arial" charset="0"/>
                </a:rPr>
                <a:t> </a:t>
              </a:r>
            </a:p>
          </p:txBody>
        </p:sp>
      </p:grpSp>
      <p:sp>
        <p:nvSpPr>
          <p:cNvPr id="17" name="TITOLO">
            <a:extLst>
              <a:ext uri="{FF2B5EF4-FFF2-40B4-BE49-F238E27FC236}">
                <a16:creationId xmlns:a16="http://schemas.microsoft.com/office/drawing/2014/main" id="{AE8726B7-C346-F810-B7E2-1CE616A2B4C0}"/>
              </a:ext>
            </a:extLst>
          </p:cNvPr>
          <p:cNvSpPr txBox="1"/>
          <p:nvPr/>
        </p:nvSpPr>
        <p:spPr>
          <a:xfrm>
            <a:off x="264084" y="182272"/>
            <a:ext cx="11663832" cy="7130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>
              <a:defRPr sz="13600" b="0">
                <a:solidFill>
                  <a:srgbClr val="FFFFFF"/>
                </a:solidFill>
                <a:latin typeface="Arboria-Bold"/>
                <a:ea typeface="Arboria-Bold"/>
                <a:cs typeface="Arboria-Bold"/>
                <a:sym typeface="Arboria-Bold"/>
              </a:defRPr>
            </a:lvl1pPr>
          </a:lstStyle>
          <a:p>
            <a:pPr>
              <a:spcAft>
                <a:spcPts val="300"/>
              </a:spcAft>
            </a:pPr>
            <a:r>
              <a:rPr lang="it-IT" sz="4300" b="1" dirty="0">
                <a:solidFill>
                  <a:srgbClr val="007B4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ARREDO URBANO STRADALE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DF4B2743-85E7-A537-EF3B-D1B47F7938C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4333" y="85423"/>
            <a:ext cx="1104633" cy="726025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ADA98A8D-EFED-5FDB-6DDD-8082FF09D0B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91075"/>
            <a:ext cx="12192000" cy="206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9031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o 4">
            <a:extLst>
              <a:ext uri="{FF2B5EF4-FFF2-40B4-BE49-F238E27FC236}">
                <a16:creationId xmlns:a16="http://schemas.microsoft.com/office/drawing/2014/main" id="{CDB88A08-A21E-4E00-8BF3-C83DF107C217}"/>
              </a:ext>
            </a:extLst>
          </p:cNvPr>
          <p:cNvGrpSpPr/>
          <p:nvPr/>
        </p:nvGrpSpPr>
        <p:grpSpPr>
          <a:xfrm>
            <a:off x="5863246" y="1270555"/>
            <a:ext cx="4083012" cy="2262340"/>
            <a:chOff x="2815590" y="1615440"/>
            <a:chExt cx="3512820" cy="1912620"/>
          </a:xfrm>
        </p:grpSpPr>
        <p:pic>
          <p:nvPicPr>
            <p:cNvPr id="6" name="Immagine 5" descr="PR-000133">
              <a:hlinkClick r:id="rId2" tgtFrame="&quot;_blank&quot;"/>
              <a:extLst>
                <a:ext uri="{FF2B5EF4-FFF2-40B4-BE49-F238E27FC236}">
                  <a16:creationId xmlns:a16="http://schemas.microsoft.com/office/drawing/2014/main" id="{D00E223D-BFF0-40AE-8FE3-CAB305E0A2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5590" y="1615440"/>
              <a:ext cx="3512820" cy="1912620"/>
            </a:xfrm>
            <a:prstGeom prst="roundRect">
              <a:avLst/>
            </a:prstGeom>
            <a:noFill/>
            <a:ln>
              <a:noFill/>
            </a:ln>
          </p:spPr>
        </p:pic>
        <p:sp>
          <p:nvSpPr>
            <p:cNvPr id="7" name="CasellaDiTesto 6">
              <a:extLst>
                <a:ext uri="{FF2B5EF4-FFF2-40B4-BE49-F238E27FC236}">
                  <a16:creationId xmlns:a16="http://schemas.microsoft.com/office/drawing/2014/main" id="{17572582-1224-4CB8-A757-76DB201FA41A}"/>
                </a:ext>
              </a:extLst>
            </p:cNvPr>
            <p:cNvSpPr txBox="1"/>
            <p:nvPr/>
          </p:nvSpPr>
          <p:spPr>
            <a:xfrm>
              <a:off x="2987040" y="3021809"/>
              <a:ext cx="3341370" cy="4163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defRPr/>
              </a:pPr>
              <a:r>
                <a:rPr lang="it-IT" sz="1600" dirty="0">
                  <a:solidFill>
                    <a:prstClr val="white"/>
                  </a:solidFill>
                  <a:latin typeface="Arial" charset="0"/>
                  <a:ea typeface="Arial" charset="0"/>
                  <a:cs typeface="Arial" charset="0"/>
                </a:rPr>
                <a:t>Elementi modulari</a:t>
              </a:r>
            </a:p>
            <a:p>
              <a:pPr>
                <a:defRPr/>
              </a:pPr>
              <a:r>
                <a:rPr lang="it-IT" sz="1600" dirty="0">
                  <a:solidFill>
                    <a:prstClr val="white"/>
                  </a:solidFill>
                  <a:latin typeface="Arial" charset="0"/>
                  <a:ea typeface="Arial" charset="0"/>
                  <a:cs typeface="Arial" charset="0"/>
                </a:rPr>
                <a:t>per l’incanalamento alle rotatorie </a:t>
              </a:r>
            </a:p>
          </p:txBody>
        </p:sp>
      </p:grpSp>
      <p:grpSp>
        <p:nvGrpSpPr>
          <p:cNvPr id="8" name="Gruppo 7">
            <a:extLst>
              <a:ext uri="{FF2B5EF4-FFF2-40B4-BE49-F238E27FC236}">
                <a16:creationId xmlns:a16="http://schemas.microsoft.com/office/drawing/2014/main" id="{54F60C86-B496-4A28-A0C4-4E0E12B96F59}"/>
              </a:ext>
            </a:extLst>
          </p:cNvPr>
          <p:cNvGrpSpPr/>
          <p:nvPr/>
        </p:nvGrpSpPr>
        <p:grpSpPr>
          <a:xfrm>
            <a:off x="1003996" y="1258957"/>
            <a:ext cx="4399847" cy="2262340"/>
            <a:chOff x="540000" y="709830"/>
            <a:chExt cx="3609657" cy="1912620"/>
          </a:xfrm>
        </p:grpSpPr>
        <p:pic>
          <p:nvPicPr>
            <p:cNvPr id="9" name="Immagine 8" descr="PR-000136">
              <a:hlinkClick r:id="rId4" tgtFrame="&quot;_blank&quot;"/>
              <a:extLst>
                <a:ext uri="{FF2B5EF4-FFF2-40B4-BE49-F238E27FC236}">
                  <a16:creationId xmlns:a16="http://schemas.microsoft.com/office/drawing/2014/main" id="{BBFC832C-BA48-432A-BCCF-88F5897AD8B9}"/>
                </a:ext>
              </a:extLst>
            </p:cNvPr>
            <p:cNvPicPr/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0000" y="709830"/>
              <a:ext cx="3512820" cy="1912620"/>
            </a:xfrm>
            <a:prstGeom prst="roundRect">
              <a:avLst/>
            </a:prstGeom>
            <a:noFill/>
            <a:ln>
              <a:noFill/>
            </a:ln>
          </p:spPr>
        </p:pic>
        <p:sp>
          <p:nvSpPr>
            <p:cNvPr id="10" name="CasellaDiTesto 9">
              <a:extLst>
                <a:ext uri="{FF2B5EF4-FFF2-40B4-BE49-F238E27FC236}">
                  <a16:creationId xmlns:a16="http://schemas.microsoft.com/office/drawing/2014/main" id="{E92198D5-DB34-4893-A65B-75915938AE57}"/>
                </a:ext>
              </a:extLst>
            </p:cNvPr>
            <p:cNvSpPr txBox="1"/>
            <p:nvPr/>
          </p:nvSpPr>
          <p:spPr>
            <a:xfrm>
              <a:off x="2548437" y="2218338"/>
              <a:ext cx="1601220" cy="2081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defRPr/>
              </a:pPr>
              <a:r>
                <a:rPr lang="it-IT" sz="1600" dirty="0">
                  <a:solidFill>
                    <a:prstClr val="white"/>
                  </a:solidFill>
                  <a:latin typeface="Arial" charset="0"/>
                  <a:ea typeface="Arial" charset="0"/>
                  <a:cs typeface="Arial" charset="0"/>
                </a:rPr>
                <a:t>Isola </a:t>
              </a:r>
              <a:r>
                <a:rPr lang="it-IT" sz="1600" dirty="0" err="1">
                  <a:solidFill>
                    <a:prstClr val="white"/>
                  </a:solidFill>
                  <a:latin typeface="Arial" charset="0"/>
                  <a:ea typeface="Arial" charset="0"/>
                  <a:cs typeface="Arial" charset="0"/>
                </a:rPr>
                <a:t>salvapedoni</a:t>
              </a:r>
              <a:endParaRPr lang="it-IT" sz="1600" dirty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00A2137E-C610-4FB6-873D-8597665829A2}"/>
              </a:ext>
            </a:extLst>
          </p:cNvPr>
          <p:cNvGrpSpPr/>
          <p:nvPr/>
        </p:nvGrpSpPr>
        <p:grpSpPr>
          <a:xfrm>
            <a:off x="5863246" y="3760704"/>
            <a:ext cx="4083012" cy="2395579"/>
            <a:chOff x="4781550" y="2828280"/>
            <a:chExt cx="3512820" cy="1912620"/>
          </a:xfrm>
        </p:grpSpPr>
        <p:pic>
          <p:nvPicPr>
            <p:cNvPr id="12" name="Immagine 11" descr="PR-000132">
              <a:hlinkClick r:id="rId6" tgtFrame="&quot;_blank&quot;"/>
              <a:extLst>
                <a:ext uri="{FF2B5EF4-FFF2-40B4-BE49-F238E27FC236}">
                  <a16:creationId xmlns:a16="http://schemas.microsoft.com/office/drawing/2014/main" id="{B3F419F2-4DD6-45CB-89AB-0CE9CC7074A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81550" y="2828280"/>
              <a:ext cx="3512820" cy="1912620"/>
            </a:xfrm>
            <a:prstGeom prst="roundRect">
              <a:avLst/>
            </a:prstGeom>
            <a:noFill/>
            <a:ln>
              <a:noFill/>
            </a:ln>
          </p:spPr>
        </p:pic>
        <p:sp>
          <p:nvSpPr>
            <p:cNvPr id="13" name="Rettangolo 12">
              <a:extLst>
                <a:ext uri="{FF2B5EF4-FFF2-40B4-BE49-F238E27FC236}">
                  <a16:creationId xmlns:a16="http://schemas.microsoft.com/office/drawing/2014/main" id="{09E1807C-F2B2-494A-B433-442B3C908098}"/>
                </a:ext>
              </a:extLst>
            </p:cNvPr>
            <p:cNvSpPr/>
            <p:nvPr/>
          </p:nvSpPr>
          <p:spPr>
            <a:xfrm>
              <a:off x="4942304" y="4369405"/>
              <a:ext cx="3227487" cy="27030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it-IT" sz="1600" dirty="0">
                  <a:solidFill>
                    <a:prstClr val="white"/>
                  </a:solidFill>
                  <a:latin typeface="Arial" charset="0"/>
                  <a:ea typeface="Arial" charset="0"/>
                  <a:cs typeface="Arial" charset="0"/>
                </a:rPr>
                <a:t>Dossi artificiali dotati d’inserti rifrangenti </a:t>
              </a:r>
            </a:p>
          </p:txBody>
        </p:sp>
      </p:grp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622F2D4F-8495-40F8-AE37-8D51EC9593A2}"/>
              </a:ext>
            </a:extLst>
          </p:cNvPr>
          <p:cNvGrpSpPr>
            <a:grpSpLocks noChangeAspect="1"/>
          </p:cNvGrpSpPr>
          <p:nvPr/>
        </p:nvGrpSpPr>
        <p:grpSpPr>
          <a:xfrm>
            <a:off x="1003996" y="3760707"/>
            <a:ext cx="4399847" cy="2395578"/>
            <a:chOff x="4738983" y="772413"/>
            <a:chExt cx="3512820" cy="1912620"/>
          </a:xfrm>
        </p:grpSpPr>
        <p:pic>
          <p:nvPicPr>
            <p:cNvPr id="15" name="Immagine 14" descr="PR-000128">
              <a:hlinkClick r:id="rId8" tgtFrame="&quot;_blank&quot;"/>
              <a:extLst>
                <a:ext uri="{FF2B5EF4-FFF2-40B4-BE49-F238E27FC236}">
                  <a16:creationId xmlns:a16="http://schemas.microsoft.com/office/drawing/2014/main" id="{56BA2DF7-40D7-426E-ACDE-568C4FAF1B35}"/>
                </a:ext>
              </a:extLst>
            </p:cNvPr>
            <p:cNvPicPr/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38983" y="772413"/>
              <a:ext cx="3512820" cy="1912620"/>
            </a:xfrm>
            <a:prstGeom prst="roundRect">
              <a:avLst/>
            </a:prstGeom>
            <a:noFill/>
            <a:ln>
              <a:noFill/>
            </a:ln>
          </p:spPr>
        </p:pic>
        <p:sp>
          <p:nvSpPr>
            <p:cNvPr id="16" name="CasellaDiTesto 15">
              <a:extLst>
                <a:ext uri="{FF2B5EF4-FFF2-40B4-BE49-F238E27FC236}">
                  <a16:creationId xmlns:a16="http://schemas.microsoft.com/office/drawing/2014/main" id="{E1288245-AC40-4B10-8CBC-68736DD893E5}"/>
                </a:ext>
              </a:extLst>
            </p:cNvPr>
            <p:cNvSpPr txBox="1"/>
            <p:nvPr/>
          </p:nvSpPr>
          <p:spPr>
            <a:xfrm>
              <a:off x="4930789" y="2421744"/>
              <a:ext cx="1135117" cy="217495"/>
            </a:xfrm>
            <a:prstGeom prst="round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defRPr/>
              </a:pPr>
              <a:r>
                <a:rPr lang="it-IT" sz="1600" dirty="0">
                  <a:solidFill>
                    <a:prstClr val="white"/>
                  </a:solidFill>
                  <a:latin typeface="Arial" charset="0"/>
                  <a:ea typeface="Arial" charset="0"/>
                  <a:cs typeface="Arial" charset="0"/>
                </a:rPr>
                <a:t>Cordolo</a:t>
              </a:r>
            </a:p>
          </p:txBody>
        </p:sp>
      </p:grpSp>
      <p:sp>
        <p:nvSpPr>
          <p:cNvPr id="20" name="TITOLO">
            <a:extLst>
              <a:ext uri="{FF2B5EF4-FFF2-40B4-BE49-F238E27FC236}">
                <a16:creationId xmlns:a16="http://schemas.microsoft.com/office/drawing/2014/main" id="{581146F4-27A7-6A5B-2AA8-410B4D7CE826}"/>
              </a:ext>
            </a:extLst>
          </p:cNvPr>
          <p:cNvSpPr txBox="1"/>
          <p:nvPr/>
        </p:nvSpPr>
        <p:spPr>
          <a:xfrm>
            <a:off x="264084" y="182272"/>
            <a:ext cx="11663832" cy="7130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>
              <a:defRPr sz="13600" b="0">
                <a:solidFill>
                  <a:srgbClr val="FFFFFF"/>
                </a:solidFill>
                <a:latin typeface="Arboria-Bold"/>
                <a:ea typeface="Arboria-Bold"/>
                <a:cs typeface="Arboria-Bold"/>
                <a:sym typeface="Arboria-Bold"/>
              </a:defRPr>
            </a:lvl1pPr>
          </a:lstStyle>
          <a:p>
            <a:pPr>
              <a:spcAft>
                <a:spcPts val="300"/>
              </a:spcAft>
            </a:pPr>
            <a:r>
              <a:rPr lang="it-IT" sz="4300" b="1" dirty="0">
                <a:solidFill>
                  <a:srgbClr val="007B4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ARREDO URBANO STRADALE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945CAC8F-208A-1A64-CB84-44BD8AFC47B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4333" y="85423"/>
            <a:ext cx="1104633" cy="726025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03A3ACCB-E4FF-6723-46CD-55723912E4B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91075"/>
            <a:ext cx="12192000" cy="206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4799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9620" cy="6858000"/>
          </a:xfrm>
          <a:prstGeom prst="rect">
            <a:avLst/>
          </a:prstGeom>
        </p:spPr>
      </p:pic>
      <p:sp>
        <p:nvSpPr>
          <p:cNvPr id="4" name="Titolo 1"/>
          <p:cNvSpPr txBox="1">
            <a:spLocks/>
          </p:cNvSpPr>
          <p:nvPr/>
        </p:nvSpPr>
        <p:spPr>
          <a:xfrm>
            <a:off x="7755370" y="3166532"/>
            <a:ext cx="443663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it-IT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Asfalti modificati</a:t>
            </a:r>
            <a:endParaRPr lang="it-IT" dirty="0">
              <a:solidFill>
                <a:prstClr val="white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37068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377820" y="1186740"/>
            <a:ext cx="5599309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it-IT" dirty="0"/>
              <a:t>Aggiungendo polverino di gomma al bitume o ai conglomerati bituminosi si ottengono pavimentazioni stradali che rispettano i migliori standard costruttivi e consentono:</a:t>
            </a:r>
          </a:p>
          <a:p>
            <a:pPr algn="just">
              <a:defRPr/>
            </a:pPr>
            <a:endParaRPr lang="it-IT" dirty="0"/>
          </a:p>
          <a:p>
            <a:pPr marL="285750" indent="-285750" algn="just">
              <a:buFontTx/>
              <a:buChar char="-"/>
              <a:defRPr/>
            </a:pPr>
            <a:r>
              <a:rPr lang="it-IT" dirty="0"/>
              <a:t>Miglioramento delle prestazioni acustiche</a:t>
            </a:r>
          </a:p>
          <a:p>
            <a:pPr marL="285750" indent="-285750" algn="just">
              <a:buFontTx/>
              <a:buChar char="-"/>
              <a:defRPr/>
            </a:pPr>
            <a:endParaRPr lang="it-IT" sz="1000" dirty="0"/>
          </a:p>
          <a:p>
            <a:pPr marL="285750" indent="-285750" algn="just">
              <a:buFontTx/>
              <a:buChar char="-"/>
              <a:defRPr/>
            </a:pPr>
            <a:r>
              <a:rPr lang="it-IT" dirty="0"/>
              <a:t>Lunga durata della pavimentazione e resistenza all’invecchiamento, con esperienze di durata fino a 3 volte superiori rispetto ad un asfalto tradizionale</a:t>
            </a:r>
          </a:p>
          <a:p>
            <a:pPr marL="285750" indent="-285750" algn="just">
              <a:buFontTx/>
              <a:buChar char="-"/>
              <a:defRPr/>
            </a:pPr>
            <a:endParaRPr lang="it-IT" sz="1000" dirty="0"/>
          </a:p>
          <a:p>
            <a:pPr marL="285750" indent="-285750" algn="just">
              <a:buFontTx/>
              <a:buChar char="-"/>
              <a:defRPr/>
            </a:pPr>
            <a:r>
              <a:rPr lang="it-IT" dirty="0"/>
              <a:t>Maggiore resistenza al formarsi di fessurazioni e crepe, da cui consegue il contenimento degli interventi di manutenzione, con riduzione degli inconvenienti derivanti dai cantieri stradali e dei relativi costi</a:t>
            </a:r>
          </a:p>
          <a:p>
            <a:pPr marL="285750" indent="-285750" algn="just">
              <a:buFontTx/>
              <a:buChar char="-"/>
              <a:defRPr/>
            </a:pPr>
            <a:endParaRPr lang="it-IT" sz="1000" dirty="0"/>
          </a:p>
          <a:p>
            <a:pPr marL="285750" indent="-285750" algn="just">
              <a:buFontTx/>
              <a:buChar char="-"/>
              <a:defRPr/>
            </a:pPr>
            <a:r>
              <a:rPr lang="it-IT" dirty="0"/>
              <a:t>Maggiore sicurezza, grazie all’ottimale aderenza</a:t>
            </a:r>
          </a:p>
        </p:txBody>
      </p:sp>
      <p:sp>
        <p:nvSpPr>
          <p:cNvPr id="10" name="TITOLO">
            <a:extLst>
              <a:ext uri="{FF2B5EF4-FFF2-40B4-BE49-F238E27FC236}">
                <a16:creationId xmlns:a16="http://schemas.microsoft.com/office/drawing/2014/main" id="{209D7A88-C587-CA53-790C-4CDADE880CCB}"/>
              </a:ext>
            </a:extLst>
          </p:cNvPr>
          <p:cNvSpPr txBox="1"/>
          <p:nvPr/>
        </p:nvSpPr>
        <p:spPr>
          <a:xfrm>
            <a:off x="264084" y="182272"/>
            <a:ext cx="11663832" cy="7130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>
              <a:defRPr sz="13600" b="0">
                <a:solidFill>
                  <a:srgbClr val="FFFFFF"/>
                </a:solidFill>
                <a:latin typeface="Arboria-Bold"/>
                <a:ea typeface="Arboria-Bold"/>
                <a:cs typeface="Arboria-Bold"/>
                <a:sym typeface="Arboria-Bold"/>
              </a:defRPr>
            </a:lvl1pPr>
          </a:lstStyle>
          <a:p>
            <a:pPr>
              <a:spcAft>
                <a:spcPts val="300"/>
              </a:spcAft>
            </a:pPr>
            <a:r>
              <a:rPr lang="it-IT" sz="4300" b="1" dirty="0">
                <a:solidFill>
                  <a:srgbClr val="007B4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ASFALTI MODIFICATI CON GOMMA RICICLATA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07E4134C-D9C3-4158-0D00-6134F8A436B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695"/>
          <a:stretch/>
        </p:blipFill>
        <p:spPr>
          <a:xfrm>
            <a:off x="6260313" y="1065271"/>
            <a:ext cx="4999512" cy="4751944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EF204D70-B015-9464-F0DB-46758C87B6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4333" y="85423"/>
            <a:ext cx="1104633" cy="726025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806C8B86-E8D7-37AF-713F-0EB4422B27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91075"/>
            <a:ext cx="12192000" cy="206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1478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AC5C4F-F594-8A57-D86E-2D92C95ABF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magine 14">
            <a:extLst>
              <a:ext uri="{FF2B5EF4-FFF2-40B4-BE49-F238E27FC236}">
                <a16:creationId xmlns:a16="http://schemas.microsoft.com/office/drawing/2014/main" id="{9FE970F8-C180-4931-3CCC-F976B4A4E7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91075"/>
            <a:ext cx="12192000" cy="2066925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39AE18EA-DBCB-4432-9D78-4C3BB45EE422}"/>
              </a:ext>
            </a:extLst>
          </p:cNvPr>
          <p:cNvSpPr txBox="1"/>
          <p:nvPr/>
        </p:nvSpPr>
        <p:spPr>
          <a:xfrm>
            <a:off x="264084" y="1980218"/>
            <a:ext cx="6626484" cy="4204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40000" lvl="7" indent="-34290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it-IT" dirty="0"/>
              <a:t>Stati Uniti: con processo </a:t>
            </a:r>
            <a:r>
              <a:rPr lang="it-IT" dirty="0" err="1"/>
              <a:t>wet</a:t>
            </a:r>
            <a:r>
              <a:rPr lang="it-IT" dirty="0"/>
              <a:t> e processo dry, California e Arizona furono tra i primi stati ad adottare il polverino di gomma nell’asfalto, con ricerche avviate negli anni ‘60.</a:t>
            </a:r>
          </a:p>
          <a:p>
            <a:pPr marL="540000" lvl="5" indent="-34290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it-IT" dirty="0"/>
              <a:t>Brasile: ha iniziato a sperimentare l'uso di gomma riciclata negli asfalti negli anni '80, soprattutto nelle regioni calde per migliorare la resistenza alle alte temperature.</a:t>
            </a:r>
          </a:p>
          <a:p>
            <a:pPr marL="540000" lvl="5" indent="-34290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it-IT" dirty="0"/>
              <a:t>Europa: ha sviluppato miscele innovative utilizzando il polverino di gomma riciclata per migliorare la durabilità e ridurre il rumore stradale, con un crescente utilizzo a partire dagli anni '90.</a:t>
            </a:r>
          </a:p>
        </p:txBody>
      </p:sp>
      <p:sp>
        <p:nvSpPr>
          <p:cNvPr id="10" name="TITOLO">
            <a:extLst>
              <a:ext uri="{FF2B5EF4-FFF2-40B4-BE49-F238E27FC236}">
                <a16:creationId xmlns:a16="http://schemas.microsoft.com/office/drawing/2014/main" id="{565569BB-A428-61F6-E4C6-B6266FF5C4B7}"/>
              </a:ext>
            </a:extLst>
          </p:cNvPr>
          <p:cNvSpPr txBox="1"/>
          <p:nvPr/>
        </p:nvSpPr>
        <p:spPr>
          <a:xfrm>
            <a:off x="264084" y="182272"/>
            <a:ext cx="11663832" cy="7130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>
              <a:defRPr sz="13600" b="0">
                <a:solidFill>
                  <a:srgbClr val="FFFFFF"/>
                </a:solidFill>
                <a:latin typeface="Arboria-Bold"/>
                <a:ea typeface="Arboria-Bold"/>
                <a:cs typeface="Arboria-Bold"/>
                <a:sym typeface="Arboria-Bold"/>
              </a:defRPr>
            </a:lvl1pPr>
          </a:lstStyle>
          <a:p>
            <a:pPr>
              <a:spcAft>
                <a:spcPts val="300"/>
              </a:spcAft>
            </a:pPr>
            <a:r>
              <a:rPr lang="it-IT" sz="4300" b="1" dirty="0">
                <a:solidFill>
                  <a:srgbClr val="007B4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ESPERIENZE INTERNAZIONALI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7A4E5193-49BF-1D7B-97A6-10D0BE383279}"/>
              </a:ext>
            </a:extLst>
          </p:cNvPr>
          <p:cNvSpPr txBox="1"/>
          <p:nvPr/>
        </p:nvSpPr>
        <p:spPr>
          <a:xfrm>
            <a:off x="342900" y="1029938"/>
            <a:ext cx="10183954" cy="880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it-IT" dirty="0"/>
              <a:t>Esperienze internazionali che confermano la sostenibilità economica ed ambientale delle pavimentazioni stradali contenti gomma riciclata da PFU: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EACC16DD-5400-6B54-E152-8BAA3D7DCC3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1136" b="47029"/>
          <a:stretch/>
        </p:blipFill>
        <p:spPr>
          <a:xfrm>
            <a:off x="7157814" y="2010580"/>
            <a:ext cx="3213765" cy="1531079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DA20AC13-C036-FD5A-C6E2-A2D721160E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1136" t="47029"/>
          <a:stretch/>
        </p:blipFill>
        <p:spPr>
          <a:xfrm>
            <a:off x="7221822" y="4133073"/>
            <a:ext cx="3213765" cy="1531079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D6E91739-3D3E-CB3E-D881-E757C78C148D}"/>
              </a:ext>
            </a:extLst>
          </p:cNvPr>
          <p:cNvSpPr txBox="1"/>
          <p:nvPr/>
        </p:nvSpPr>
        <p:spPr>
          <a:xfrm>
            <a:off x="7703992" y="1733071"/>
            <a:ext cx="2121408" cy="2821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algn="ctr" defTabSz="412750" hangingPunct="0"/>
            <a:r>
              <a:rPr lang="it-IT" sz="1500" b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METODO WET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FFF8C4B4-C961-13EF-DCFD-0B00D1404AF6}"/>
              </a:ext>
            </a:extLst>
          </p:cNvPr>
          <p:cNvSpPr txBox="1"/>
          <p:nvPr/>
        </p:nvSpPr>
        <p:spPr>
          <a:xfrm>
            <a:off x="7703992" y="3845091"/>
            <a:ext cx="2121408" cy="2821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>
            <a:defPPr>
              <a:defRPr lang="it-IT"/>
            </a:defPPr>
            <a:lvl1pPr algn="ctr" defTabSz="412750" hangingPunct="0">
              <a:defRPr sz="15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1pPr>
          </a:lstStyle>
          <a:p>
            <a:r>
              <a:rPr lang="it-IT" dirty="0"/>
              <a:t>METODO DRY</a:t>
            </a:r>
            <a:endParaRPr lang="it-IT" dirty="0">
              <a:sym typeface="Helvetica Neue"/>
            </a:endParaRP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79C94890-3179-0AC3-EC0B-6E05FD6519C7}"/>
              </a:ext>
            </a:extLst>
          </p:cNvPr>
          <p:cNvSpPr/>
          <p:nvPr/>
        </p:nvSpPr>
        <p:spPr>
          <a:xfrm>
            <a:off x="7203534" y="3462457"/>
            <a:ext cx="1849199" cy="246221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it-IT" sz="160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488F5FBF-77FD-C63C-8273-0A39A5143397}"/>
              </a:ext>
            </a:extLst>
          </p:cNvPr>
          <p:cNvSpPr/>
          <p:nvPr/>
        </p:nvSpPr>
        <p:spPr>
          <a:xfrm>
            <a:off x="9549553" y="4132328"/>
            <a:ext cx="1014050" cy="246221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it-IT" sz="1600">
              <a:solidFill>
                <a:srgbClr val="FFFFFF"/>
              </a:solidFill>
              <a:sym typeface="Helvetica Neue Medium"/>
            </a:endParaRP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C357102F-B8EA-E254-BFE4-B78D2AEB95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4333" y="85423"/>
            <a:ext cx="1104633" cy="72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648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">
            <a:extLst>
              <a:ext uri="{FF2B5EF4-FFF2-40B4-BE49-F238E27FC236}">
                <a16:creationId xmlns:a16="http://schemas.microsoft.com/office/drawing/2014/main" id="{209D7A88-C587-CA53-790C-4CDADE880CCB}"/>
              </a:ext>
            </a:extLst>
          </p:cNvPr>
          <p:cNvSpPr txBox="1"/>
          <p:nvPr/>
        </p:nvSpPr>
        <p:spPr>
          <a:xfrm>
            <a:off x="264084" y="182272"/>
            <a:ext cx="11663832" cy="7130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>
              <a:defRPr sz="13600" b="0">
                <a:solidFill>
                  <a:srgbClr val="FFFFFF"/>
                </a:solidFill>
                <a:latin typeface="Arboria-Bold"/>
                <a:ea typeface="Arboria-Bold"/>
                <a:cs typeface="Arboria-Bold"/>
                <a:sym typeface="Arboria-Bold"/>
              </a:defRPr>
            </a:lvl1pPr>
          </a:lstStyle>
          <a:p>
            <a:pPr>
              <a:spcAft>
                <a:spcPts val="300"/>
              </a:spcAft>
            </a:pPr>
            <a:r>
              <a:rPr lang="it-IT" sz="4300" b="1" dirty="0">
                <a:solidFill>
                  <a:srgbClr val="007B4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ITALIA HUB DI RICERCA E INNOVAZIONE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42B856D7-7CAC-4551-5011-BFAAA0EE80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58" y="1104750"/>
            <a:ext cx="7586906" cy="5348995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004E73AB-5298-BBFB-88FC-02CDA4CF88C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77" t="10956" r="20832" b="9921"/>
          <a:stretch/>
        </p:blipFill>
        <p:spPr>
          <a:xfrm>
            <a:off x="9402580" y="1093405"/>
            <a:ext cx="1160716" cy="1145366"/>
          </a:xfrm>
          <a:prstGeom prst="rect">
            <a:avLst/>
          </a:prstGeom>
        </p:spPr>
      </p:pic>
      <p:pic>
        <p:nvPicPr>
          <p:cNvPr id="17" name="Immagine 16" descr="Immagine che contiene fiore, segnale&#10;&#10;Descrizione generata automaticamente">
            <a:extLst>
              <a:ext uri="{FF2B5EF4-FFF2-40B4-BE49-F238E27FC236}">
                <a16:creationId xmlns:a16="http://schemas.microsoft.com/office/drawing/2014/main" id="{0479F0B8-8719-F14A-C90A-0BD992E42F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2978" y="1329212"/>
            <a:ext cx="1160716" cy="771904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A50FD45C-29A0-23A7-D396-CA7E11CB88EC}"/>
              </a:ext>
            </a:extLst>
          </p:cNvPr>
          <p:cNvSpPr txBox="1"/>
          <p:nvPr/>
        </p:nvSpPr>
        <p:spPr>
          <a:xfrm>
            <a:off x="7138978" y="2434591"/>
            <a:ext cx="4329252" cy="830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it-IT" sz="1600" dirty="0"/>
              <a:t>IL PROGETTO LIFE SNEAK: </a:t>
            </a:r>
            <a:r>
              <a:rPr lang="en-US" sz="1600" dirty="0"/>
              <a:t>Optimized Surfaces against </a:t>
            </a:r>
            <a:r>
              <a:rPr lang="en-US" sz="1600" dirty="0" err="1"/>
              <a:t>NoisE</a:t>
            </a:r>
            <a:r>
              <a:rPr lang="en-US" sz="1600" dirty="0"/>
              <a:t> And vibrations produced by tramway track and road traffic</a:t>
            </a:r>
            <a:endParaRPr lang="it-IT" sz="1600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70FB4B66-31BA-3EDF-E03B-E2C4954BC9A5}"/>
              </a:ext>
            </a:extLst>
          </p:cNvPr>
          <p:cNvSpPr txBox="1"/>
          <p:nvPr/>
        </p:nvSpPr>
        <p:spPr>
          <a:xfrm>
            <a:off x="7198614" y="3359838"/>
            <a:ext cx="4183029" cy="206210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it-IT" sz="1600" dirty="0"/>
              <a:t>LIFE SNEAK è il progetto europeo, di cui Ecopneus è partner, che studia la riduzione del rumore da traffico stradale e delle vibrazioni prodotte dal passaggio dei tram attraverso l’impiego di pavimentazioni stradali a bassa emissione sonora e pannelli fonoassorbenti da applicare sul tram, entrambi realizzati con materiali riciclati.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F31EB981-B669-BAFC-0ED1-489046017ED2}"/>
              </a:ext>
            </a:extLst>
          </p:cNvPr>
          <p:cNvSpPr txBox="1"/>
          <p:nvPr/>
        </p:nvSpPr>
        <p:spPr>
          <a:xfrm>
            <a:off x="264084" y="1110732"/>
            <a:ext cx="5288991" cy="432318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algn="ctr" defTabSz="412750" hangingPunct="0"/>
            <a:endParaRPr lang="it-IT" sz="1500" b="1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596D658-0045-C539-BE46-88795FCC29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4333" y="85423"/>
            <a:ext cx="1104633" cy="726025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464D4E25-7B6F-5EBC-7866-9D041A55F0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91075"/>
            <a:ext cx="12192000" cy="206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07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7C8A99CF-5ABE-62A0-0E24-BD25BF1ABF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91075"/>
            <a:ext cx="12192000" cy="2066925"/>
          </a:xfrm>
          <a:prstGeom prst="rect">
            <a:avLst/>
          </a:prstGeom>
        </p:spPr>
      </p:pic>
      <p:pic>
        <p:nvPicPr>
          <p:cNvPr id="24" name="Immagine 23">
            <a:extLst>
              <a:ext uri="{FF2B5EF4-FFF2-40B4-BE49-F238E27FC236}">
                <a16:creationId xmlns:a16="http://schemas.microsoft.com/office/drawing/2014/main" id="{606D899B-69C9-987E-7783-B55CAAA7C3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963" y="3761423"/>
            <a:ext cx="1428869" cy="203199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10" name="TITOLO">
            <a:extLst>
              <a:ext uri="{FF2B5EF4-FFF2-40B4-BE49-F238E27FC236}">
                <a16:creationId xmlns:a16="http://schemas.microsoft.com/office/drawing/2014/main" id="{209D7A88-C587-CA53-790C-4CDADE880CCB}"/>
              </a:ext>
            </a:extLst>
          </p:cNvPr>
          <p:cNvSpPr txBox="1"/>
          <p:nvPr/>
        </p:nvSpPr>
        <p:spPr>
          <a:xfrm>
            <a:off x="264084" y="182272"/>
            <a:ext cx="11663832" cy="7130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>
              <a:defRPr sz="13600" b="0">
                <a:solidFill>
                  <a:srgbClr val="FFFFFF"/>
                </a:solidFill>
                <a:latin typeface="Arboria-Bold"/>
                <a:ea typeface="Arboria-Bold"/>
                <a:cs typeface="Arboria-Bold"/>
                <a:sym typeface="Arboria-Bold"/>
              </a:defRPr>
            </a:lvl1pPr>
          </a:lstStyle>
          <a:p>
            <a:pPr>
              <a:spcAft>
                <a:spcPts val="300"/>
              </a:spcAft>
            </a:pPr>
            <a:r>
              <a:rPr lang="it-IT" sz="4300" b="1" dirty="0">
                <a:solidFill>
                  <a:srgbClr val="007B4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LA RICERCA ACCADEMICA</a:t>
            </a:r>
          </a:p>
        </p:txBody>
      </p:sp>
      <p:grpSp>
        <p:nvGrpSpPr>
          <p:cNvPr id="27" name="Gruppo 26">
            <a:extLst>
              <a:ext uri="{FF2B5EF4-FFF2-40B4-BE49-F238E27FC236}">
                <a16:creationId xmlns:a16="http://schemas.microsoft.com/office/drawing/2014/main" id="{0BFFF3BB-4023-6625-4760-059E98601E61}"/>
              </a:ext>
            </a:extLst>
          </p:cNvPr>
          <p:cNvGrpSpPr/>
          <p:nvPr/>
        </p:nvGrpSpPr>
        <p:grpSpPr>
          <a:xfrm>
            <a:off x="6776876" y="1201221"/>
            <a:ext cx="4265684" cy="5098250"/>
            <a:chOff x="13187992" y="2341482"/>
            <a:chExt cx="8531367" cy="10196500"/>
          </a:xfrm>
        </p:grpSpPr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49B20E82-06FB-56DD-3665-555FCCB886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 b="8074"/>
            <a:stretch/>
          </p:blipFill>
          <p:spPr>
            <a:xfrm>
              <a:off x="13187992" y="2341482"/>
              <a:ext cx="8531367" cy="10196500"/>
            </a:xfrm>
            <a:prstGeom prst="rect">
              <a:avLst/>
            </a:prstGeom>
          </p:spPr>
        </p:pic>
        <p:sp>
          <p:nvSpPr>
            <p:cNvPr id="5" name="Rettangolo 4">
              <a:extLst>
                <a:ext uri="{FF2B5EF4-FFF2-40B4-BE49-F238E27FC236}">
                  <a16:creationId xmlns:a16="http://schemas.microsoft.com/office/drawing/2014/main" id="{8AFE9EAF-6DE5-20D0-B381-7A50656D4EB3}"/>
                </a:ext>
              </a:extLst>
            </p:cNvPr>
            <p:cNvSpPr/>
            <p:nvPr/>
          </p:nvSpPr>
          <p:spPr>
            <a:xfrm>
              <a:off x="21247235" y="10438108"/>
              <a:ext cx="472124" cy="492442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FFFF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algn="ctr" defTabSz="412750" hangingPunct="0"/>
              <a:endParaRPr lang="it-IT" sz="1600">
                <a:solidFill>
                  <a:srgbClr val="FFFFFF"/>
                </a:solidFill>
                <a:sym typeface="Helvetica Neue Medium"/>
              </a:endParaRPr>
            </a:p>
          </p:txBody>
        </p:sp>
      </p:grpSp>
      <p:pic>
        <p:nvPicPr>
          <p:cNvPr id="6" name="Immagine 5">
            <a:extLst>
              <a:ext uri="{FF2B5EF4-FFF2-40B4-BE49-F238E27FC236}">
                <a16:creationId xmlns:a16="http://schemas.microsoft.com/office/drawing/2014/main" id="{4E1BB2BC-DABC-34AB-8043-00B40ED26DD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688" y="1467077"/>
            <a:ext cx="720000" cy="720000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32C25801-7FF7-3651-2137-008974F034C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8640" y="2410679"/>
            <a:ext cx="825837" cy="825837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B40746C4-153E-C980-B745-C62527FACF6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3180" y="2500154"/>
            <a:ext cx="720000" cy="720000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0020C0B3-BF9D-C2A6-C56E-C5DE1B266B0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5875" y="1679201"/>
            <a:ext cx="720000" cy="720000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609ABF00-023E-AF8A-6FDE-80172A3DE5F2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07" t="16401" r="40206" b="55250"/>
          <a:stretch/>
        </p:blipFill>
        <p:spPr>
          <a:xfrm>
            <a:off x="6957559" y="625702"/>
            <a:ext cx="831461" cy="801765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3B4EFBF5-CE62-0666-6F89-AD87FD754C9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76876" y="3270779"/>
            <a:ext cx="1181568" cy="657740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BA6CED90-0376-123C-8020-55D7152A513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69199" y="4838882"/>
            <a:ext cx="681037" cy="650081"/>
          </a:xfrm>
          <a:prstGeom prst="rect">
            <a:avLst/>
          </a:prstGeom>
        </p:spPr>
      </p:pic>
      <p:sp>
        <p:nvSpPr>
          <p:cNvPr id="20" name="TITOLO">
            <a:extLst>
              <a:ext uri="{FF2B5EF4-FFF2-40B4-BE49-F238E27FC236}">
                <a16:creationId xmlns:a16="http://schemas.microsoft.com/office/drawing/2014/main" id="{353AF085-59F1-991C-F300-FB61A5D5DF37}"/>
              </a:ext>
            </a:extLst>
          </p:cNvPr>
          <p:cNvSpPr txBox="1"/>
          <p:nvPr/>
        </p:nvSpPr>
        <p:spPr>
          <a:xfrm>
            <a:off x="291505" y="1064581"/>
            <a:ext cx="5459462" cy="32497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normAutofit/>
          </a:bodyPr>
          <a:lstStyle>
            <a:lvl1pPr>
              <a:defRPr sz="13600" b="0">
                <a:solidFill>
                  <a:srgbClr val="FFFFFF"/>
                </a:solidFill>
                <a:latin typeface="Arboria-Bold"/>
                <a:ea typeface="Arboria-Bold"/>
                <a:cs typeface="Arboria-Bold"/>
                <a:sym typeface="Arboria-Bold"/>
              </a:defRPr>
            </a:lvl1pPr>
          </a:lstStyle>
          <a:p>
            <a:pPr marL="285750" indent="-285750">
              <a:spcBef>
                <a:spcPts val="2950"/>
              </a:spcBef>
              <a:buSzPct val="125000"/>
              <a:buFontTx/>
              <a:buChar char="-"/>
            </a:pPr>
            <a:r>
              <a:rPr lang="it-IT" sz="1800" dirty="0">
                <a:solidFill>
                  <a:schemeClr val="tx1"/>
                </a:solidFill>
                <a:latin typeface="Helvetica Neue"/>
                <a:sym typeface="Helvetica Neue"/>
              </a:rPr>
              <a:t>Validazione di tecnologie gommate</a:t>
            </a:r>
          </a:p>
          <a:p>
            <a:pPr marL="285750" indent="-285750">
              <a:spcBef>
                <a:spcPts val="2950"/>
              </a:spcBef>
              <a:buSzPct val="125000"/>
              <a:buFontTx/>
              <a:buChar char="-"/>
            </a:pPr>
            <a:r>
              <a:rPr lang="it-IT" sz="1800" dirty="0">
                <a:solidFill>
                  <a:schemeClr val="tx1"/>
                </a:solidFill>
                <a:latin typeface="Helvetica Neue"/>
                <a:sym typeface="Helvetica Neue"/>
              </a:rPr>
              <a:t>Ottimizzazione delle prestazioni acustiche</a:t>
            </a:r>
          </a:p>
          <a:p>
            <a:pPr marL="285750" indent="-285750">
              <a:spcBef>
                <a:spcPts val="2950"/>
              </a:spcBef>
              <a:buSzPct val="125000"/>
              <a:buFontTx/>
              <a:buChar char="-"/>
            </a:pPr>
            <a:r>
              <a:rPr lang="it-IT" sz="1800" dirty="0">
                <a:solidFill>
                  <a:schemeClr val="tx1"/>
                </a:solidFill>
                <a:latin typeface="Helvetica Neue"/>
                <a:sym typeface="Helvetica Neue"/>
              </a:rPr>
              <a:t>Esposizione dei lavoratori</a:t>
            </a:r>
          </a:p>
          <a:p>
            <a:pPr marL="285750" indent="-285750">
              <a:spcBef>
                <a:spcPts val="2950"/>
              </a:spcBef>
              <a:buSzPct val="125000"/>
              <a:buFontTx/>
              <a:buChar char="-"/>
            </a:pPr>
            <a:r>
              <a:rPr lang="it-IT" sz="1800" dirty="0">
                <a:solidFill>
                  <a:schemeClr val="tx1"/>
                </a:solidFill>
                <a:latin typeface="Helvetica Neue"/>
                <a:sym typeface="Helvetica Neue"/>
              </a:rPr>
              <a:t>Riciclabilità del fresato</a:t>
            </a:r>
          </a:p>
          <a:p>
            <a:pPr marL="285750" indent="-285750">
              <a:spcBef>
                <a:spcPts val="2950"/>
              </a:spcBef>
              <a:buSzPct val="125000"/>
              <a:buFontTx/>
              <a:buChar char="-"/>
            </a:pPr>
            <a:r>
              <a:rPr lang="it-IT" sz="1800" dirty="0">
                <a:solidFill>
                  <a:schemeClr val="tx1"/>
                </a:solidFill>
                <a:latin typeface="Helvetica Neue"/>
                <a:sym typeface="Helvetica Neue"/>
              </a:rPr>
              <a:t>Quaderni tecnici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9A4E32B5-FA21-80BE-9AAD-F710F5BA19FE}"/>
              </a:ext>
            </a:extLst>
          </p:cNvPr>
          <p:cNvSpPr txBox="1"/>
          <p:nvPr/>
        </p:nvSpPr>
        <p:spPr>
          <a:xfrm>
            <a:off x="83005" y="6499128"/>
            <a:ext cx="6333036" cy="24622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it-IT" sz="1000" dirty="0"/>
              <a:t>www.ecopneus.it/riciclo-pfu/pneumatico-fuori-uso/asfalti-modificati/</a:t>
            </a:r>
          </a:p>
        </p:txBody>
      </p:sp>
      <p:pic>
        <p:nvPicPr>
          <p:cNvPr id="22" name="Immagine 21">
            <a:extLst>
              <a:ext uri="{FF2B5EF4-FFF2-40B4-BE49-F238E27FC236}">
                <a16:creationId xmlns:a16="http://schemas.microsoft.com/office/drawing/2014/main" id="{1F5E5676-5845-AE5A-D8A7-7BD771FEC5C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0630605">
            <a:off x="2501197" y="4144945"/>
            <a:ext cx="1384488" cy="1970329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26" name="Immagine 25">
            <a:extLst>
              <a:ext uri="{FF2B5EF4-FFF2-40B4-BE49-F238E27FC236}">
                <a16:creationId xmlns:a16="http://schemas.microsoft.com/office/drawing/2014/main" id="{A340911C-0E91-463C-8C6A-4DDEDD4D9CE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1528899">
            <a:off x="4516123" y="4328647"/>
            <a:ext cx="1291017" cy="183730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C02E7B67-2C15-B232-FC5D-915932DDBC1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4333" y="85423"/>
            <a:ext cx="1104633" cy="72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266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FD6875-D67D-9F6F-FCE7-1812F1F86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">
            <a:extLst>
              <a:ext uri="{FF2B5EF4-FFF2-40B4-BE49-F238E27FC236}">
                <a16:creationId xmlns:a16="http://schemas.microsoft.com/office/drawing/2014/main" id="{F8246137-0922-3DBA-68B8-4B3BEDBA586F}"/>
              </a:ext>
            </a:extLst>
          </p:cNvPr>
          <p:cNvSpPr txBox="1"/>
          <p:nvPr/>
        </p:nvSpPr>
        <p:spPr>
          <a:xfrm>
            <a:off x="264084" y="182272"/>
            <a:ext cx="11663832" cy="7130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>
              <a:defRPr sz="13600" b="0">
                <a:solidFill>
                  <a:srgbClr val="FFFFFF"/>
                </a:solidFill>
                <a:latin typeface="Arboria-Bold"/>
                <a:ea typeface="Arboria-Bold"/>
                <a:cs typeface="Arboria-Bold"/>
                <a:sym typeface="Arboria-Bold"/>
              </a:defRPr>
            </a:lvl1pPr>
          </a:lstStyle>
          <a:p>
            <a:pPr>
              <a:spcAft>
                <a:spcPts val="300"/>
              </a:spcAft>
            </a:pPr>
            <a:r>
              <a:rPr lang="it-IT" sz="4300" b="1" dirty="0">
                <a:solidFill>
                  <a:srgbClr val="007B4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LA RICICLABILITÀ DEL FRESATO GOMMATO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D9E4540-73B3-0ED6-710F-F777020B9D3E}"/>
              </a:ext>
            </a:extLst>
          </p:cNvPr>
          <p:cNvSpPr txBox="1"/>
          <p:nvPr/>
        </p:nvSpPr>
        <p:spPr>
          <a:xfrm>
            <a:off x="112014" y="6509404"/>
            <a:ext cx="6672834" cy="4001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it-IT" sz="1000" dirty="0"/>
              <a:t>www.stradeeautostrade.it/asfalti-e-bitumi/riciclaggio-a-caldo-del-fresato-di-asphalt-rubber/</a:t>
            </a:r>
          </a:p>
          <a:p>
            <a:pPr algn="l"/>
            <a:r>
              <a:rPr lang="it-IT" sz="1000" dirty="0"/>
              <a:t>www.stradeeautostrade.it/asfalti-e-bitumi/strati-di-usura-con-fresato-dasfalto-gommato/</a:t>
            </a:r>
          </a:p>
        </p:txBody>
      </p:sp>
      <p:pic>
        <p:nvPicPr>
          <p:cNvPr id="21" name="Immagine 20">
            <a:extLst>
              <a:ext uri="{FF2B5EF4-FFF2-40B4-BE49-F238E27FC236}">
                <a16:creationId xmlns:a16="http://schemas.microsoft.com/office/drawing/2014/main" id="{881A64D1-C0C0-E809-FE15-CAD004C84D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17271">
            <a:off x="5644347" y="1407623"/>
            <a:ext cx="4510481" cy="4504451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F977E382-B8A6-B058-0D47-2707FC101B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843890">
            <a:off x="674849" y="1427197"/>
            <a:ext cx="4610511" cy="4442579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CF8F1C52-A7AC-A6BA-171C-B199C8BE37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4333" y="85423"/>
            <a:ext cx="1104633" cy="726025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998C2D48-8EE4-03C8-C6D6-AC10FCFFE4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91075"/>
            <a:ext cx="12192000" cy="206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0225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 descr="\\SERVER\Dati\Capellini\Ecopneus\2018\Progetto Innovazione Circolare\Foto catalogo\Catalogo Pdf\foto onda muschio.jpg">
            <a:extLst>
              <a:ext uri="{FF2B5EF4-FFF2-40B4-BE49-F238E27FC236}">
                <a16:creationId xmlns:a16="http://schemas.microsoft.com/office/drawing/2014/main" id="{AF1D7B54-8114-4FEA-874F-2C816B945A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9000" contrast="1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5582" r="6414"/>
          <a:stretch/>
        </p:blipFill>
        <p:spPr bwMode="auto">
          <a:xfrm>
            <a:off x="2" y="-5119"/>
            <a:ext cx="3060000" cy="3444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\\SERVER\Dati\Capellini\Ecopneus\2019\Progetto Re_tyres product\Foto\20190213_133201.png">
            <a:extLst>
              <a:ext uri="{FF2B5EF4-FFF2-40B4-BE49-F238E27FC236}">
                <a16:creationId xmlns:a16="http://schemas.microsoft.com/office/drawing/2014/main" id="{8A252C0B-A30D-42EF-BA18-A24DC44CB2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2000" contrast="3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149"/>
          <a:stretch/>
        </p:blipFill>
        <p:spPr bwMode="auto">
          <a:xfrm>
            <a:off x="3060002" y="1"/>
            <a:ext cx="3035999" cy="3444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\\SERVER\Dati\Capellini\Ecopneus\2019\Progetto Re_tyres product\Foto\20190211_150406.jpg">
            <a:extLst>
              <a:ext uri="{FF2B5EF4-FFF2-40B4-BE49-F238E27FC236}">
                <a16:creationId xmlns:a16="http://schemas.microsoft.com/office/drawing/2014/main" id="{0365D133-1ED0-458E-87A6-B1BA65C39B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10000" contrast="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096001" y="-5119"/>
            <a:ext cx="3090530" cy="345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\\SERVER\Dati\Capellini\Ecopneus\2019\Progetto Re_tyres product\Foto\20190128_150603.jpg">
            <a:extLst>
              <a:ext uri="{FF2B5EF4-FFF2-40B4-BE49-F238E27FC236}">
                <a16:creationId xmlns:a16="http://schemas.microsoft.com/office/drawing/2014/main" id="{F76B4B02-8005-4F3B-AC93-8DCFF1A81C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186532" y="1"/>
            <a:ext cx="3005469" cy="345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\\SERVER\Dati\Capellini\Ecopneus\2018\Progetto Innovazione Circolare\Foto catalogo\Composizione esagono\DSC_3128.JPG">
            <a:extLst>
              <a:ext uri="{FF2B5EF4-FFF2-40B4-BE49-F238E27FC236}">
                <a16:creationId xmlns:a16="http://schemas.microsoft.com/office/drawing/2014/main" id="{992D54F0-76B1-42AE-8B83-E43822BDF7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contrast="3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149"/>
          <a:stretch/>
        </p:blipFill>
        <p:spPr bwMode="auto">
          <a:xfrm>
            <a:off x="1" y="3429000"/>
            <a:ext cx="3060000" cy="3428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\\SERVER\Dati\Capellini\Ecopneus\2018\Progetto Innovazione Circolare\Foto catalogo\Catalogo Pdf\foto foglia.jpg">
            <a:extLst>
              <a:ext uri="{FF2B5EF4-FFF2-40B4-BE49-F238E27FC236}">
                <a16:creationId xmlns:a16="http://schemas.microsoft.com/office/drawing/2014/main" id="{A8E96898-1755-4528-A97B-A0B2A2339C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060002" y="3444316"/>
            <a:ext cx="3035999" cy="3423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\\SERVER\Dati\Capellini\Ecopneus\2018\Progetto Innovazione Circolare\Foto catalogo\Gomma muschio\DSC_0816.JPG">
            <a:extLst>
              <a:ext uri="{FF2B5EF4-FFF2-40B4-BE49-F238E27FC236}">
                <a16:creationId xmlns:a16="http://schemas.microsoft.com/office/drawing/2014/main" id="{7A0B27AC-6E56-4D26-A03E-AA767BE0AC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cstate="email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contras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096002" y="3445260"/>
            <a:ext cx="3090530" cy="3428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\\SERVER\Dati\Capellini\Ecopneus\2018\Progetto Innovazione Circolare\Foto catalogo\Gomma\DSC_2433.JPG">
            <a:extLst>
              <a:ext uri="{FF2B5EF4-FFF2-40B4-BE49-F238E27FC236}">
                <a16:creationId xmlns:a16="http://schemas.microsoft.com/office/drawing/2014/main" id="{27AF6280-C2AF-4AAA-87F7-2198742D4D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186532" y="3434117"/>
            <a:ext cx="3005469" cy="3428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14A777E9-B905-B0CB-9223-E630C85C6036}"/>
              </a:ext>
            </a:extLst>
          </p:cNvPr>
          <p:cNvSpPr/>
          <p:nvPr/>
        </p:nvSpPr>
        <p:spPr>
          <a:xfrm>
            <a:off x="7702826" y="6108568"/>
            <a:ext cx="4307703" cy="707886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it-IT" sz="2000" i="1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www.catalogopfu.ecopneus.it/prodotti</a:t>
            </a:r>
          </a:p>
        </p:txBody>
      </p:sp>
    </p:spTree>
    <p:extLst>
      <p:ext uri="{BB962C8B-B14F-4D97-AF65-F5344CB8AC3E}">
        <p14:creationId xmlns:p14="http://schemas.microsoft.com/office/powerpoint/2010/main" val="40059746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 descr="\\SERVER\Dati\Capellini\Ecopneus\2018\Progetto Innovazione Circolare\Foto catalogo\Catalogo Pdf\foto onda muschio.jpg">
            <a:extLst>
              <a:ext uri="{FF2B5EF4-FFF2-40B4-BE49-F238E27FC236}">
                <a16:creationId xmlns:a16="http://schemas.microsoft.com/office/drawing/2014/main" id="{AF1D7B54-8114-4FEA-874F-2C816B945A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9000" contrast="1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5582" r="6414"/>
          <a:stretch/>
        </p:blipFill>
        <p:spPr bwMode="auto">
          <a:xfrm>
            <a:off x="2" y="-5119"/>
            <a:ext cx="3060000" cy="3444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\\SERVER\Dati\Capellini\Ecopneus\2019\Progetto Re_tyres product\Foto\20190213_133201.png">
            <a:extLst>
              <a:ext uri="{FF2B5EF4-FFF2-40B4-BE49-F238E27FC236}">
                <a16:creationId xmlns:a16="http://schemas.microsoft.com/office/drawing/2014/main" id="{8A252C0B-A30D-42EF-BA18-A24DC44CB2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2000" contrast="3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149"/>
          <a:stretch/>
        </p:blipFill>
        <p:spPr bwMode="auto">
          <a:xfrm>
            <a:off x="3060002" y="1"/>
            <a:ext cx="3035999" cy="3444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\\SERVER\Dati\Capellini\Ecopneus\2019\Progetto Re_tyres product\Foto\20190211_150406.jpg">
            <a:extLst>
              <a:ext uri="{FF2B5EF4-FFF2-40B4-BE49-F238E27FC236}">
                <a16:creationId xmlns:a16="http://schemas.microsoft.com/office/drawing/2014/main" id="{0365D133-1ED0-458E-87A6-B1BA65C39B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10000" contrast="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096001" y="-5119"/>
            <a:ext cx="3090530" cy="345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\\SERVER\Dati\Capellini\Ecopneus\2019\Progetto Re_tyres product\Foto\20190128_150603.jpg">
            <a:extLst>
              <a:ext uri="{FF2B5EF4-FFF2-40B4-BE49-F238E27FC236}">
                <a16:creationId xmlns:a16="http://schemas.microsoft.com/office/drawing/2014/main" id="{F76B4B02-8005-4F3B-AC93-8DCFF1A81C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186532" y="1"/>
            <a:ext cx="3005469" cy="345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\\SERVER\Dati\Capellini\Ecopneus\2018\Progetto Innovazione Circolare\Foto catalogo\Composizione esagono\DSC_3128.JPG">
            <a:extLst>
              <a:ext uri="{FF2B5EF4-FFF2-40B4-BE49-F238E27FC236}">
                <a16:creationId xmlns:a16="http://schemas.microsoft.com/office/drawing/2014/main" id="{992D54F0-76B1-42AE-8B83-E43822BDF7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contrast="3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149"/>
          <a:stretch/>
        </p:blipFill>
        <p:spPr bwMode="auto">
          <a:xfrm>
            <a:off x="1" y="3429000"/>
            <a:ext cx="3060000" cy="3428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\\SERVER\Dati\Capellini\Ecopneus\2018\Progetto Innovazione Circolare\Foto catalogo\Catalogo Pdf\foto foglia.jpg">
            <a:extLst>
              <a:ext uri="{FF2B5EF4-FFF2-40B4-BE49-F238E27FC236}">
                <a16:creationId xmlns:a16="http://schemas.microsoft.com/office/drawing/2014/main" id="{A8E96898-1755-4528-A97B-A0B2A2339C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060002" y="3454666"/>
            <a:ext cx="3035999" cy="3423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\\SERVER\Dati\Capellini\Ecopneus\2018\Progetto Innovazione Circolare\Foto catalogo\Gomma muschio\DSC_0816.JPG">
            <a:extLst>
              <a:ext uri="{FF2B5EF4-FFF2-40B4-BE49-F238E27FC236}">
                <a16:creationId xmlns:a16="http://schemas.microsoft.com/office/drawing/2014/main" id="{7A0B27AC-6E56-4D26-A03E-AA767BE0AC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cstate="email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contras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096002" y="3434159"/>
            <a:ext cx="3090530" cy="3428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\\SERVER\Dati\Capellini\Ecopneus\2018\Progetto Innovazione Circolare\Foto catalogo\Gomma\DSC_2433.JPG">
            <a:extLst>
              <a:ext uri="{FF2B5EF4-FFF2-40B4-BE49-F238E27FC236}">
                <a16:creationId xmlns:a16="http://schemas.microsoft.com/office/drawing/2014/main" id="{27AF6280-C2AF-4AAA-87F7-2198742D4D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186532" y="3434117"/>
            <a:ext cx="3005469" cy="3428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D485B624-34A8-84B3-2FFD-6458375B74B7}"/>
              </a:ext>
            </a:extLst>
          </p:cNvPr>
          <p:cNvSpPr/>
          <p:nvPr/>
        </p:nvSpPr>
        <p:spPr>
          <a:xfrm>
            <a:off x="7702826" y="6108568"/>
            <a:ext cx="4307703" cy="707886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it-IT" sz="2000" i="1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www.catalogopfu.ecopneus.it/prodotti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313080C1-2C6F-81B6-AB00-AB293688B73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44999" y="502920"/>
            <a:ext cx="10913601" cy="5356544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0106599A-2407-57F5-D471-8D90C4E8575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530001" y="1650070"/>
            <a:ext cx="1571845" cy="2991268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DDF93870-0DD6-EECC-B6F0-25EFB616A080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 r="-3771"/>
          <a:stretch/>
        </p:blipFill>
        <p:spPr>
          <a:xfrm>
            <a:off x="774367" y="1636776"/>
            <a:ext cx="2297878" cy="4214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7196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">
            <a:extLst>
              <a:ext uri="{FF2B5EF4-FFF2-40B4-BE49-F238E27FC236}">
                <a16:creationId xmlns:a16="http://schemas.microsoft.com/office/drawing/2014/main" id="{D4D1B6B6-235B-D957-C66A-6831AE5D78C0}"/>
              </a:ext>
            </a:extLst>
          </p:cNvPr>
          <p:cNvSpPr txBox="1"/>
          <p:nvPr/>
        </p:nvSpPr>
        <p:spPr>
          <a:xfrm>
            <a:off x="264084" y="182272"/>
            <a:ext cx="11663832" cy="7130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>
              <a:defRPr sz="13600" b="0">
                <a:solidFill>
                  <a:srgbClr val="FFFFFF"/>
                </a:solidFill>
                <a:latin typeface="Arboria-Bold"/>
                <a:ea typeface="Arboria-Bold"/>
                <a:cs typeface="Arboria-Bold"/>
                <a:sym typeface="Arboria-Bold"/>
              </a:defRPr>
            </a:lvl1pPr>
          </a:lstStyle>
          <a:p>
            <a:pPr>
              <a:spcAft>
                <a:spcPts val="300"/>
              </a:spcAft>
            </a:pPr>
            <a:r>
              <a:rPr lang="it-IT" sz="4300" b="1" dirty="0">
                <a:solidFill>
                  <a:srgbClr val="007B4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CONCLUSIONI</a:t>
            </a:r>
          </a:p>
        </p:txBody>
      </p:sp>
      <p:sp>
        <p:nvSpPr>
          <p:cNvPr id="7" name="Segnaposto testo 1">
            <a:extLst>
              <a:ext uri="{FF2B5EF4-FFF2-40B4-BE49-F238E27FC236}">
                <a16:creationId xmlns:a16="http://schemas.microsoft.com/office/drawing/2014/main" id="{700891D7-7B65-1AB1-C033-18D20951461A}"/>
              </a:ext>
            </a:extLst>
          </p:cNvPr>
          <p:cNvSpPr txBox="1">
            <a:spLocks/>
          </p:cNvSpPr>
          <p:nvPr/>
        </p:nvSpPr>
        <p:spPr>
          <a:xfrm>
            <a:off x="429125" y="1611265"/>
            <a:ext cx="9967206" cy="4565269"/>
          </a:xfrm>
          <a:prstGeom prst="rect">
            <a:avLst/>
          </a:prstGeom>
        </p:spPr>
        <p:txBody>
          <a:bodyPr>
            <a:normAutofit/>
          </a:bodyPr>
          <a:lstStyle>
            <a:lvl1pPr marL="635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270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905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2540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3175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3810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4445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5080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5715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3000" b="1" dirty="0">
                <a:solidFill>
                  <a:srgbClr val="007540"/>
                </a:solidFill>
              </a:rPr>
              <a:t>Gomma riciclata: </a:t>
            </a:r>
            <a:r>
              <a:rPr lang="it-IT" sz="2550" dirty="0"/>
              <a:t>materiale versatile e di alta qualità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600" b="1" dirty="0">
                <a:solidFill>
                  <a:srgbClr val="007540"/>
                </a:solidFill>
              </a:rPr>
              <a:t>Promozione degli impieghi della gomma riciclata </a:t>
            </a:r>
            <a:r>
              <a:rPr lang="it-IT" sz="2700" dirty="0"/>
              <a:t>nei settori delle pavimentazioni stradali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600" b="1" dirty="0">
                <a:solidFill>
                  <a:srgbClr val="007540"/>
                </a:solidFill>
              </a:rPr>
              <a:t>Economia circolare e sostenibile</a:t>
            </a:r>
            <a:r>
              <a:rPr lang="it-IT" sz="2700" dirty="0"/>
              <a:t> attraverso l’attuazione dei Criteri Ambientali Minimi (CAM)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3A60AF4-F320-6E3E-ACBB-1967BFCDAB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4333" y="85423"/>
            <a:ext cx="1104633" cy="726025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5143C733-BAC6-C52B-6421-E08923A3CD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91075"/>
            <a:ext cx="12192000" cy="206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6940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">
            <a:extLst>
              <a:ext uri="{FF2B5EF4-FFF2-40B4-BE49-F238E27FC236}">
                <a16:creationId xmlns:a16="http://schemas.microsoft.com/office/drawing/2014/main" id="{08E2C7C6-F02A-BC17-1697-FC5C27E599B7}"/>
              </a:ext>
            </a:extLst>
          </p:cNvPr>
          <p:cNvSpPr txBox="1"/>
          <p:nvPr/>
        </p:nvSpPr>
        <p:spPr>
          <a:xfrm>
            <a:off x="3672475" y="2583049"/>
            <a:ext cx="4883563" cy="9746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>
              <a:defRPr sz="13600" b="0">
                <a:solidFill>
                  <a:srgbClr val="FFFFFF"/>
                </a:solidFill>
                <a:latin typeface="Arboria-Bold"/>
                <a:ea typeface="Arboria-Bold"/>
                <a:cs typeface="Arboria-Bold"/>
                <a:sym typeface="Arboria-Bold"/>
              </a:defRPr>
            </a:lvl1pPr>
          </a:lstStyle>
          <a:p>
            <a:r>
              <a:rPr lang="it-IT" sz="6000" dirty="0">
                <a:solidFill>
                  <a:srgbClr val="007B46"/>
                </a:solidFill>
              </a:rPr>
              <a:t>GRAZIE</a:t>
            </a:r>
            <a:endParaRPr sz="6000" dirty="0">
              <a:solidFill>
                <a:srgbClr val="007B46"/>
              </a:solidFill>
            </a:endParaRPr>
          </a:p>
        </p:txBody>
      </p:sp>
      <p:sp>
        <p:nvSpPr>
          <p:cNvPr id="11" name="Nome Cognome">
            <a:extLst>
              <a:ext uri="{FF2B5EF4-FFF2-40B4-BE49-F238E27FC236}">
                <a16:creationId xmlns:a16="http://schemas.microsoft.com/office/drawing/2014/main" id="{5FFFCE4F-967E-E406-1A63-BF8266C4A022}"/>
              </a:ext>
            </a:extLst>
          </p:cNvPr>
          <p:cNvSpPr txBox="1"/>
          <p:nvPr/>
        </p:nvSpPr>
        <p:spPr>
          <a:xfrm>
            <a:off x="4035362" y="3557674"/>
            <a:ext cx="4127136" cy="436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>
              <a:defRPr sz="5300" b="0">
                <a:solidFill>
                  <a:srgbClr val="FFFFFF"/>
                </a:solidFill>
                <a:latin typeface="Arboria-Light"/>
                <a:ea typeface="Arboria-Light"/>
                <a:cs typeface="Arboria-Light"/>
                <a:sym typeface="Arboria-Light"/>
              </a:defRPr>
            </a:lvl1pPr>
          </a:lstStyle>
          <a:p>
            <a:r>
              <a:rPr lang="it-IT" sz="2500" b="1" dirty="0">
                <a:solidFill>
                  <a:srgbClr val="007B46"/>
                </a:solidFill>
                <a:latin typeface="☞ARBORIA-BOLD" panose="02000506020000020004" pitchFamily="2" charset="0"/>
              </a:rPr>
              <a:t>Serena Sgarioto</a:t>
            </a:r>
            <a:endParaRPr sz="2500" b="1" dirty="0">
              <a:solidFill>
                <a:srgbClr val="007B46"/>
              </a:solidFill>
              <a:latin typeface="☞ARBORIA-BOLD" panose="02000506020000020004" pitchFamily="2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B5B0F1E6-E53D-4FA9-9EA9-164BB733B41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352"/>
          <a:stretch/>
        </p:blipFill>
        <p:spPr>
          <a:xfrm>
            <a:off x="19456" y="4544976"/>
            <a:ext cx="2174240" cy="1909433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A502DC03-C4F8-18EC-ADAE-F5ED83815A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4333" y="85423"/>
            <a:ext cx="1104633" cy="726025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23BDF28F-280D-DB00-9590-721F41035B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91075"/>
            <a:ext cx="12192000" cy="206692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493</Words>
  <Application>Microsoft Office PowerPoint</Application>
  <PresentationFormat>Widescreen</PresentationFormat>
  <Paragraphs>64</Paragraphs>
  <Slides>23</Slides>
  <Notes>12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23</vt:i4>
      </vt:variant>
    </vt:vector>
  </HeadingPairs>
  <TitlesOfParts>
    <vt:vector size="31" baseType="lpstr">
      <vt:lpstr>☞ARBORIA-BOLD</vt:lpstr>
      <vt:lpstr>Aptos</vt:lpstr>
      <vt:lpstr>Arial</vt:lpstr>
      <vt:lpstr>Calibri</vt:lpstr>
      <vt:lpstr>Calibri Light</vt:lpstr>
      <vt:lpstr>Helvetica Neue</vt:lpstr>
      <vt:lpstr>Helvetica Neue Medium</vt:lpstr>
      <vt:lpstr>Tema di Office</vt:lpstr>
      <vt:lpstr>La seconda vita degli Pneumatici Fuori Uso nelle strade: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admin</dc:creator>
  <cp:lastModifiedBy>Serena Sgarioto</cp:lastModifiedBy>
  <cp:revision>14</cp:revision>
  <dcterms:created xsi:type="dcterms:W3CDTF">2021-09-09T08:57:44Z</dcterms:created>
  <dcterms:modified xsi:type="dcterms:W3CDTF">2025-09-15T15:44:28Z</dcterms:modified>
</cp:coreProperties>
</file>