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340" r:id="rId5"/>
    <p:sldId id="342" r:id="rId6"/>
    <p:sldId id="369" r:id="rId7"/>
    <p:sldId id="341" r:id="rId8"/>
    <p:sldId id="344" r:id="rId9"/>
    <p:sldId id="345" r:id="rId10"/>
    <p:sldId id="347" r:id="rId11"/>
    <p:sldId id="348" r:id="rId12"/>
    <p:sldId id="350" r:id="rId13"/>
    <p:sldId id="356" r:id="rId14"/>
    <p:sldId id="354" r:id="rId15"/>
    <p:sldId id="357" r:id="rId16"/>
    <p:sldId id="358" r:id="rId17"/>
    <p:sldId id="360" r:id="rId18"/>
    <p:sldId id="355" r:id="rId19"/>
    <p:sldId id="359" r:id="rId20"/>
    <p:sldId id="362" r:id="rId21"/>
    <p:sldId id="361" r:id="rId22"/>
    <p:sldId id="364" r:id="rId23"/>
    <p:sldId id="365" r:id="rId24"/>
    <p:sldId id="363" r:id="rId25"/>
    <p:sldId id="368" r:id="rId26"/>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1C792"/>
    <a:srgbClr val="C38B0D"/>
    <a:srgbClr val="F9E0A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6340" autoAdjust="0"/>
  </p:normalViewPr>
  <p:slideViewPr>
    <p:cSldViewPr snapToGrid="0">
      <p:cViewPr varScale="1">
        <p:scale>
          <a:sx n="80" d="100"/>
          <a:sy n="80" d="100"/>
        </p:scale>
        <p:origin x="58" y="17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58ACEB-9AE5-4740-A3A1-5533660A391E}" type="datetimeFigureOut">
              <a:rPr lang="it-IT" smtClean="0"/>
              <a:t>16/09/2025</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EBF3AA-BC69-4F48-815B-8077BBF17737}" type="slidenum">
              <a:rPr lang="it-IT" smtClean="0"/>
              <a:t>‹N›</a:t>
            </a:fld>
            <a:endParaRPr lang="it-IT"/>
          </a:p>
        </p:txBody>
      </p:sp>
    </p:spTree>
    <p:extLst>
      <p:ext uri="{BB962C8B-B14F-4D97-AF65-F5344CB8AC3E}">
        <p14:creationId xmlns:p14="http://schemas.microsoft.com/office/powerpoint/2010/main" val="39161965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Per i Contratti </a:t>
            </a:r>
            <a:r>
              <a:rPr lang="it-IT" dirty="0" err="1"/>
              <a:t>epc</a:t>
            </a:r>
            <a:r>
              <a:rPr lang="it-IT" dirty="0"/>
              <a:t> IP https://gpp.mase.gov.it/sites/default/files/2022-05/CAM_IP.pdf </a:t>
            </a:r>
          </a:p>
          <a:p>
            <a:endParaRPr lang="it-IT" dirty="0"/>
          </a:p>
          <a:p>
            <a:r>
              <a:rPr lang="it-IT" dirty="0"/>
              <a:t>https://www.efficienzaenergetica.enea.it/servizi-per/pubblica-amministrazione/contratto-di-prestazione-energetica-epc.html</a:t>
            </a:r>
          </a:p>
          <a:p>
            <a:endParaRPr lang="it-IT"/>
          </a:p>
          <a:p>
            <a:endParaRPr lang="it-IT" dirty="0"/>
          </a:p>
        </p:txBody>
      </p:sp>
      <p:sp>
        <p:nvSpPr>
          <p:cNvPr id="4" name="Segnaposto numero diapositiva 3"/>
          <p:cNvSpPr>
            <a:spLocks noGrp="1"/>
          </p:cNvSpPr>
          <p:nvPr>
            <p:ph type="sldNum" sz="quarter" idx="5"/>
          </p:nvPr>
        </p:nvSpPr>
        <p:spPr/>
        <p:txBody>
          <a:bodyPr/>
          <a:lstStyle/>
          <a:p>
            <a:fld id="{BEEBF3AA-BC69-4F48-815B-8077BBF17737}" type="slidenum">
              <a:rPr lang="it-IT" smtClean="0"/>
              <a:t>2</a:t>
            </a:fld>
            <a:endParaRPr lang="it-IT"/>
          </a:p>
        </p:txBody>
      </p:sp>
    </p:spTree>
    <p:extLst>
      <p:ext uri="{BB962C8B-B14F-4D97-AF65-F5344CB8AC3E}">
        <p14:creationId xmlns:p14="http://schemas.microsoft.com/office/powerpoint/2010/main" val="27304206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227AEBB-5E32-4D48-8A74-1E1307727FDD}"/>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81EB9A6A-A59D-456E-8A3F-7DAEA81181E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FF7A5215-BBD9-4363-9F3B-C98039C3112B}"/>
              </a:ext>
            </a:extLst>
          </p:cNvPr>
          <p:cNvSpPr>
            <a:spLocks noGrp="1"/>
          </p:cNvSpPr>
          <p:nvPr>
            <p:ph type="dt" sz="half" idx="10"/>
          </p:nvPr>
        </p:nvSpPr>
        <p:spPr/>
        <p:txBody>
          <a:bodyPr/>
          <a:lstStyle/>
          <a:p>
            <a:fld id="{870A1A24-CFFC-44B7-8B96-AFE548ACE5D2}" type="datetimeFigureOut">
              <a:rPr lang="it-IT" smtClean="0"/>
              <a:t>16/09/2025</a:t>
            </a:fld>
            <a:endParaRPr lang="it-IT"/>
          </a:p>
        </p:txBody>
      </p:sp>
      <p:sp>
        <p:nvSpPr>
          <p:cNvPr id="5" name="Segnaposto piè di pagina 4">
            <a:extLst>
              <a:ext uri="{FF2B5EF4-FFF2-40B4-BE49-F238E27FC236}">
                <a16:creationId xmlns:a16="http://schemas.microsoft.com/office/drawing/2014/main" id="{BBFDFFE3-E571-481F-8655-8A39E73DF4F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89572A7-B245-4ACF-91A3-EBCD6B4F8F44}"/>
              </a:ext>
            </a:extLst>
          </p:cNvPr>
          <p:cNvSpPr>
            <a:spLocks noGrp="1"/>
          </p:cNvSpPr>
          <p:nvPr>
            <p:ph type="sldNum" sz="quarter" idx="12"/>
          </p:nvPr>
        </p:nvSpPr>
        <p:spPr/>
        <p:txBody>
          <a:bodyPr/>
          <a:lstStyle/>
          <a:p>
            <a:fld id="{5F593A34-CC4E-4C1B-A459-913CF9BFA3B0}" type="slidenum">
              <a:rPr lang="it-IT" smtClean="0"/>
              <a:t>‹N›</a:t>
            </a:fld>
            <a:endParaRPr lang="it-IT"/>
          </a:p>
        </p:txBody>
      </p:sp>
      <p:pic>
        <p:nvPicPr>
          <p:cNvPr id="7" name="Immagine 6">
            <a:extLst>
              <a:ext uri="{FF2B5EF4-FFF2-40B4-BE49-F238E27FC236}">
                <a16:creationId xmlns:a16="http://schemas.microsoft.com/office/drawing/2014/main" id="{4A0C94C3-50D1-4E4B-2A75-B1F80FD8A6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64333" y="85423"/>
            <a:ext cx="1104633" cy="726025"/>
          </a:xfrm>
          <a:prstGeom prst="rect">
            <a:avLst/>
          </a:prstGeom>
        </p:spPr>
      </p:pic>
      <p:pic>
        <p:nvPicPr>
          <p:cNvPr id="8" name="Immagine 7">
            <a:extLst>
              <a:ext uri="{FF2B5EF4-FFF2-40B4-BE49-F238E27FC236}">
                <a16:creationId xmlns:a16="http://schemas.microsoft.com/office/drawing/2014/main" id="{4BAF53A8-FCE5-A41E-88FC-99E37D2BD55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791075"/>
            <a:ext cx="12192000" cy="2066925"/>
          </a:xfrm>
          <a:prstGeom prst="rect">
            <a:avLst/>
          </a:prstGeom>
        </p:spPr>
      </p:pic>
    </p:spTree>
    <p:extLst>
      <p:ext uri="{BB962C8B-B14F-4D97-AF65-F5344CB8AC3E}">
        <p14:creationId xmlns:p14="http://schemas.microsoft.com/office/powerpoint/2010/main" val="24407899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F4D011B-37D0-44B5-9EDA-75EBB1709DCA}"/>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C6D55008-2B13-4799-B4A5-C578E0C3A103}"/>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80D715F-25F1-40A3-97A2-666F035D58DA}"/>
              </a:ext>
            </a:extLst>
          </p:cNvPr>
          <p:cNvSpPr>
            <a:spLocks noGrp="1"/>
          </p:cNvSpPr>
          <p:nvPr>
            <p:ph type="dt" sz="half" idx="10"/>
          </p:nvPr>
        </p:nvSpPr>
        <p:spPr/>
        <p:txBody>
          <a:bodyPr/>
          <a:lstStyle/>
          <a:p>
            <a:fld id="{870A1A24-CFFC-44B7-8B96-AFE548ACE5D2}" type="datetimeFigureOut">
              <a:rPr lang="it-IT" smtClean="0"/>
              <a:t>16/09/2025</a:t>
            </a:fld>
            <a:endParaRPr lang="it-IT"/>
          </a:p>
        </p:txBody>
      </p:sp>
      <p:sp>
        <p:nvSpPr>
          <p:cNvPr id="5" name="Segnaposto piè di pagina 4">
            <a:extLst>
              <a:ext uri="{FF2B5EF4-FFF2-40B4-BE49-F238E27FC236}">
                <a16:creationId xmlns:a16="http://schemas.microsoft.com/office/drawing/2014/main" id="{A1F6ABC8-689B-420B-97CB-ACB323C988E0}"/>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6EF63B1F-12FF-4C4A-83E3-E2634CC3DF70}"/>
              </a:ext>
            </a:extLst>
          </p:cNvPr>
          <p:cNvSpPr>
            <a:spLocks noGrp="1"/>
          </p:cNvSpPr>
          <p:nvPr>
            <p:ph type="sldNum" sz="quarter" idx="12"/>
          </p:nvPr>
        </p:nvSpPr>
        <p:spPr/>
        <p:txBody>
          <a:bodyPr/>
          <a:lstStyle/>
          <a:p>
            <a:fld id="{5F593A34-CC4E-4C1B-A459-913CF9BFA3B0}" type="slidenum">
              <a:rPr lang="it-IT" smtClean="0"/>
              <a:t>‹N›</a:t>
            </a:fld>
            <a:endParaRPr lang="it-IT"/>
          </a:p>
        </p:txBody>
      </p:sp>
      <p:pic>
        <p:nvPicPr>
          <p:cNvPr id="7" name="Immagine 6">
            <a:extLst>
              <a:ext uri="{FF2B5EF4-FFF2-40B4-BE49-F238E27FC236}">
                <a16:creationId xmlns:a16="http://schemas.microsoft.com/office/drawing/2014/main" id="{D34E4A51-6C4B-98FC-85E4-4276E52ABD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64333" y="85423"/>
            <a:ext cx="1104633" cy="726025"/>
          </a:xfrm>
          <a:prstGeom prst="rect">
            <a:avLst/>
          </a:prstGeom>
        </p:spPr>
      </p:pic>
      <p:pic>
        <p:nvPicPr>
          <p:cNvPr id="8" name="Immagine 7">
            <a:extLst>
              <a:ext uri="{FF2B5EF4-FFF2-40B4-BE49-F238E27FC236}">
                <a16:creationId xmlns:a16="http://schemas.microsoft.com/office/drawing/2014/main" id="{5D297F3F-3A23-C3E5-0830-253AF28571C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791075"/>
            <a:ext cx="12192000" cy="2066925"/>
          </a:xfrm>
          <a:prstGeom prst="rect">
            <a:avLst/>
          </a:prstGeom>
        </p:spPr>
      </p:pic>
    </p:spTree>
    <p:extLst>
      <p:ext uri="{BB962C8B-B14F-4D97-AF65-F5344CB8AC3E}">
        <p14:creationId xmlns:p14="http://schemas.microsoft.com/office/powerpoint/2010/main" val="697363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7F7E133-F940-417F-B14D-100BFB265276}"/>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763E8855-E9B3-42F1-81C5-102121DA2C0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BF0F0FBB-D8AC-4320-9219-20A238AC3716}"/>
              </a:ext>
            </a:extLst>
          </p:cNvPr>
          <p:cNvSpPr>
            <a:spLocks noGrp="1"/>
          </p:cNvSpPr>
          <p:nvPr>
            <p:ph type="dt" sz="half" idx="10"/>
          </p:nvPr>
        </p:nvSpPr>
        <p:spPr/>
        <p:txBody>
          <a:bodyPr/>
          <a:lstStyle/>
          <a:p>
            <a:fld id="{870A1A24-CFFC-44B7-8B96-AFE548ACE5D2}" type="datetimeFigureOut">
              <a:rPr lang="it-IT" smtClean="0"/>
              <a:t>16/09/2025</a:t>
            </a:fld>
            <a:endParaRPr lang="it-IT"/>
          </a:p>
        </p:txBody>
      </p:sp>
      <p:sp>
        <p:nvSpPr>
          <p:cNvPr id="5" name="Segnaposto piè di pagina 4">
            <a:extLst>
              <a:ext uri="{FF2B5EF4-FFF2-40B4-BE49-F238E27FC236}">
                <a16:creationId xmlns:a16="http://schemas.microsoft.com/office/drawing/2014/main" id="{7D705A94-356F-4AA7-98AD-AAECB4BE6CD6}"/>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45887A4-E0BB-4951-8FE7-A79D368187F3}"/>
              </a:ext>
            </a:extLst>
          </p:cNvPr>
          <p:cNvSpPr>
            <a:spLocks noGrp="1"/>
          </p:cNvSpPr>
          <p:nvPr>
            <p:ph type="sldNum" sz="quarter" idx="12"/>
          </p:nvPr>
        </p:nvSpPr>
        <p:spPr/>
        <p:txBody>
          <a:bodyPr/>
          <a:lstStyle/>
          <a:p>
            <a:fld id="{5F593A34-CC4E-4C1B-A459-913CF9BFA3B0}" type="slidenum">
              <a:rPr lang="it-IT" smtClean="0"/>
              <a:t>‹N›</a:t>
            </a:fld>
            <a:endParaRPr lang="it-IT"/>
          </a:p>
        </p:txBody>
      </p:sp>
      <p:pic>
        <p:nvPicPr>
          <p:cNvPr id="7" name="Immagine 6">
            <a:extLst>
              <a:ext uri="{FF2B5EF4-FFF2-40B4-BE49-F238E27FC236}">
                <a16:creationId xmlns:a16="http://schemas.microsoft.com/office/drawing/2014/main" id="{7FF765D6-A757-9D9A-F145-27EBB5BAE0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64333" y="85423"/>
            <a:ext cx="1104633" cy="726025"/>
          </a:xfrm>
          <a:prstGeom prst="rect">
            <a:avLst/>
          </a:prstGeom>
        </p:spPr>
      </p:pic>
      <p:pic>
        <p:nvPicPr>
          <p:cNvPr id="8" name="Immagine 7">
            <a:extLst>
              <a:ext uri="{FF2B5EF4-FFF2-40B4-BE49-F238E27FC236}">
                <a16:creationId xmlns:a16="http://schemas.microsoft.com/office/drawing/2014/main" id="{3128F1D1-B256-581A-955F-8F5428324D7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791075"/>
            <a:ext cx="12192000" cy="2066925"/>
          </a:xfrm>
          <a:prstGeom prst="rect">
            <a:avLst/>
          </a:prstGeom>
        </p:spPr>
      </p:pic>
    </p:spTree>
    <p:extLst>
      <p:ext uri="{BB962C8B-B14F-4D97-AF65-F5344CB8AC3E}">
        <p14:creationId xmlns:p14="http://schemas.microsoft.com/office/powerpoint/2010/main" val="7433412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94EBBE5-4FDF-44F0-A38E-CA67ED6BBB7A}"/>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3C0E167B-762E-4E29-BDDF-98BA01A4D29C}"/>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A821FCB4-7396-4CD7-8FAA-9E7911A0F080}"/>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09A89372-8FA8-49B5-9B98-6894316DDD4D}"/>
              </a:ext>
            </a:extLst>
          </p:cNvPr>
          <p:cNvSpPr>
            <a:spLocks noGrp="1"/>
          </p:cNvSpPr>
          <p:nvPr>
            <p:ph type="dt" sz="half" idx="10"/>
          </p:nvPr>
        </p:nvSpPr>
        <p:spPr/>
        <p:txBody>
          <a:bodyPr/>
          <a:lstStyle/>
          <a:p>
            <a:fld id="{870A1A24-CFFC-44B7-8B96-AFE548ACE5D2}" type="datetimeFigureOut">
              <a:rPr lang="it-IT" smtClean="0"/>
              <a:t>16/09/2025</a:t>
            </a:fld>
            <a:endParaRPr lang="it-IT"/>
          </a:p>
        </p:txBody>
      </p:sp>
      <p:sp>
        <p:nvSpPr>
          <p:cNvPr id="6" name="Segnaposto piè di pagina 5">
            <a:extLst>
              <a:ext uri="{FF2B5EF4-FFF2-40B4-BE49-F238E27FC236}">
                <a16:creationId xmlns:a16="http://schemas.microsoft.com/office/drawing/2014/main" id="{5789C2E3-9014-4F7E-A98A-D6F0F82594A7}"/>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5C01B5F7-CB2B-41D7-92ED-6ED0198E6046}"/>
              </a:ext>
            </a:extLst>
          </p:cNvPr>
          <p:cNvSpPr>
            <a:spLocks noGrp="1"/>
          </p:cNvSpPr>
          <p:nvPr>
            <p:ph type="sldNum" sz="quarter" idx="12"/>
          </p:nvPr>
        </p:nvSpPr>
        <p:spPr/>
        <p:txBody>
          <a:bodyPr/>
          <a:lstStyle/>
          <a:p>
            <a:fld id="{5F593A34-CC4E-4C1B-A459-913CF9BFA3B0}" type="slidenum">
              <a:rPr lang="it-IT" smtClean="0"/>
              <a:t>‹N›</a:t>
            </a:fld>
            <a:endParaRPr lang="it-IT"/>
          </a:p>
        </p:txBody>
      </p:sp>
      <p:pic>
        <p:nvPicPr>
          <p:cNvPr id="8" name="Immagine 7">
            <a:extLst>
              <a:ext uri="{FF2B5EF4-FFF2-40B4-BE49-F238E27FC236}">
                <a16:creationId xmlns:a16="http://schemas.microsoft.com/office/drawing/2014/main" id="{D4B44C3B-3C90-6500-35AC-43162BCD0E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64333" y="85423"/>
            <a:ext cx="1104633" cy="726025"/>
          </a:xfrm>
          <a:prstGeom prst="rect">
            <a:avLst/>
          </a:prstGeom>
        </p:spPr>
      </p:pic>
      <p:pic>
        <p:nvPicPr>
          <p:cNvPr id="9" name="Immagine 8">
            <a:extLst>
              <a:ext uri="{FF2B5EF4-FFF2-40B4-BE49-F238E27FC236}">
                <a16:creationId xmlns:a16="http://schemas.microsoft.com/office/drawing/2014/main" id="{C8FFFCEF-21CC-A5ED-83E9-86D4825DA60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791075"/>
            <a:ext cx="12192000" cy="2066925"/>
          </a:xfrm>
          <a:prstGeom prst="rect">
            <a:avLst/>
          </a:prstGeom>
        </p:spPr>
      </p:pic>
    </p:spTree>
    <p:extLst>
      <p:ext uri="{BB962C8B-B14F-4D97-AF65-F5344CB8AC3E}">
        <p14:creationId xmlns:p14="http://schemas.microsoft.com/office/powerpoint/2010/main" val="2074173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EB45C68-BBEE-4DFE-A5DA-B7AE5EEBF6B9}"/>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359FD493-312A-41F2-A15F-9ED12CA3DF2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78543817-FEA0-4C40-880D-E6AE2FD6FA18}"/>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C5A23431-3B00-4DE5-98E8-0976DDAE7AE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7AA621A7-7371-46E4-9484-7A5636E9B2FD}"/>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2D0CA65D-6D7E-4210-9B96-2EDDBA4EA49B}"/>
              </a:ext>
            </a:extLst>
          </p:cNvPr>
          <p:cNvSpPr>
            <a:spLocks noGrp="1"/>
          </p:cNvSpPr>
          <p:nvPr>
            <p:ph type="dt" sz="half" idx="10"/>
          </p:nvPr>
        </p:nvSpPr>
        <p:spPr/>
        <p:txBody>
          <a:bodyPr/>
          <a:lstStyle/>
          <a:p>
            <a:fld id="{870A1A24-CFFC-44B7-8B96-AFE548ACE5D2}" type="datetimeFigureOut">
              <a:rPr lang="it-IT" smtClean="0"/>
              <a:t>16/09/2025</a:t>
            </a:fld>
            <a:endParaRPr lang="it-IT"/>
          </a:p>
        </p:txBody>
      </p:sp>
      <p:sp>
        <p:nvSpPr>
          <p:cNvPr id="8" name="Segnaposto piè di pagina 7">
            <a:extLst>
              <a:ext uri="{FF2B5EF4-FFF2-40B4-BE49-F238E27FC236}">
                <a16:creationId xmlns:a16="http://schemas.microsoft.com/office/drawing/2014/main" id="{275A9FEB-8142-4115-8A2A-9F306CE4733C}"/>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F6A899B7-13CE-47EE-956F-59E9ECD55BEB}"/>
              </a:ext>
            </a:extLst>
          </p:cNvPr>
          <p:cNvSpPr>
            <a:spLocks noGrp="1"/>
          </p:cNvSpPr>
          <p:nvPr>
            <p:ph type="sldNum" sz="quarter" idx="12"/>
          </p:nvPr>
        </p:nvSpPr>
        <p:spPr/>
        <p:txBody>
          <a:bodyPr/>
          <a:lstStyle/>
          <a:p>
            <a:fld id="{5F593A34-CC4E-4C1B-A459-913CF9BFA3B0}" type="slidenum">
              <a:rPr lang="it-IT" smtClean="0"/>
              <a:t>‹N›</a:t>
            </a:fld>
            <a:endParaRPr lang="it-IT"/>
          </a:p>
        </p:txBody>
      </p:sp>
      <p:pic>
        <p:nvPicPr>
          <p:cNvPr id="10" name="Immagine 9">
            <a:extLst>
              <a:ext uri="{FF2B5EF4-FFF2-40B4-BE49-F238E27FC236}">
                <a16:creationId xmlns:a16="http://schemas.microsoft.com/office/drawing/2014/main" id="{65BC8A23-6329-430D-A0D0-40B089606E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64333" y="85423"/>
            <a:ext cx="1104633" cy="726025"/>
          </a:xfrm>
          <a:prstGeom prst="rect">
            <a:avLst/>
          </a:prstGeom>
        </p:spPr>
      </p:pic>
      <p:pic>
        <p:nvPicPr>
          <p:cNvPr id="11" name="Immagine 10">
            <a:extLst>
              <a:ext uri="{FF2B5EF4-FFF2-40B4-BE49-F238E27FC236}">
                <a16:creationId xmlns:a16="http://schemas.microsoft.com/office/drawing/2014/main" id="{EDBDD750-0A18-D72C-8364-F459A7DD39B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791075"/>
            <a:ext cx="12192000" cy="2066925"/>
          </a:xfrm>
          <a:prstGeom prst="rect">
            <a:avLst/>
          </a:prstGeom>
        </p:spPr>
      </p:pic>
    </p:spTree>
    <p:extLst>
      <p:ext uri="{BB962C8B-B14F-4D97-AF65-F5344CB8AC3E}">
        <p14:creationId xmlns:p14="http://schemas.microsoft.com/office/powerpoint/2010/main" val="3321488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0DCE937-482F-4E19-936A-94C71F91F340}"/>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1E3DB049-442F-415F-B54D-2245B089CA0D}"/>
              </a:ext>
            </a:extLst>
          </p:cNvPr>
          <p:cNvSpPr>
            <a:spLocks noGrp="1"/>
          </p:cNvSpPr>
          <p:nvPr>
            <p:ph type="dt" sz="half" idx="10"/>
          </p:nvPr>
        </p:nvSpPr>
        <p:spPr/>
        <p:txBody>
          <a:bodyPr/>
          <a:lstStyle/>
          <a:p>
            <a:fld id="{870A1A24-CFFC-44B7-8B96-AFE548ACE5D2}" type="datetimeFigureOut">
              <a:rPr lang="it-IT" smtClean="0"/>
              <a:t>16/09/2025</a:t>
            </a:fld>
            <a:endParaRPr lang="it-IT"/>
          </a:p>
        </p:txBody>
      </p:sp>
      <p:sp>
        <p:nvSpPr>
          <p:cNvPr id="4" name="Segnaposto piè di pagina 3">
            <a:extLst>
              <a:ext uri="{FF2B5EF4-FFF2-40B4-BE49-F238E27FC236}">
                <a16:creationId xmlns:a16="http://schemas.microsoft.com/office/drawing/2014/main" id="{37C091EE-BD2F-4D70-808D-61B8F986780D}"/>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61349B5B-1545-4CEE-9094-C04C19797B64}"/>
              </a:ext>
            </a:extLst>
          </p:cNvPr>
          <p:cNvSpPr>
            <a:spLocks noGrp="1"/>
          </p:cNvSpPr>
          <p:nvPr>
            <p:ph type="sldNum" sz="quarter" idx="12"/>
          </p:nvPr>
        </p:nvSpPr>
        <p:spPr/>
        <p:txBody>
          <a:bodyPr/>
          <a:lstStyle/>
          <a:p>
            <a:fld id="{5F593A34-CC4E-4C1B-A459-913CF9BFA3B0}" type="slidenum">
              <a:rPr lang="it-IT" smtClean="0"/>
              <a:t>‹N›</a:t>
            </a:fld>
            <a:endParaRPr lang="it-IT"/>
          </a:p>
        </p:txBody>
      </p:sp>
      <p:pic>
        <p:nvPicPr>
          <p:cNvPr id="6" name="Immagine 5">
            <a:extLst>
              <a:ext uri="{FF2B5EF4-FFF2-40B4-BE49-F238E27FC236}">
                <a16:creationId xmlns:a16="http://schemas.microsoft.com/office/drawing/2014/main" id="{3FA87C0B-A9F1-32CF-FE09-36F697C983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64333" y="85423"/>
            <a:ext cx="1104633" cy="726025"/>
          </a:xfrm>
          <a:prstGeom prst="rect">
            <a:avLst/>
          </a:prstGeom>
        </p:spPr>
      </p:pic>
      <p:pic>
        <p:nvPicPr>
          <p:cNvPr id="7" name="Immagine 6">
            <a:extLst>
              <a:ext uri="{FF2B5EF4-FFF2-40B4-BE49-F238E27FC236}">
                <a16:creationId xmlns:a16="http://schemas.microsoft.com/office/drawing/2014/main" id="{EA832EA2-6704-9D52-A330-E6978E4333B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791075"/>
            <a:ext cx="12192000" cy="2066925"/>
          </a:xfrm>
          <a:prstGeom prst="rect">
            <a:avLst/>
          </a:prstGeom>
        </p:spPr>
      </p:pic>
    </p:spTree>
    <p:extLst>
      <p:ext uri="{BB962C8B-B14F-4D97-AF65-F5344CB8AC3E}">
        <p14:creationId xmlns:p14="http://schemas.microsoft.com/office/powerpoint/2010/main" val="4259423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E19568BF-9A3F-4436-B0EE-ED82EF6DB8E3}"/>
              </a:ext>
            </a:extLst>
          </p:cNvPr>
          <p:cNvSpPr>
            <a:spLocks noGrp="1"/>
          </p:cNvSpPr>
          <p:nvPr>
            <p:ph type="dt" sz="half" idx="10"/>
          </p:nvPr>
        </p:nvSpPr>
        <p:spPr/>
        <p:txBody>
          <a:bodyPr/>
          <a:lstStyle/>
          <a:p>
            <a:fld id="{870A1A24-CFFC-44B7-8B96-AFE548ACE5D2}" type="datetimeFigureOut">
              <a:rPr lang="it-IT" smtClean="0"/>
              <a:t>16/09/2025</a:t>
            </a:fld>
            <a:endParaRPr lang="it-IT"/>
          </a:p>
        </p:txBody>
      </p:sp>
      <p:sp>
        <p:nvSpPr>
          <p:cNvPr id="3" name="Segnaposto piè di pagina 2">
            <a:extLst>
              <a:ext uri="{FF2B5EF4-FFF2-40B4-BE49-F238E27FC236}">
                <a16:creationId xmlns:a16="http://schemas.microsoft.com/office/drawing/2014/main" id="{BAB5A1B2-3D01-43F3-B2AC-094DFC597DE2}"/>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E9D5677D-AAD2-4EAA-8BBA-25556E241571}"/>
              </a:ext>
            </a:extLst>
          </p:cNvPr>
          <p:cNvSpPr>
            <a:spLocks noGrp="1"/>
          </p:cNvSpPr>
          <p:nvPr>
            <p:ph type="sldNum" sz="quarter" idx="12"/>
          </p:nvPr>
        </p:nvSpPr>
        <p:spPr/>
        <p:txBody>
          <a:bodyPr/>
          <a:lstStyle/>
          <a:p>
            <a:fld id="{5F593A34-CC4E-4C1B-A459-913CF9BFA3B0}" type="slidenum">
              <a:rPr lang="it-IT" smtClean="0"/>
              <a:t>‹N›</a:t>
            </a:fld>
            <a:endParaRPr lang="it-IT"/>
          </a:p>
        </p:txBody>
      </p:sp>
      <p:pic>
        <p:nvPicPr>
          <p:cNvPr id="5" name="Immagine 4">
            <a:extLst>
              <a:ext uri="{FF2B5EF4-FFF2-40B4-BE49-F238E27FC236}">
                <a16:creationId xmlns:a16="http://schemas.microsoft.com/office/drawing/2014/main" id="{61BD8383-9C68-CDF1-244F-9C53FB3C00C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64333" y="85423"/>
            <a:ext cx="1104633" cy="726025"/>
          </a:xfrm>
          <a:prstGeom prst="rect">
            <a:avLst/>
          </a:prstGeom>
        </p:spPr>
      </p:pic>
      <p:pic>
        <p:nvPicPr>
          <p:cNvPr id="6" name="Immagine 5">
            <a:extLst>
              <a:ext uri="{FF2B5EF4-FFF2-40B4-BE49-F238E27FC236}">
                <a16:creationId xmlns:a16="http://schemas.microsoft.com/office/drawing/2014/main" id="{1AD1D03E-A86D-4A20-9179-B5D7FC5451A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791075"/>
            <a:ext cx="12192000" cy="2066925"/>
          </a:xfrm>
          <a:prstGeom prst="rect">
            <a:avLst/>
          </a:prstGeom>
        </p:spPr>
      </p:pic>
    </p:spTree>
    <p:extLst>
      <p:ext uri="{BB962C8B-B14F-4D97-AF65-F5344CB8AC3E}">
        <p14:creationId xmlns:p14="http://schemas.microsoft.com/office/powerpoint/2010/main" val="862130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979C62F-A36A-48D7-8582-2C3776C4871C}"/>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AD72DF09-C699-463E-ADD9-FEC90FE370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23EE9F2F-AFBF-4099-8D56-E1346DE55A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8F3CCED0-2749-4C2A-8A6C-DA4C52306318}"/>
              </a:ext>
            </a:extLst>
          </p:cNvPr>
          <p:cNvSpPr>
            <a:spLocks noGrp="1"/>
          </p:cNvSpPr>
          <p:nvPr>
            <p:ph type="dt" sz="half" idx="10"/>
          </p:nvPr>
        </p:nvSpPr>
        <p:spPr/>
        <p:txBody>
          <a:bodyPr/>
          <a:lstStyle/>
          <a:p>
            <a:fld id="{870A1A24-CFFC-44B7-8B96-AFE548ACE5D2}" type="datetimeFigureOut">
              <a:rPr lang="it-IT" smtClean="0"/>
              <a:t>16/09/2025</a:t>
            </a:fld>
            <a:endParaRPr lang="it-IT"/>
          </a:p>
        </p:txBody>
      </p:sp>
      <p:sp>
        <p:nvSpPr>
          <p:cNvPr id="6" name="Segnaposto piè di pagina 5">
            <a:extLst>
              <a:ext uri="{FF2B5EF4-FFF2-40B4-BE49-F238E27FC236}">
                <a16:creationId xmlns:a16="http://schemas.microsoft.com/office/drawing/2014/main" id="{1E341EF5-8D52-484B-A153-4718470F6B0C}"/>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AC64A62E-2724-4DF3-8734-6A73F5355B40}"/>
              </a:ext>
            </a:extLst>
          </p:cNvPr>
          <p:cNvSpPr>
            <a:spLocks noGrp="1"/>
          </p:cNvSpPr>
          <p:nvPr>
            <p:ph type="sldNum" sz="quarter" idx="12"/>
          </p:nvPr>
        </p:nvSpPr>
        <p:spPr/>
        <p:txBody>
          <a:bodyPr/>
          <a:lstStyle/>
          <a:p>
            <a:fld id="{5F593A34-CC4E-4C1B-A459-913CF9BFA3B0}" type="slidenum">
              <a:rPr lang="it-IT" smtClean="0"/>
              <a:t>‹N›</a:t>
            </a:fld>
            <a:endParaRPr lang="it-IT"/>
          </a:p>
        </p:txBody>
      </p:sp>
      <p:pic>
        <p:nvPicPr>
          <p:cNvPr id="8" name="Immagine 7">
            <a:extLst>
              <a:ext uri="{FF2B5EF4-FFF2-40B4-BE49-F238E27FC236}">
                <a16:creationId xmlns:a16="http://schemas.microsoft.com/office/drawing/2014/main" id="{D075E673-8E86-1512-6A61-EDE4540CC29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64333" y="85423"/>
            <a:ext cx="1104633" cy="726025"/>
          </a:xfrm>
          <a:prstGeom prst="rect">
            <a:avLst/>
          </a:prstGeom>
        </p:spPr>
      </p:pic>
      <p:pic>
        <p:nvPicPr>
          <p:cNvPr id="9" name="Immagine 8">
            <a:extLst>
              <a:ext uri="{FF2B5EF4-FFF2-40B4-BE49-F238E27FC236}">
                <a16:creationId xmlns:a16="http://schemas.microsoft.com/office/drawing/2014/main" id="{162152CD-BB89-24E3-0A42-996B6FB2ED6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791075"/>
            <a:ext cx="12192000" cy="2066925"/>
          </a:xfrm>
          <a:prstGeom prst="rect">
            <a:avLst/>
          </a:prstGeom>
        </p:spPr>
      </p:pic>
    </p:spTree>
    <p:extLst>
      <p:ext uri="{BB962C8B-B14F-4D97-AF65-F5344CB8AC3E}">
        <p14:creationId xmlns:p14="http://schemas.microsoft.com/office/powerpoint/2010/main" val="2732196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4EE7F2B-51D2-4FE9-9C66-730B8F5D77AD}"/>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525E68F2-71F0-4423-9D19-3AD15D633F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86B38CCB-D67C-45DD-81B8-8CC7F7BA2A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DEA592E8-3206-44BB-8EFE-800474C6A3A2}"/>
              </a:ext>
            </a:extLst>
          </p:cNvPr>
          <p:cNvSpPr>
            <a:spLocks noGrp="1"/>
          </p:cNvSpPr>
          <p:nvPr>
            <p:ph type="dt" sz="half" idx="10"/>
          </p:nvPr>
        </p:nvSpPr>
        <p:spPr/>
        <p:txBody>
          <a:bodyPr/>
          <a:lstStyle/>
          <a:p>
            <a:fld id="{870A1A24-CFFC-44B7-8B96-AFE548ACE5D2}" type="datetimeFigureOut">
              <a:rPr lang="it-IT" smtClean="0"/>
              <a:t>16/09/2025</a:t>
            </a:fld>
            <a:endParaRPr lang="it-IT"/>
          </a:p>
        </p:txBody>
      </p:sp>
      <p:sp>
        <p:nvSpPr>
          <p:cNvPr id="6" name="Segnaposto piè di pagina 5">
            <a:extLst>
              <a:ext uri="{FF2B5EF4-FFF2-40B4-BE49-F238E27FC236}">
                <a16:creationId xmlns:a16="http://schemas.microsoft.com/office/drawing/2014/main" id="{91A911CF-39D8-4872-B2C8-9F116A68D9A0}"/>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D0F29EF4-7B97-4108-858B-5E0A07A5332A}"/>
              </a:ext>
            </a:extLst>
          </p:cNvPr>
          <p:cNvSpPr>
            <a:spLocks noGrp="1"/>
          </p:cNvSpPr>
          <p:nvPr>
            <p:ph type="sldNum" sz="quarter" idx="12"/>
          </p:nvPr>
        </p:nvSpPr>
        <p:spPr/>
        <p:txBody>
          <a:bodyPr/>
          <a:lstStyle/>
          <a:p>
            <a:fld id="{5F593A34-CC4E-4C1B-A459-913CF9BFA3B0}" type="slidenum">
              <a:rPr lang="it-IT" smtClean="0"/>
              <a:t>‹N›</a:t>
            </a:fld>
            <a:endParaRPr lang="it-IT"/>
          </a:p>
        </p:txBody>
      </p:sp>
      <p:pic>
        <p:nvPicPr>
          <p:cNvPr id="8" name="Immagine 7">
            <a:extLst>
              <a:ext uri="{FF2B5EF4-FFF2-40B4-BE49-F238E27FC236}">
                <a16:creationId xmlns:a16="http://schemas.microsoft.com/office/drawing/2014/main" id="{8AF1FDB5-E971-D31F-AC83-47035B0353C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64333" y="85423"/>
            <a:ext cx="1104633" cy="726025"/>
          </a:xfrm>
          <a:prstGeom prst="rect">
            <a:avLst/>
          </a:prstGeom>
        </p:spPr>
      </p:pic>
      <p:pic>
        <p:nvPicPr>
          <p:cNvPr id="9" name="Immagine 8">
            <a:extLst>
              <a:ext uri="{FF2B5EF4-FFF2-40B4-BE49-F238E27FC236}">
                <a16:creationId xmlns:a16="http://schemas.microsoft.com/office/drawing/2014/main" id="{9D89A176-83AB-F1EC-0327-7B94D469B4F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791075"/>
            <a:ext cx="12192000" cy="2066925"/>
          </a:xfrm>
          <a:prstGeom prst="rect">
            <a:avLst/>
          </a:prstGeom>
        </p:spPr>
      </p:pic>
    </p:spTree>
    <p:extLst>
      <p:ext uri="{BB962C8B-B14F-4D97-AF65-F5344CB8AC3E}">
        <p14:creationId xmlns:p14="http://schemas.microsoft.com/office/powerpoint/2010/main" val="1955388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CF06E88-9966-48F5-9859-222A3546B336}"/>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4A934AF-0FDF-49FC-A5B4-81BE39C95E7E}"/>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114A80DF-0937-4DCE-AFEB-584434E838A5}"/>
              </a:ext>
            </a:extLst>
          </p:cNvPr>
          <p:cNvSpPr>
            <a:spLocks noGrp="1"/>
          </p:cNvSpPr>
          <p:nvPr>
            <p:ph type="dt" sz="half" idx="10"/>
          </p:nvPr>
        </p:nvSpPr>
        <p:spPr/>
        <p:txBody>
          <a:bodyPr/>
          <a:lstStyle/>
          <a:p>
            <a:fld id="{870A1A24-CFFC-44B7-8B96-AFE548ACE5D2}" type="datetimeFigureOut">
              <a:rPr lang="it-IT" smtClean="0"/>
              <a:t>16/09/2025</a:t>
            </a:fld>
            <a:endParaRPr lang="it-IT"/>
          </a:p>
        </p:txBody>
      </p:sp>
      <p:sp>
        <p:nvSpPr>
          <p:cNvPr id="5" name="Segnaposto piè di pagina 4">
            <a:extLst>
              <a:ext uri="{FF2B5EF4-FFF2-40B4-BE49-F238E27FC236}">
                <a16:creationId xmlns:a16="http://schemas.microsoft.com/office/drawing/2014/main" id="{59AB1CA7-7F62-48BC-815F-6FE23389757D}"/>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BE94551-9613-4FBB-B6B8-C5105676471D}"/>
              </a:ext>
            </a:extLst>
          </p:cNvPr>
          <p:cNvSpPr>
            <a:spLocks noGrp="1"/>
          </p:cNvSpPr>
          <p:nvPr>
            <p:ph type="sldNum" sz="quarter" idx="12"/>
          </p:nvPr>
        </p:nvSpPr>
        <p:spPr/>
        <p:txBody>
          <a:bodyPr/>
          <a:lstStyle/>
          <a:p>
            <a:fld id="{5F593A34-CC4E-4C1B-A459-913CF9BFA3B0}" type="slidenum">
              <a:rPr lang="it-IT" smtClean="0"/>
              <a:t>‹N›</a:t>
            </a:fld>
            <a:endParaRPr lang="it-IT"/>
          </a:p>
        </p:txBody>
      </p:sp>
      <p:pic>
        <p:nvPicPr>
          <p:cNvPr id="7" name="Immagine 6">
            <a:extLst>
              <a:ext uri="{FF2B5EF4-FFF2-40B4-BE49-F238E27FC236}">
                <a16:creationId xmlns:a16="http://schemas.microsoft.com/office/drawing/2014/main" id="{7D7A2C59-87BD-3223-67CD-325F8EDA9E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64333" y="85423"/>
            <a:ext cx="1104633" cy="726025"/>
          </a:xfrm>
          <a:prstGeom prst="rect">
            <a:avLst/>
          </a:prstGeom>
        </p:spPr>
      </p:pic>
      <p:pic>
        <p:nvPicPr>
          <p:cNvPr id="8" name="Immagine 7">
            <a:extLst>
              <a:ext uri="{FF2B5EF4-FFF2-40B4-BE49-F238E27FC236}">
                <a16:creationId xmlns:a16="http://schemas.microsoft.com/office/drawing/2014/main" id="{4C8F9C9D-36C4-8F81-0268-56491F7B397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791075"/>
            <a:ext cx="12192000" cy="2066925"/>
          </a:xfrm>
          <a:prstGeom prst="rect">
            <a:avLst/>
          </a:prstGeom>
        </p:spPr>
      </p:pic>
    </p:spTree>
    <p:extLst>
      <p:ext uri="{BB962C8B-B14F-4D97-AF65-F5344CB8AC3E}">
        <p14:creationId xmlns:p14="http://schemas.microsoft.com/office/powerpoint/2010/main" val="4238649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983944A2-553D-4063-B411-B6C3E3A4F603}"/>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06774457-DD32-41E7-8581-0880C4DFCA23}"/>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EE673C9E-3676-4D23-9F0E-F1911467A553}"/>
              </a:ext>
            </a:extLst>
          </p:cNvPr>
          <p:cNvSpPr>
            <a:spLocks noGrp="1"/>
          </p:cNvSpPr>
          <p:nvPr>
            <p:ph type="dt" sz="half" idx="10"/>
          </p:nvPr>
        </p:nvSpPr>
        <p:spPr/>
        <p:txBody>
          <a:bodyPr/>
          <a:lstStyle/>
          <a:p>
            <a:fld id="{870A1A24-CFFC-44B7-8B96-AFE548ACE5D2}" type="datetimeFigureOut">
              <a:rPr lang="it-IT" smtClean="0"/>
              <a:t>16/09/2025</a:t>
            </a:fld>
            <a:endParaRPr lang="it-IT"/>
          </a:p>
        </p:txBody>
      </p:sp>
      <p:sp>
        <p:nvSpPr>
          <p:cNvPr id="5" name="Segnaposto piè di pagina 4">
            <a:extLst>
              <a:ext uri="{FF2B5EF4-FFF2-40B4-BE49-F238E27FC236}">
                <a16:creationId xmlns:a16="http://schemas.microsoft.com/office/drawing/2014/main" id="{66834153-C3BF-4638-911E-E9A24EF252C7}"/>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523AC99-AF46-4385-B430-92EE0D24F165}"/>
              </a:ext>
            </a:extLst>
          </p:cNvPr>
          <p:cNvSpPr>
            <a:spLocks noGrp="1"/>
          </p:cNvSpPr>
          <p:nvPr>
            <p:ph type="sldNum" sz="quarter" idx="12"/>
          </p:nvPr>
        </p:nvSpPr>
        <p:spPr/>
        <p:txBody>
          <a:bodyPr/>
          <a:lstStyle/>
          <a:p>
            <a:fld id="{5F593A34-CC4E-4C1B-A459-913CF9BFA3B0}" type="slidenum">
              <a:rPr lang="it-IT" smtClean="0"/>
              <a:t>‹N›</a:t>
            </a:fld>
            <a:endParaRPr lang="it-IT"/>
          </a:p>
        </p:txBody>
      </p:sp>
      <p:pic>
        <p:nvPicPr>
          <p:cNvPr id="7" name="Immagine 6">
            <a:extLst>
              <a:ext uri="{FF2B5EF4-FFF2-40B4-BE49-F238E27FC236}">
                <a16:creationId xmlns:a16="http://schemas.microsoft.com/office/drawing/2014/main" id="{3B15C8CF-1FF0-C5B0-F53D-9FB39FC920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64333" y="85423"/>
            <a:ext cx="1104633" cy="726025"/>
          </a:xfrm>
          <a:prstGeom prst="rect">
            <a:avLst/>
          </a:prstGeom>
        </p:spPr>
      </p:pic>
      <p:pic>
        <p:nvPicPr>
          <p:cNvPr id="8" name="Immagine 7">
            <a:extLst>
              <a:ext uri="{FF2B5EF4-FFF2-40B4-BE49-F238E27FC236}">
                <a16:creationId xmlns:a16="http://schemas.microsoft.com/office/drawing/2014/main" id="{7C38CCE7-C1A7-ED6A-73EC-00D8A49B153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791075"/>
            <a:ext cx="12192000" cy="2066925"/>
          </a:xfrm>
          <a:prstGeom prst="rect">
            <a:avLst/>
          </a:prstGeom>
        </p:spPr>
      </p:pic>
    </p:spTree>
    <p:extLst>
      <p:ext uri="{BB962C8B-B14F-4D97-AF65-F5344CB8AC3E}">
        <p14:creationId xmlns:p14="http://schemas.microsoft.com/office/powerpoint/2010/main" val="1304973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02CCBE40-98D0-46EA-92DE-A6AFDD5B86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D5E51E71-C7C0-4699-B0CE-3DB36424DF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30692AF8-5CEE-4CFE-A9E8-DF1140D710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0A1A24-CFFC-44B7-8B96-AFE548ACE5D2}" type="datetimeFigureOut">
              <a:rPr lang="it-IT" smtClean="0"/>
              <a:t>16/09/2025</a:t>
            </a:fld>
            <a:endParaRPr lang="it-IT"/>
          </a:p>
        </p:txBody>
      </p:sp>
      <p:sp>
        <p:nvSpPr>
          <p:cNvPr id="5" name="Segnaposto piè di pagina 4">
            <a:extLst>
              <a:ext uri="{FF2B5EF4-FFF2-40B4-BE49-F238E27FC236}">
                <a16:creationId xmlns:a16="http://schemas.microsoft.com/office/drawing/2014/main" id="{F2C06E38-285B-4CED-91E0-2CC4F2D8466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CC117697-E173-4ED7-BDCA-5F3DF19816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593A34-CC4E-4C1B-A459-913CF9BFA3B0}" type="slidenum">
              <a:rPr lang="it-IT" smtClean="0"/>
              <a:t>‹N›</a:t>
            </a:fld>
            <a:endParaRPr lang="it-IT"/>
          </a:p>
        </p:txBody>
      </p:sp>
    </p:spTree>
    <p:extLst>
      <p:ext uri="{BB962C8B-B14F-4D97-AF65-F5344CB8AC3E}">
        <p14:creationId xmlns:p14="http://schemas.microsoft.com/office/powerpoint/2010/main" val="31463612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g.maffeis@terraria.com" TargetMode="Externa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hyperlink" Target="https://gpp.mase.gov.it/sites/default/files/2024-09/20240829_202_0.pdf" TargetMode="Externa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g.maffeis@terraria.com" TargetMode="Externa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C163EDC-2879-4A29-AE7F-C7411DCD3249}"/>
              </a:ext>
            </a:extLst>
          </p:cNvPr>
          <p:cNvSpPr>
            <a:spLocks noGrp="1"/>
          </p:cNvSpPr>
          <p:nvPr>
            <p:ph type="ctrTitle"/>
          </p:nvPr>
        </p:nvSpPr>
        <p:spPr>
          <a:xfrm>
            <a:off x="1524000" y="782721"/>
            <a:ext cx="9144000" cy="1736362"/>
          </a:xfrm>
        </p:spPr>
        <p:txBody>
          <a:bodyPr>
            <a:noAutofit/>
          </a:bodyPr>
          <a:lstStyle/>
          <a:p>
            <a:r>
              <a:rPr lang="it-IT" sz="4800" b="1" dirty="0">
                <a:solidFill>
                  <a:srgbClr val="C38B0D"/>
                </a:solidFill>
              </a:rPr>
              <a:t>Contratti EPC: che cosa cambia con il CAM (D.M. 12 agosto 2024)</a:t>
            </a:r>
          </a:p>
        </p:txBody>
      </p:sp>
      <p:sp>
        <p:nvSpPr>
          <p:cNvPr id="3" name="Sottotitolo 2">
            <a:extLst>
              <a:ext uri="{FF2B5EF4-FFF2-40B4-BE49-F238E27FC236}">
                <a16:creationId xmlns:a16="http://schemas.microsoft.com/office/drawing/2014/main" id="{B7698421-7B54-4147-BCA8-244B7E5EDE65}"/>
              </a:ext>
            </a:extLst>
          </p:cNvPr>
          <p:cNvSpPr>
            <a:spLocks noGrp="1"/>
          </p:cNvSpPr>
          <p:nvPr>
            <p:ph type="subTitle" idx="1"/>
          </p:nvPr>
        </p:nvSpPr>
        <p:spPr>
          <a:xfrm>
            <a:off x="1524000" y="2877672"/>
            <a:ext cx="9144000" cy="2669680"/>
          </a:xfrm>
        </p:spPr>
        <p:txBody>
          <a:bodyPr>
            <a:normAutofit lnSpcReduction="10000"/>
          </a:bodyPr>
          <a:lstStyle/>
          <a:p>
            <a:r>
              <a:rPr lang="it-IT" dirty="0">
                <a:solidFill>
                  <a:srgbClr val="C38B0D"/>
                </a:solidFill>
              </a:rPr>
              <a:t>Giuseppe Maffeis, </a:t>
            </a:r>
            <a:r>
              <a:rPr lang="it-IT" dirty="0">
                <a:solidFill>
                  <a:srgbClr val="C38B0D"/>
                </a:solidFill>
                <a:hlinkClick r:id="rId2"/>
              </a:rPr>
              <a:t>g.maffeis@terraria.com</a:t>
            </a:r>
            <a:r>
              <a:rPr lang="it-IT" dirty="0">
                <a:solidFill>
                  <a:srgbClr val="C38B0D"/>
                </a:solidFill>
              </a:rPr>
              <a:t>, Luisa Geronimi, </a:t>
            </a:r>
            <a:r>
              <a:rPr lang="it-IT" dirty="0">
                <a:solidFill>
                  <a:srgbClr val="C38B0D"/>
                </a:solidFill>
                <a:hlinkClick r:id="rId2"/>
              </a:rPr>
              <a:t>l.geronimi@terraria.com</a:t>
            </a:r>
            <a:endParaRPr lang="it-IT" dirty="0"/>
          </a:p>
          <a:p>
            <a:pPr>
              <a:spcBef>
                <a:spcPts val="600"/>
              </a:spcBef>
            </a:pPr>
            <a:endParaRPr lang="it-IT" dirty="0"/>
          </a:p>
          <a:p>
            <a:pPr>
              <a:spcBef>
                <a:spcPts val="600"/>
              </a:spcBef>
            </a:pPr>
            <a:endParaRPr lang="it-IT" dirty="0"/>
          </a:p>
          <a:p>
            <a:r>
              <a:rPr lang="it-IT" sz="2800" b="1" dirty="0">
                <a:solidFill>
                  <a:srgbClr val="71C792"/>
                </a:solidFill>
              </a:rPr>
              <a:t>Green Public Procurement - Auditorium “Cesare De Michelis” | M9 – Museo del ’900 | (Via Giovanni Pascoli 11) Venezia Mestre 16 settembre 2025 Il Forum</a:t>
            </a:r>
          </a:p>
          <a:p>
            <a:endParaRPr lang="it-IT" sz="2800" b="1" dirty="0">
              <a:solidFill>
                <a:srgbClr val="71C792"/>
              </a:solidFill>
            </a:endParaRPr>
          </a:p>
          <a:p>
            <a:endParaRPr lang="it-IT" dirty="0"/>
          </a:p>
        </p:txBody>
      </p:sp>
      <p:pic>
        <p:nvPicPr>
          <p:cNvPr id="10" name="Immagine 9">
            <a:extLst>
              <a:ext uri="{FF2B5EF4-FFF2-40B4-BE49-F238E27FC236}">
                <a16:creationId xmlns:a16="http://schemas.microsoft.com/office/drawing/2014/main" id="{0100D068-E7EE-FB7A-B81E-26B2980FA8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64333" y="85423"/>
            <a:ext cx="1104633" cy="726025"/>
          </a:xfrm>
          <a:prstGeom prst="rect">
            <a:avLst/>
          </a:prstGeom>
        </p:spPr>
      </p:pic>
      <p:pic>
        <p:nvPicPr>
          <p:cNvPr id="13" name="Immagine 12">
            <a:extLst>
              <a:ext uri="{FF2B5EF4-FFF2-40B4-BE49-F238E27FC236}">
                <a16:creationId xmlns:a16="http://schemas.microsoft.com/office/drawing/2014/main" id="{F1CF3179-A183-4C4F-1450-6A2687F92F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791075"/>
            <a:ext cx="12192000" cy="2066925"/>
          </a:xfrm>
          <a:prstGeom prst="rect">
            <a:avLst/>
          </a:prstGeom>
        </p:spPr>
      </p:pic>
      <p:pic>
        <p:nvPicPr>
          <p:cNvPr id="7" name="Immagine 6">
            <a:extLst>
              <a:ext uri="{FF2B5EF4-FFF2-40B4-BE49-F238E27FC236}">
                <a16:creationId xmlns:a16="http://schemas.microsoft.com/office/drawing/2014/main" id="{7FEAB4DC-C988-29C9-7480-FCECBDBAFFD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89874" y="3712449"/>
            <a:ext cx="2012252" cy="500063"/>
          </a:xfrm>
          <a:prstGeom prst="rect">
            <a:avLst/>
          </a:prstGeom>
        </p:spPr>
      </p:pic>
    </p:spTree>
    <p:extLst>
      <p:ext uri="{BB962C8B-B14F-4D97-AF65-F5344CB8AC3E}">
        <p14:creationId xmlns:p14="http://schemas.microsoft.com/office/powerpoint/2010/main" val="2372174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5CA72AD-7E92-F303-53D1-2D54BC1F4DE0}"/>
              </a:ext>
            </a:extLst>
          </p:cNvPr>
          <p:cNvSpPr>
            <a:spLocks noGrp="1"/>
          </p:cNvSpPr>
          <p:nvPr>
            <p:ph type="title"/>
          </p:nvPr>
        </p:nvSpPr>
        <p:spPr/>
        <p:txBody>
          <a:bodyPr/>
          <a:lstStyle/>
          <a:p>
            <a:r>
              <a:rPr lang="it-IT" b="1" dirty="0">
                <a:solidFill>
                  <a:srgbClr val="C38B0D"/>
                </a:solidFill>
              </a:rPr>
              <a:t>Contenuti</a:t>
            </a:r>
            <a:r>
              <a:rPr lang="it-IT" dirty="0"/>
              <a:t> </a:t>
            </a:r>
          </a:p>
        </p:txBody>
      </p:sp>
      <p:sp>
        <p:nvSpPr>
          <p:cNvPr id="3" name="Segnaposto contenuto 2">
            <a:extLst>
              <a:ext uri="{FF2B5EF4-FFF2-40B4-BE49-F238E27FC236}">
                <a16:creationId xmlns:a16="http://schemas.microsoft.com/office/drawing/2014/main" id="{650646E1-07F3-9207-BD0A-651D9522548F}"/>
              </a:ext>
            </a:extLst>
          </p:cNvPr>
          <p:cNvSpPr>
            <a:spLocks noGrp="1"/>
          </p:cNvSpPr>
          <p:nvPr>
            <p:ph idx="1"/>
          </p:nvPr>
        </p:nvSpPr>
        <p:spPr/>
        <p:txBody>
          <a:bodyPr/>
          <a:lstStyle/>
          <a:p>
            <a:r>
              <a:rPr lang="it-IT" dirty="0"/>
              <a:t>Inquadramento normativo</a:t>
            </a:r>
          </a:p>
          <a:p>
            <a:r>
              <a:rPr lang="it-IT" dirty="0"/>
              <a:t>Documentazione di un Contratto EPC</a:t>
            </a:r>
          </a:p>
          <a:p>
            <a:r>
              <a:rPr lang="it-IT" dirty="0"/>
              <a:t>Le novità dei CAM </a:t>
            </a:r>
          </a:p>
        </p:txBody>
      </p:sp>
    </p:spTree>
    <p:extLst>
      <p:ext uri="{BB962C8B-B14F-4D97-AF65-F5344CB8AC3E}">
        <p14:creationId xmlns:p14="http://schemas.microsoft.com/office/powerpoint/2010/main" val="20963537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5CDAE3C-A80C-7C94-E1EC-F71EA3851977}"/>
              </a:ext>
            </a:extLst>
          </p:cNvPr>
          <p:cNvSpPr>
            <a:spLocks noGrp="1"/>
          </p:cNvSpPr>
          <p:nvPr>
            <p:ph type="title"/>
          </p:nvPr>
        </p:nvSpPr>
        <p:spPr/>
        <p:txBody>
          <a:bodyPr/>
          <a:lstStyle/>
          <a:p>
            <a:r>
              <a:rPr lang="it-IT" b="1" dirty="0">
                <a:solidFill>
                  <a:srgbClr val="C38B0D"/>
                </a:solidFill>
              </a:rPr>
              <a:t>Definizione di Contratto EPC</a:t>
            </a:r>
          </a:p>
        </p:txBody>
      </p:sp>
      <p:sp>
        <p:nvSpPr>
          <p:cNvPr id="3" name="Segnaposto contenuto 2">
            <a:extLst>
              <a:ext uri="{FF2B5EF4-FFF2-40B4-BE49-F238E27FC236}">
                <a16:creationId xmlns:a16="http://schemas.microsoft.com/office/drawing/2014/main" id="{5DF1F214-3ACD-35ED-22AA-35BCA03C1234}"/>
              </a:ext>
            </a:extLst>
          </p:cNvPr>
          <p:cNvSpPr>
            <a:spLocks noGrp="1"/>
          </p:cNvSpPr>
          <p:nvPr>
            <p:ph idx="1"/>
          </p:nvPr>
        </p:nvSpPr>
        <p:spPr/>
        <p:txBody>
          <a:bodyPr>
            <a:normAutofit/>
          </a:bodyPr>
          <a:lstStyle/>
          <a:p>
            <a:pPr marL="0" indent="0">
              <a:buNone/>
            </a:pPr>
            <a:r>
              <a:rPr lang="it-IT" dirty="0"/>
              <a:t>Il </a:t>
            </a:r>
            <a:r>
              <a:rPr lang="it-IT" b="1" dirty="0">
                <a:solidFill>
                  <a:srgbClr val="71C792"/>
                </a:solidFill>
              </a:rPr>
              <a:t>contratto EPC</a:t>
            </a:r>
            <a:r>
              <a:rPr lang="it-IT" dirty="0">
                <a:solidFill>
                  <a:srgbClr val="71C792"/>
                </a:solidFill>
              </a:rPr>
              <a:t> </a:t>
            </a:r>
            <a:r>
              <a:rPr lang="it-IT" dirty="0"/>
              <a:t>(acronimo di </a:t>
            </a:r>
            <a:r>
              <a:rPr lang="it-IT" b="1" dirty="0">
                <a:solidFill>
                  <a:srgbClr val="71C792"/>
                </a:solidFill>
              </a:rPr>
              <a:t>Energy Performance </a:t>
            </a:r>
            <a:r>
              <a:rPr lang="it-IT" b="1" dirty="0" err="1">
                <a:solidFill>
                  <a:srgbClr val="71C792"/>
                </a:solidFill>
              </a:rPr>
              <a:t>Contract</a:t>
            </a:r>
            <a:r>
              <a:rPr lang="it-IT" dirty="0"/>
              <a:t>, in italiano </a:t>
            </a:r>
            <a:r>
              <a:rPr lang="it-IT" b="1" dirty="0">
                <a:solidFill>
                  <a:srgbClr val="71C792"/>
                </a:solidFill>
              </a:rPr>
              <a:t>Contratto di Prestazione Energetica</a:t>
            </a:r>
            <a:r>
              <a:rPr lang="it-IT" dirty="0"/>
              <a:t>) è un tipo di accordo stipulato tra un cliente (generalmente un ente pubblico o un'azienda) e una </a:t>
            </a:r>
            <a:r>
              <a:rPr lang="it-IT" b="1" dirty="0">
                <a:solidFill>
                  <a:srgbClr val="71C792"/>
                </a:solidFill>
              </a:rPr>
              <a:t>ESCO</a:t>
            </a:r>
            <a:r>
              <a:rPr lang="it-IT" dirty="0"/>
              <a:t> (Energy Service Company), finalizzato a migliorare l'efficienza energetica di un edificio o di un impianto</a:t>
            </a:r>
            <a:r>
              <a:rPr lang="it-IT" b="1" dirty="0"/>
              <a:t>, </a:t>
            </a:r>
            <a:r>
              <a:rPr lang="it-IT" b="1" dirty="0">
                <a:solidFill>
                  <a:srgbClr val="71C792"/>
                </a:solidFill>
              </a:rPr>
              <a:t>garantendo un livello minimo di risparmio energetico. I risparmi ottenuti vengono utilizzati per ripagare l’investimento sostenuto per gli interventi</a:t>
            </a:r>
            <a:r>
              <a:rPr lang="it-IT" b="1" dirty="0"/>
              <a:t>.</a:t>
            </a:r>
            <a:endParaRPr lang="it-IT" dirty="0"/>
          </a:p>
        </p:txBody>
      </p:sp>
    </p:spTree>
    <p:extLst>
      <p:ext uri="{BB962C8B-B14F-4D97-AF65-F5344CB8AC3E}">
        <p14:creationId xmlns:p14="http://schemas.microsoft.com/office/powerpoint/2010/main" val="11229473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CFF3C-67D4-B34B-7257-DA074572E80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1D2A505-59C9-2905-AF6E-EEA4183CA7C9}"/>
              </a:ext>
            </a:extLst>
          </p:cNvPr>
          <p:cNvSpPr>
            <a:spLocks noGrp="1"/>
          </p:cNvSpPr>
          <p:nvPr>
            <p:ph type="title"/>
          </p:nvPr>
        </p:nvSpPr>
        <p:spPr/>
        <p:txBody>
          <a:bodyPr/>
          <a:lstStyle/>
          <a:p>
            <a:r>
              <a:rPr lang="it-IT" b="1" dirty="0">
                <a:solidFill>
                  <a:srgbClr val="C38B0D"/>
                </a:solidFill>
              </a:rPr>
              <a:t>Quadro normativo europeo</a:t>
            </a:r>
          </a:p>
        </p:txBody>
      </p:sp>
      <p:sp>
        <p:nvSpPr>
          <p:cNvPr id="4" name="Segnaposto testo 3">
            <a:extLst>
              <a:ext uri="{FF2B5EF4-FFF2-40B4-BE49-F238E27FC236}">
                <a16:creationId xmlns:a16="http://schemas.microsoft.com/office/drawing/2014/main" id="{017582BA-6112-CB1E-2131-E5F777E43550}"/>
              </a:ext>
            </a:extLst>
          </p:cNvPr>
          <p:cNvSpPr>
            <a:spLocks noGrp="1"/>
          </p:cNvSpPr>
          <p:nvPr>
            <p:ph type="body" idx="1"/>
          </p:nvPr>
        </p:nvSpPr>
        <p:spPr/>
        <p:txBody>
          <a:bodyPr/>
          <a:lstStyle/>
          <a:p>
            <a:r>
              <a:rPr lang="it-IT" dirty="0">
                <a:solidFill>
                  <a:srgbClr val="71C792"/>
                </a:solidFill>
              </a:rPr>
              <a:t>Direttiva 2012/27/UE sull'efficienza energetica</a:t>
            </a:r>
          </a:p>
        </p:txBody>
      </p:sp>
      <p:sp>
        <p:nvSpPr>
          <p:cNvPr id="5" name="Segnaposto contenuto 4">
            <a:extLst>
              <a:ext uri="{FF2B5EF4-FFF2-40B4-BE49-F238E27FC236}">
                <a16:creationId xmlns:a16="http://schemas.microsoft.com/office/drawing/2014/main" id="{BEC7E7FB-6AA5-92E5-6D2A-AE0F00E2F320}"/>
              </a:ext>
            </a:extLst>
          </p:cNvPr>
          <p:cNvSpPr>
            <a:spLocks noGrp="1"/>
          </p:cNvSpPr>
          <p:nvPr>
            <p:ph sz="half" idx="2"/>
          </p:nvPr>
        </p:nvSpPr>
        <p:spPr>
          <a:xfrm>
            <a:off x="839788" y="2618292"/>
            <a:ext cx="5157787" cy="3684588"/>
          </a:xfrm>
        </p:spPr>
        <p:txBody>
          <a:bodyPr>
            <a:normAutofit fontScale="85000" lnSpcReduction="20000"/>
          </a:bodyPr>
          <a:lstStyle/>
          <a:p>
            <a:r>
              <a:rPr lang="it-IT" dirty="0"/>
              <a:t>Questa direttiva è la </a:t>
            </a:r>
            <a:r>
              <a:rPr lang="it-IT" b="1" dirty="0"/>
              <a:t>base normativa principale</a:t>
            </a:r>
            <a:r>
              <a:rPr lang="it-IT" dirty="0"/>
              <a:t> per i contratti EPC in Europa.</a:t>
            </a:r>
            <a:br>
              <a:rPr lang="it-IT" dirty="0"/>
            </a:br>
            <a:r>
              <a:rPr lang="it-IT" dirty="0"/>
              <a:t>Stabilisce che gli Stati membri devono promuovere l’uso dei contratti di prestazione energetica, in particolare nella pubblica amministrazione.</a:t>
            </a:r>
          </a:p>
          <a:p>
            <a:r>
              <a:rPr lang="it-IT" dirty="0"/>
              <a:t>L’articolo 18 della direttiva obbliga gli Stati membri a garantire la disponibilità di modelli contrattuali standardizzati e informazioni chiare sui contratti EPC.</a:t>
            </a:r>
          </a:p>
        </p:txBody>
      </p:sp>
      <p:sp>
        <p:nvSpPr>
          <p:cNvPr id="6" name="Segnaposto testo 5">
            <a:extLst>
              <a:ext uri="{FF2B5EF4-FFF2-40B4-BE49-F238E27FC236}">
                <a16:creationId xmlns:a16="http://schemas.microsoft.com/office/drawing/2014/main" id="{B04E8D32-1A0A-530E-8542-F5DB67BD2C86}"/>
              </a:ext>
            </a:extLst>
          </p:cNvPr>
          <p:cNvSpPr>
            <a:spLocks noGrp="1"/>
          </p:cNvSpPr>
          <p:nvPr>
            <p:ph type="body" sz="quarter" idx="3"/>
          </p:nvPr>
        </p:nvSpPr>
        <p:spPr/>
        <p:txBody>
          <a:bodyPr/>
          <a:lstStyle/>
          <a:p>
            <a:r>
              <a:rPr lang="it-IT" dirty="0">
                <a:solidFill>
                  <a:srgbClr val="71C792"/>
                </a:solidFill>
              </a:rPr>
              <a:t>Direttiva (UE) 2018/2002 (revisione della 2012/27/UE)</a:t>
            </a:r>
          </a:p>
        </p:txBody>
      </p:sp>
      <p:sp>
        <p:nvSpPr>
          <p:cNvPr id="7" name="Segnaposto contenuto 6">
            <a:extLst>
              <a:ext uri="{FF2B5EF4-FFF2-40B4-BE49-F238E27FC236}">
                <a16:creationId xmlns:a16="http://schemas.microsoft.com/office/drawing/2014/main" id="{4AB9CA6F-B350-E612-066D-72B2E174EC49}"/>
              </a:ext>
            </a:extLst>
          </p:cNvPr>
          <p:cNvSpPr>
            <a:spLocks noGrp="1"/>
          </p:cNvSpPr>
          <p:nvPr>
            <p:ph sz="quarter" idx="4"/>
          </p:nvPr>
        </p:nvSpPr>
        <p:spPr>
          <a:xfrm>
            <a:off x="6172200" y="2618292"/>
            <a:ext cx="5183188" cy="3684588"/>
          </a:xfrm>
        </p:spPr>
        <p:txBody>
          <a:bodyPr>
            <a:normAutofit fontScale="85000" lnSpcReduction="20000"/>
          </a:bodyPr>
          <a:lstStyle/>
          <a:p>
            <a:pPr marL="0" indent="0">
              <a:buNone/>
            </a:pPr>
            <a:r>
              <a:rPr lang="it-IT" dirty="0"/>
              <a:t>Introduce obiettivi più ambiziosi di risparmio energetico e rafforza l’importanza degli EPC come strumenti per raggiungere tali obiettivi.</a:t>
            </a:r>
          </a:p>
          <a:p>
            <a:endParaRPr lang="it-IT" dirty="0"/>
          </a:p>
        </p:txBody>
      </p:sp>
    </p:spTree>
    <p:extLst>
      <p:ext uri="{BB962C8B-B14F-4D97-AF65-F5344CB8AC3E}">
        <p14:creationId xmlns:p14="http://schemas.microsoft.com/office/powerpoint/2010/main" val="227334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46CBCB2-B252-19CF-2C23-AAD3AFF1A1D2}"/>
              </a:ext>
            </a:extLst>
          </p:cNvPr>
          <p:cNvSpPr>
            <a:spLocks noGrp="1"/>
          </p:cNvSpPr>
          <p:nvPr>
            <p:ph type="title"/>
          </p:nvPr>
        </p:nvSpPr>
        <p:spPr/>
        <p:txBody>
          <a:bodyPr/>
          <a:lstStyle/>
          <a:p>
            <a:r>
              <a:rPr lang="it-IT" b="1" dirty="0">
                <a:solidFill>
                  <a:srgbClr val="C38B0D"/>
                </a:solidFill>
              </a:rPr>
              <a:t>Quadro normativo italiano</a:t>
            </a:r>
          </a:p>
        </p:txBody>
      </p:sp>
      <p:sp>
        <p:nvSpPr>
          <p:cNvPr id="3" name="Segnaposto testo 2">
            <a:extLst>
              <a:ext uri="{FF2B5EF4-FFF2-40B4-BE49-F238E27FC236}">
                <a16:creationId xmlns:a16="http://schemas.microsoft.com/office/drawing/2014/main" id="{C3085731-2C5A-852A-28F5-A7F234CFB8A5}"/>
              </a:ext>
            </a:extLst>
          </p:cNvPr>
          <p:cNvSpPr>
            <a:spLocks noGrp="1"/>
          </p:cNvSpPr>
          <p:nvPr>
            <p:ph type="body" idx="1"/>
          </p:nvPr>
        </p:nvSpPr>
        <p:spPr/>
        <p:txBody>
          <a:bodyPr/>
          <a:lstStyle/>
          <a:p>
            <a:r>
              <a:rPr lang="it-IT" dirty="0">
                <a:solidFill>
                  <a:srgbClr val="71C792"/>
                </a:solidFill>
              </a:rPr>
              <a:t>Decreto Legislativo 102/2014</a:t>
            </a:r>
          </a:p>
        </p:txBody>
      </p:sp>
      <p:sp>
        <p:nvSpPr>
          <p:cNvPr id="4" name="Segnaposto contenuto 3">
            <a:extLst>
              <a:ext uri="{FF2B5EF4-FFF2-40B4-BE49-F238E27FC236}">
                <a16:creationId xmlns:a16="http://schemas.microsoft.com/office/drawing/2014/main" id="{C760F2A4-AEC2-EF82-FFCD-52BD6FCD33C2}"/>
              </a:ext>
            </a:extLst>
          </p:cNvPr>
          <p:cNvSpPr>
            <a:spLocks noGrp="1"/>
          </p:cNvSpPr>
          <p:nvPr>
            <p:ph sz="half" idx="2"/>
          </p:nvPr>
        </p:nvSpPr>
        <p:spPr/>
        <p:txBody>
          <a:bodyPr>
            <a:normAutofit fontScale="77500" lnSpcReduction="20000"/>
          </a:bodyPr>
          <a:lstStyle/>
          <a:p>
            <a:r>
              <a:rPr lang="it-IT" dirty="0"/>
              <a:t>Recepisce la Direttiva 2012/27/UE in Italia e fornisce </a:t>
            </a:r>
            <a:r>
              <a:rPr lang="it-IT" b="1" dirty="0"/>
              <a:t>una definizione ufficiale</a:t>
            </a:r>
            <a:r>
              <a:rPr lang="it-IT" dirty="0"/>
              <a:t> del contratto EPC.</a:t>
            </a:r>
          </a:p>
          <a:p>
            <a:r>
              <a:rPr lang="it-IT" b="1" dirty="0"/>
              <a:t>Art. 2, comma 1, lettera l)</a:t>
            </a:r>
            <a:r>
              <a:rPr lang="it-IT" dirty="0"/>
              <a:t>:</a:t>
            </a:r>
            <a:br>
              <a:rPr lang="it-IT" dirty="0"/>
            </a:br>
            <a:r>
              <a:rPr lang="it-IT" i="1" dirty="0"/>
              <a:t>«</a:t>
            </a:r>
            <a:r>
              <a:rPr lang="it-IT" i="1" dirty="0">
                <a:solidFill>
                  <a:srgbClr val="71C792"/>
                </a:solidFill>
              </a:rPr>
              <a:t>Contratto di prestazione energetica</a:t>
            </a:r>
            <a:r>
              <a:rPr lang="it-IT" i="1" dirty="0"/>
              <a:t>: accordo contrattuale tra il beneficiario e il fornitore di un intervento </a:t>
            </a:r>
            <a:r>
              <a:rPr lang="it-IT" b="1" i="1" dirty="0"/>
              <a:t>di efficienza energetica, verificato e monitorato durante l'intero periodo di validità contrattuale</a:t>
            </a:r>
            <a:r>
              <a:rPr lang="it-IT" i="1" dirty="0"/>
              <a:t>, in cui i pagamenti per i servizi forniti sono (in parte o totalmente) basati sul livello di miglioramento dell'efficienza energetica concordato».</a:t>
            </a:r>
            <a:endParaRPr lang="it-IT" dirty="0"/>
          </a:p>
        </p:txBody>
      </p:sp>
      <p:sp>
        <p:nvSpPr>
          <p:cNvPr id="5" name="Segnaposto testo 4">
            <a:extLst>
              <a:ext uri="{FF2B5EF4-FFF2-40B4-BE49-F238E27FC236}">
                <a16:creationId xmlns:a16="http://schemas.microsoft.com/office/drawing/2014/main" id="{37287520-A5B7-6533-4C5D-22AC0173A0C7}"/>
              </a:ext>
            </a:extLst>
          </p:cNvPr>
          <p:cNvSpPr>
            <a:spLocks noGrp="1"/>
          </p:cNvSpPr>
          <p:nvPr>
            <p:ph type="body" sz="quarter" idx="3"/>
          </p:nvPr>
        </p:nvSpPr>
        <p:spPr>
          <a:xfrm>
            <a:off x="6172199" y="1681163"/>
            <a:ext cx="5950131" cy="823912"/>
          </a:xfrm>
        </p:spPr>
        <p:txBody>
          <a:bodyPr/>
          <a:lstStyle/>
          <a:p>
            <a:r>
              <a:rPr lang="it-IT" dirty="0">
                <a:solidFill>
                  <a:srgbClr val="71C792"/>
                </a:solidFill>
              </a:rPr>
              <a:t>Codice dei contratti pubblici (</a:t>
            </a:r>
            <a:r>
              <a:rPr lang="it-IT" dirty="0" err="1">
                <a:solidFill>
                  <a:srgbClr val="71C792"/>
                </a:solidFill>
              </a:rPr>
              <a:t>D.Lgs.</a:t>
            </a:r>
            <a:r>
              <a:rPr lang="it-IT" dirty="0">
                <a:solidFill>
                  <a:srgbClr val="71C792"/>
                </a:solidFill>
              </a:rPr>
              <a:t> 36/2023)</a:t>
            </a:r>
          </a:p>
        </p:txBody>
      </p:sp>
      <p:sp>
        <p:nvSpPr>
          <p:cNvPr id="6" name="Segnaposto contenuto 5">
            <a:extLst>
              <a:ext uri="{FF2B5EF4-FFF2-40B4-BE49-F238E27FC236}">
                <a16:creationId xmlns:a16="http://schemas.microsoft.com/office/drawing/2014/main" id="{75AFC3BD-91A7-1478-A0A0-7F55559E95C2}"/>
              </a:ext>
            </a:extLst>
          </p:cNvPr>
          <p:cNvSpPr>
            <a:spLocks noGrp="1"/>
          </p:cNvSpPr>
          <p:nvPr>
            <p:ph sz="quarter" idx="4"/>
          </p:nvPr>
        </p:nvSpPr>
        <p:spPr/>
        <p:txBody>
          <a:bodyPr>
            <a:normAutofit fontScale="77500" lnSpcReduction="20000"/>
          </a:bodyPr>
          <a:lstStyle/>
          <a:p>
            <a:pPr lvl="0">
              <a:spcAft>
                <a:spcPts val="1200"/>
              </a:spcAft>
            </a:pPr>
            <a:r>
              <a:rPr lang="it-IT" sz="3100" dirty="0"/>
              <a:t>Gli EPC sono considerati una </a:t>
            </a:r>
            <a:r>
              <a:rPr lang="it-IT" sz="3100" b="1" dirty="0"/>
              <a:t>forma di appalto di servizi energetici</a:t>
            </a:r>
            <a:r>
              <a:rPr lang="it-IT" sz="3100" dirty="0"/>
              <a:t>.</a:t>
            </a:r>
          </a:p>
          <a:p>
            <a:pPr lvl="0"/>
            <a:r>
              <a:rPr lang="it-IT" sz="3100" dirty="0"/>
              <a:t>Le ESCO possono operare nel settore pubblico tramite </a:t>
            </a:r>
            <a:r>
              <a:rPr lang="it-IT" sz="3100" b="1" dirty="0"/>
              <a:t>contratti di partenariato pubblico-privato</a:t>
            </a:r>
            <a:r>
              <a:rPr lang="it-IT" sz="3100" dirty="0"/>
              <a:t> (PPP) e </a:t>
            </a:r>
            <a:r>
              <a:rPr lang="it-IT" sz="3100" b="1" dirty="0"/>
              <a:t>project financing</a:t>
            </a:r>
            <a:r>
              <a:rPr lang="it-IT" sz="3100" dirty="0"/>
              <a:t>. </a:t>
            </a:r>
            <a:r>
              <a:rPr lang="it-IT" sz="2600" i="1" dirty="0"/>
              <a:t>(Libro IV - del partenariato pubblico-privato e delle concessioni art. 174 e 175) </a:t>
            </a:r>
          </a:p>
          <a:p>
            <a:pPr lvl="0"/>
            <a:endParaRPr lang="it-IT" sz="2600" i="1" dirty="0"/>
          </a:p>
          <a:p>
            <a:pPr lvl="0"/>
            <a:r>
              <a:rPr lang="it-IT" sz="3100" dirty="0"/>
              <a:t>Criteri Ambientali Minimi </a:t>
            </a:r>
            <a:r>
              <a:rPr lang="pt-BR" sz="3200" dirty="0">
                <a:hlinkClick r:id="rId2" tooltip="D.M. 12 agosto 2024"/>
              </a:rPr>
              <a:t>D.M. 12 agosto 2024 - pdf</a:t>
            </a:r>
            <a:endParaRPr lang="it-IT" sz="3100" dirty="0"/>
          </a:p>
          <a:p>
            <a:pPr marL="0" indent="0">
              <a:buNone/>
            </a:pPr>
            <a:endParaRPr lang="it-IT" dirty="0"/>
          </a:p>
        </p:txBody>
      </p:sp>
    </p:spTree>
    <p:extLst>
      <p:ext uri="{BB962C8B-B14F-4D97-AF65-F5344CB8AC3E}">
        <p14:creationId xmlns:p14="http://schemas.microsoft.com/office/powerpoint/2010/main" val="16599509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39D46-3E1E-A7F2-3787-251DDDAFB09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EB0F4AA-EFAD-AB22-6967-A767F6A69C35}"/>
              </a:ext>
            </a:extLst>
          </p:cNvPr>
          <p:cNvSpPr>
            <a:spLocks noGrp="1"/>
          </p:cNvSpPr>
          <p:nvPr>
            <p:ph type="title"/>
          </p:nvPr>
        </p:nvSpPr>
        <p:spPr/>
        <p:txBody>
          <a:bodyPr/>
          <a:lstStyle/>
          <a:p>
            <a:r>
              <a:rPr lang="it-IT" b="1" dirty="0">
                <a:solidFill>
                  <a:srgbClr val="C38B0D"/>
                </a:solidFill>
              </a:rPr>
              <a:t>Quadro normativo italiano</a:t>
            </a:r>
          </a:p>
        </p:txBody>
      </p:sp>
      <p:sp>
        <p:nvSpPr>
          <p:cNvPr id="3" name="Segnaposto testo 2">
            <a:extLst>
              <a:ext uri="{FF2B5EF4-FFF2-40B4-BE49-F238E27FC236}">
                <a16:creationId xmlns:a16="http://schemas.microsoft.com/office/drawing/2014/main" id="{8881E339-F936-3C52-9074-01ECE25F56C5}"/>
              </a:ext>
            </a:extLst>
          </p:cNvPr>
          <p:cNvSpPr>
            <a:spLocks noGrp="1"/>
          </p:cNvSpPr>
          <p:nvPr>
            <p:ph type="body" idx="1"/>
          </p:nvPr>
        </p:nvSpPr>
        <p:spPr/>
        <p:txBody>
          <a:bodyPr>
            <a:normAutofit fontScale="92500" lnSpcReduction="20000"/>
          </a:bodyPr>
          <a:lstStyle/>
          <a:p>
            <a:r>
              <a:rPr lang="it-IT" dirty="0">
                <a:solidFill>
                  <a:srgbClr val="71C792"/>
                </a:solidFill>
              </a:rPr>
              <a:t>ALLEGATO 8 - Elementi minimi dei contratti di rendimento energetico - D.lgs.. 102/2014</a:t>
            </a:r>
          </a:p>
        </p:txBody>
      </p:sp>
      <p:sp>
        <p:nvSpPr>
          <p:cNvPr id="4" name="Segnaposto contenuto 3">
            <a:extLst>
              <a:ext uri="{FF2B5EF4-FFF2-40B4-BE49-F238E27FC236}">
                <a16:creationId xmlns:a16="http://schemas.microsoft.com/office/drawing/2014/main" id="{829EB150-03B6-69F1-87B2-8CFF0CF04D10}"/>
              </a:ext>
            </a:extLst>
          </p:cNvPr>
          <p:cNvSpPr>
            <a:spLocks noGrp="1"/>
          </p:cNvSpPr>
          <p:nvPr>
            <p:ph sz="half" idx="2"/>
          </p:nvPr>
        </p:nvSpPr>
        <p:spPr/>
        <p:txBody>
          <a:bodyPr>
            <a:noAutofit/>
          </a:bodyPr>
          <a:lstStyle/>
          <a:p>
            <a:pPr marL="342900" indent="-342900">
              <a:spcBef>
                <a:spcPts val="300"/>
              </a:spcBef>
              <a:buFont typeface="+mj-lt"/>
              <a:buAutoNum type="alphaLcParenR"/>
            </a:pPr>
            <a:r>
              <a:rPr lang="it-IT" sz="1500" b="1" dirty="0"/>
              <a:t>elenco delle misure di efficienza</a:t>
            </a:r>
            <a:r>
              <a:rPr lang="it-IT" sz="1500" dirty="0"/>
              <a:t> da applicare o dei risultati da conseguire in termini di efficienza;</a:t>
            </a:r>
          </a:p>
          <a:p>
            <a:pPr marL="342900" indent="-342900">
              <a:spcBef>
                <a:spcPts val="300"/>
              </a:spcBef>
              <a:buFont typeface="+mj-lt"/>
              <a:buAutoNum type="alphaLcParenR"/>
            </a:pPr>
            <a:r>
              <a:rPr lang="it-IT" sz="1500" b="1" dirty="0"/>
              <a:t>risparmi garantiti</a:t>
            </a:r>
            <a:r>
              <a:rPr lang="it-IT" sz="1500" dirty="0"/>
              <a:t> da conseguire applicando le misure previste dal contratto;</a:t>
            </a:r>
          </a:p>
          <a:p>
            <a:pPr marL="342900" indent="-342900">
              <a:spcBef>
                <a:spcPts val="300"/>
              </a:spcBef>
              <a:buFont typeface="+mj-lt"/>
              <a:buAutoNum type="alphaLcParenR"/>
            </a:pPr>
            <a:r>
              <a:rPr lang="it-IT" sz="1500" dirty="0"/>
              <a:t>durata e gli aspetti fondamentali del contratto, le modalità e i termini previsti;</a:t>
            </a:r>
          </a:p>
          <a:p>
            <a:pPr marL="342900" indent="-342900">
              <a:spcBef>
                <a:spcPts val="300"/>
              </a:spcBef>
              <a:buFont typeface="+mj-lt"/>
              <a:buAutoNum type="alphaLcParenR"/>
            </a:pPr>
            <a:r>
              <a:rPr lang="it-IT" sz="1500" dirty="0"/>
              <a:t>elenco degli obblighi che incombono su ciascuna parte contrattuale;</a:t>
            </a:r>
          </a:p>
          <a:p>
            <a:pPr marL="342900" indent="-342900">
              <a:spcBef>
                <a:spcPts val="300"/>
              </a:spcBef>
              <a:buFont typeface="+mj-lt"/>
              <a:buAutoNum type="alphaLcParenR"/>
            </a:pPr>
            <a:r>
              <a:rPr lang="it-IT" sz="1500" b="1" dirty="0"/>
              <a:t>date di riferimento per la determinazione dei risparmi realizzati</a:t>
            </a:r>
            <a:r>
              <a:rPr lang="it-IT" sz="1500" dirty="0"/>
              <a:t>;</a:t>
            </a:r>
          </a:p>
          <a:p>
            <a:pPr marL="342900" indent="-342900">
              <a:spcBef>
                <a:spcPts val="300"/>
              </a:spcBef>
              <a:buFont typeface="+mj-lt"/>
              <a:buAutoNum type="alphaLcParenR"/>
            </a:pPr>
            <a:r>
              <a:rPr lang="it-IT" sz="1500" dirty="0"/>
              <a:t>elenco delle fasi di attuazione di una misura o di un pacchetto di misure e, ove pertinente, dei relativi costi;</a:t>
            </a:r>
          </a:p>
          <a:p>
            <a:pPr marL="342900" indent="-342900">
              <a:spcBef>
                <a:spcPts val="300"/>
              </a:spcBef>
              <a:buFont typeface="+mj-lt"/>
              <a:buAutoNum type="alphaLcParenR"/>
            </a:pPr>
            <a:r>
              <a:rPr lang="it-IT" sz="1500" dirty="0"/>
              <a:t>obbligo di dare piena attuazione alle misure previste dal contratto e la documentazione di tutti i cambiamenti effettuati nel corso del progetto;</a:t>
            </a:r>
          </a:p>
        </p:txBody>
      </p:sp>
      <p:sp>
        <p:nvSpPr>
          <p:cNvPr id="6" name="Segnaposto contenuto 5">
            <a:extLst>
              <a:ext uri="{FF2B5EF4-FFF2-40B4-BE49-F238E27FC236}">
                <a16:creationId xmlns:a16="http://schemas.microsoft.com/office/drawing/2014/main" id="{E3C8A082-4492-729E-8631-F4D289D69C61}"/>
              </a:ext>
            </a:extLst>
          </p:cNvPr>
          <p:cNvSpPr>
            <a:spLocks noGrp="1"/>
          </p:cNvSpPr>
          <p:nvPr>
            <p:ph sz="quarter" idx="4"/>
          </p:nvPr>
        </p:nvSpPr>
        <p:spPr/>
        <p:txBody>
          <a:bodyPr>
            <a:normAutofit fontScale="47500" lnSpcReduction="20000"/>
          </a:bodyPr>
          <a:lstStyle/>
          <a:p>
            <a:pPr marL="342000" indent="-342000">
              <a:lnSpc>
                <a:spcPct val="110000"/>
              </a:lnSpc>
              <a:spcBef>
                <a:spcPts val="300"/>
              </a:spcBef>
              <a:buFont typeface="+mj-lt"/>
              <a:buAutoNum type="alphaLcParenR" startAt="8"/>
            </a:pPr>
            <a:r>
              <a:rPr lang="it-IT" sz="3200" dirty="0"/>
              <a:t>disposizioni che disciplinino l’inclusione di requisiti equivalenti in eventuali concessioni in appalto a terze parti;</a:t>
            </a:r>
          </a:p>
          <a:p>
            <a:pPr marL="342000" indent="-342000">
              <a:lnSpc>
                <a:spcPct val="110000"/>
              </a:lnSpc>
              <a:spcBef>
                <a:spcPts val="300"/>
              </a:spcBef>
              <a:buFont typeface="+mj-lt"/>
              <a:buAutoNum type="alphaLcParenR" startAt="8"/>
            </a:pPr>
            <a:r>
              <a:rPr lang="it-IT" sz="3200" dirty="0"/>
              <a:t>indicazione delle implicazioni finanziarie del progetto e </a:t>
            </a:r>
            <a:r>
              <a:rPr lang="it-IT" sz="3200" b="1" dirty="0"/>
              <a:t>la quota di partecipazione delle due parti ai risparmi pecuniari realizzati</a:t>
            </a:r>
            <a:r>
              <a:rPr lang="it-IT" sz="3200" dirty="0"/>
              <a:t>;</a:t>
            </a:r>
          </a:p>
          <a:p>
            <a:pPr marL="342000" indent="-342000">
              <a:lnSpc>
                <a:spcPct val="110000"/>
              </a:lnSpc>
              <a:spcBef>
                <a:spcPts val="300"/>
              </a:spcBef>
              <a:buFont typeface="+mj-lt"/>
              <a:buAutoNum type="alphaLcParenR" startAt="8"/>
            </a:pPr>
            <a:r>
              <a:rPr lang="it-IT" sz="3200" dirty="0"/>
              <a:t>disposizioni per la </a:t>
            </a:r>
            <a:r>
              <a:rPr lang="it-IT" sz="3200" b="1" dirty="0"/>
              <a:t>quantificazione e la verifica dei risparmi garantiti conseguiti</a:t>
            </a:r>
            <a:r>
              <a:rPr lang="it-IT" sz="3200" dirty="0"/>
              <a:t>, controlli della qualità e garanzie;</a:t>
            </a:r>
          </a:p>
          <a:p>
            <a:pPr marL="342000" indent="-342000">
              <a:lnSpc>
                <a:spcPct val="110000"/>
              </a:lnSpc>
              <a:spcBef>
                <a:spcPts val="300"/>
              </a:spcBef>
              <a:buFont typeface="+mj-lt"/>
              <a:buAutoNum type="alphaLcParenR" startAt="8"/>
            </a:pPr>
            <a:r>
              <a:rPr lang="it-IT" sz="3200" dirty="0"/>
              <a:t>disposizioni che chiariscono la procedura per gestire modifiche delle condizioni quadro che incidono sul contenuto e i risultati del contratto (a titolo esemplificativo: modifica dei prezzi dell’energia, intensità d’uso di un impianto);</a:t>
            </a:r>
          </a:p>
          <a:p>
            <a:pPr marL="342000" indent="-342000">
              <a:lnSpc>
                <a:spcPct val="110000"/>
              </a:lnSpc>
              <a:spcBef>
                <a:spcPts val="300"/>
              </a:spcBef>
              <a:buFont typeface="+mj-lt"/>
              <a:buAutoNum type="alphaLcParenR" startAt="8"/>
            </a:pPr>
            <a:r>
              <a:rPr lang="it-IT" sz="3200" dirty="0"/>
              <a:t>Informazioni dettagliate sugli obblighi di ciascuna delle parti contraenti e sulle </a:t>
            </a:r>
            <a:r>
              <a:rPr lang="it-IT" sz="3200" b="1" dirty="0"/>
              <a:t>sanzioni in caso di inadempienza</a:t>
            </a:r>
            <a:r>
              <a:rPr lang="it-IT" sz="3200" dirty="0"/>
              <a:t>.</a:t>
            </a:r>
          </a:p>
          <a:p>
            <a:pPr marL="0" indent="0">
              <a:buNone/>
            </a:pPr>
            <a:endParaRPr lang="it-IT" dirty="0"/>
          </a:p>
        </p:txBody>
      </p:sp>
    </p:spTree>
    <p:extLst>
      <p:ext uri="{BB962C8B-B14F-4D97-AF65-F5344CB8AC3E}">
        <p14:creationId xmlns:p14="http://schemas.microsoft.com/office/powerpoint/2010/main" val="4241692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6892340-40F2-8018-B0C4-89EFCE8E7FB7}"/>
              </a:ext>
            </a:extLst>
          </p:cNvPr>
          <p:cNvSpPr>
            <a:spLocks noGrp="1"/>
          </p:cNvSpPr>
          <p:nvPr>
            <p:ph type="title"/>
          </p:nvPr>
        </p:nvSpPr>
        <p:spPr/>
        <p:txBody>
          <a:bodyPr/>
          <a:lstStyle/>
          <a:p>
            <a:r>
              <a:rPr lang="it-IT" b="1" dirty="0">
                <a:solidFill>
                  <a:srgbClr val="C38B0D"/>
                </a:solidFill>
              </a:rPr>
              <a:t>Caratteristiche principali del Contratto EPC</a:t>
            </a:r>
          </a:p>
        </p:txBody>
      </p:sp>
      <p:sp>
        <p:nvSpPr>
          <p:cNvPr id="3" name="Segnaposto contenuto 2">
            <a:extLst>
              <a:ext uri="{FF2B5EF4-FFF2-40B4-BE49-F238E27FC236}">
                <a16:creationId xmlns:a16="http://schemas.microsoft.com/office/drawing/2014/main" id="{35C3476E-0669-2162-EB71-BEEBBB50A134}"/>
              </a:ext>
            </a:extLst>
          </p:cNvPr>
          <p:cNvSpPr>
            <a:spLocks noGrp="1"/>
          </p:cNvSpPr>
          <p:nvPr>
            <p:ph idx="1"/>
          </p:nvPr>
        </p:nvSpPr>
        <p:spPr/>
        <p:txBody>
          <a:bodyPr>
            <a:normAutofit fontScale="92500" lnSpcReduction="10000"/>
          </a:bodyPr>
          <a:lstStyle/>
          <a:p>
            <a:pPr marL="0" indent="0">
              <a:buNone/>
            </a:pPr>
            <a:r>
              <a:rPr lang="it-IT" dirty="0"/>
              <a:t>Di seguito si riportano i principali caratteristiche di un Contratto EPC anche rispetto alla Normativa CAM:</a:t>
            </a:r>
          </a:p>
          <a:p>
            <a:pPr lvl="0"/>
            <a:r>
              <a:rPr lang="it-IT" b="1" dirty="0">
                <a:solidFill>
                  <a:srgbClr val="71C792"/>
                </a:solidFill>
              </a:rPr>
              <a:t>Prestazione garantita</a:t>
            </a:r>
            <a:r>
              <a:rPr lang="it-IT" dirty="0"/>
              <a:t>: la ESCO garantisce un determinato livello di risparmio energetico (es. riduzione dei consumi di gas o elettricità).</a:t>
            </a:r>
          </a:p>
          <a:p>
            <a:pPr lvl="0"/>
            <a:r>
              <a:rPr lang="it-IT" b="1" dirty="0">
                <a:solidFill>
                  <a:srgbClr val="71C792"/>
                </a:solidFill>
              </a:rPr>
              <a:t>Pagamento tramite risparmio</a:t>
            </a:r>
            <a:r>
              <a:rPr lang="it-IT" dirty="0">
                <a:solidFill>
                  <a:srgbClr val="71C792"/>
                </a:solidFill>
              </a:rPr>
              <a:t>: </a:t>
            </a:r>
            <a:r>
              <a:rPr lang="it-IT" dirty="0"/>
              <a:t>il cliente ripaga i costi dell’intervento utilizzando i risparmi economici ottenuti grazie alla maggiore efficienza.</a:t>
            </a:r>
          </a:p>
          <a:p>
            <a:pPr lvl="0"/>
            <a:r>
              <a:rPr lang="it-IT" b="1" dirty="0">
                <a:solidFill>
                  <a:srgbClr val="71C792"/>
                </a:solidFill>
              </a:rPr>
              <a:t>Rischio a carico della ESCO</a:t>
            </a:r>
            <a:r>
              <a:rPr lang="it-IT" dirty="0"/>
              <a:t>: in genere il rischio tecnico e finanziario è in gran parte a carico della ESCO, che viene remunerata solo se raggiunge gli obiettivi di performance.</a:t>
            </a:r>
          </a:p>
          <a:p>
            <a:pPr lvl="0"/>
            <a:r>
              <a:rPr lang="it-IT" b="1" dirty="0">
                <a:solidFill>
                  <a:srgbClr val="71C792"/>
                </a:solidFill>
              </a:rPr>
              <a:t>Durata pluriennale</a:t>
            </a:r>
            <a:r>
              <a:rPr lang="it-IT" dirty="0">
                <a:solidFill>
                  <a:srgbClr val="71C792"/>
                </a:solidFill>
              </a:rPr>
              <a:t>: </a:t>
            </a:r>
            <a:r>
              <a:rPr lang="it-IT" dirty="0"/>
              <a:t>solitamente da 6-9 anni (contratti Consip) a 15-20 anni (fuori CONSIP), per permettere l’ammortamento degli investimenti.</a:t>
            </a:r>
          </a:p>
          <a:p>
            <a:pPr marL="0" indent="0">
              <a:buNone/>
            </a:pPr>
            <a:endParaRPr lang="it-IT" dirty="0"/>
          </a:p>
        </p:txBody>
      </p:sp>
    </p:spTree>
    <p:extLst>
      <p:ext uri="{BB962C8B-B14F-4D97-AF65-F5344CB8AC3E}">
        <p14:creationId xmlns:p14="http://schemas.microsoft.com/office/powerpoint/2010/main" val="36813740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473F2C-6193-D776-444C-1AD928A5AFC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E691740-11C8-ADB2-7A16-74F851452D29}"/>
              </a:ext>
            </a:extLst>
          </p:cNvPr>
          <p:cNvSpPr>
            <a:spLocks noGrp="1"/>
          </p:cNvSpPr>
          <p:nvPr>
            <p:ph type="title"/>
          </p:nvPr>
        </p:nvSpPr>
        <p:spPr/>
        <p:txBody>
          <a:bodyPr/>
          <a:lstStyle/>
          <a:p>
            <a:r>
              <a:rPr lang="it-IT" b="1" dirty="0">
                <a:solidFill>
                  <a:srgbClr val="C38B0D"/>
                </a:solidFill>
              </a:rPr>
              <a:t>Il Contratto EPC e PPP</a:t>
            </a:r>
          </a:p>
        </p:txBody>
      </p:sp>
      <p:sp>
        <p:nvSpPr>
          <p:cNvPr id="4" name="Segnaposto contenuto 3">
            <a:extLst>
              <a:ext uri="{FF2B5EF4-FFF2-40B4-BE49-F238E27FC236}">
                <a16:creationId xmlns:a16="http://schemas.microsoft.com/office/drawing/2014/main" id="{300AF534-6D31-3C7D-1E42-51044CCA4190}"/>
              </a:ext>
            </a:extLst>
          </p:cNvPr>
          <p:cNvSpPr>
            <a:spLocks noGrp="1"/>
          </p:cNvSpPr>
          <p:nvPr>
            <p:ph idx="1"/>
          </p:nvPr>
        </p:nvSpPr>
        <p:spPr>
          <a:xfrm>
            <a:off x="916577" y="1825625"/>
            <a:ext cx="10515600" cy="4351338"/>
          </a:xfrm>
        </p:spPr>
        <p:txBody>
          <a:bodyPr>
            <a:normAutofit/>
          </a:bodyPr>
          <a:lstStyle/>
          <a:p>
            <a:pPr marL="0" indent="0">
              <a:buNone/>
            </a:pPr>
            <a:r>
              <a:rPr lang="it-IT" b="1" dirty="0">
                <a:solidFill>
                  <a:srgbClr val="71C792"/>
                </a:solidFill>
              </a:rPr>
              <a:t>Partenariato Pubblico Privato</a:t>
            </a:r>
          </a:p>
          <a:p>
            <a:pPr marL="0" indent="0">
              <a:buNone/>
            </a:pPr>
            <a:endParaRPr lang="it-IT" b="1" dirty="0">
              <a:solidFill>
                <a:schemeClr val="tx1">
                  <a:lumMod val="50000"/>
                  <a:lumOff val="50000"/>
                </a:schemeClr>
              </a:solidFill>
            </a:endParaRPr>
          </a:p>
          <a:p>
            <a:pPr marL="0" indent="0">
              <a:buNone/>
            </a:pPr>
            <a:endParaRPr lang="it-IT" b="1" dirty="0">
              <a:solidFill>
                <a:schemeClr val="tx1">
                  <a:lumMod val="50000"/>
                  <a:lumOff val="50000"/>
                </a:schemeClr>
              </a:solidFill>
            </a:endParaRPr>
          </a:p>
          <a:p>
            <a:pPr marL="0" indent="0">
              <a:buNone/>
            </a:pPr>
            <a:endParaRPr lang="it-IT" b="1" dirty="0">
              <a:solidFill>
                <a:schemeClr val="tx1">
                  <a:lumMod val="50000"/>
                  <a:lumOff val="50000"/>
                </a:schemeClr>
              </a:solidFill>
            </a:endParaRPr>
          </a:p>
          <a:p>
            <a:pPr marL="0" indent="0" algn="just">
              <a:buNone/>
            </a:pPr>
            <a:r>
              <a:rPr lang="it-IT" sz="2400" b="1" dirty="0">
                <a:solidFill>
                  <a:srgbClr val="71C792"/>
                </a:solidFill>
              </a:rPr>
              <a:t>Il contratto EPC nel Partenariato Pubblico Privato</a:t>
            </a:r>
          </a:p>
          <a:p>
            <a:pPr marL="0" indent="0" algn="just">
              <a:buNone/>
            </a:pPr>
            <a:r>
              <a:rPr lang="it-IT" sz="2400" dirty="0"/>
              <a:t>E’ basato su tre servizi e tre relativi canoni:</a:t>
            </a:r>
          </a:p>
          <a:p>
            <a:pPr algn="just"/>
            <a:r>
              <a:rPr lang="it-IT" sz="2400" dirty="0"/>
              <a:t>misure di efficientamento (CANONE sul RISPARMIO OTTENUTO)</a:t>
            </a:r>
          </a:p>
          <a:p>
            <a:pPr algn="just"/>
            <a:r>
              <a:rPr lang="it-IT" sz="2400" dirty="0"/>
              <a:t>fornitura del vettore energetico (CANONE sul CONSUMO)</a:t>
            </a:r>
          </a:p>
          <a:p>
            <a:pPr algn="just"/>
            <a:r>
              <a:rPr lang="it-IT" sz="2400" dirty="0"/>
              <a:t>manutenzione degli impianti/interventi (CANONE FORFETTARIO) </a:t>
            </a:r>
          </a:p>
          <a:p>
            <a:pPr marL="0" indent="0">
              <a:buNone/>
            </a:pPr>
            <a:endParaRPr lang="it-IT" b="1" dirty="0">
              <a:solidFill>
                <a:schemeClr val="tx1">
                  <a:lumMod val="50000"/>
                  <a:lumOff val="50000"/>
                </a:schemeClr>
              </a:solidFill>
            </a:endParaRPr>
          </a:p>
        </p:txBody>
      </p:sp>
      <p:pic>
        <p:nvPicPr>
          <p:cNvPr id="3" name="Picture 2">
            <a:extLst>
              <a:ext uri="{FF2B5EF4-FFF2-40B4-BE49-F238E27FC236}">
                <a16:creationId xmlns:a16="http://schemas.microsoft.com/office/drawing/2014/main" id="{3421A53F-512B-65B3-92B0-294D5396A6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7755" y="2281351"/>
            <a:ext cx="7760970"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85297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1972E7F-7255-4434-2AD6-0BFB3EFD0A0F}"/>
              </a:ext>
            </a:extLst>
          </p:cNvPr>
          <p:cNvSpPr>
            <a:spLocks noGrp="1"/>
          </p:cNvSpPr>
          <p:nvPr>
            <p:ph type="title"/>
          </p:nvPr>
        </p:nvSpPr>
        <p:spPr/>
        <p:txBody>
          <a:bodyPr/>
          <a:lstStyle/>
          <a:p>
            <a:r>
              <a:rPr lang="it-IT" b="1" dirty="0">
                <a:solidFill>
                  <a:srgbClr val="C38B0D"/>
                </a:solidFill>
              </a:rPr>
              <a:t>Modello di PPP con EPC</a:t>
            </a:r>
            <a:endParaRPr lang="it-IT" dirty="0"/>
          </a:p>
        </p:txBody>
      </p:sp>
      <p:pic>
        <p:nvPicPr>
          <p:cNvPr id="6" name="Immagine 5">
            <a:extLst>
              <a:ext uri="{FF2B5EF4-FFF2-40B4-BE49-F238E27FC236}">
                <a16:creationId xmlns:a16="http://schemas.microsoft.com/office/drawing/2014/main" id="{CCDC4BA4-C4C6-276F-5C0E-D1A5ECAEBCE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0608" y="1820574"/>
            <a:ext cx="8067841" cy="3984691"/>
          </a:xfrm>
          <a:prstGeom prst="rect">
            <a:avLst/>
          </a:prstGeom>
          <a:noFill/>
        </p:spPr>
      </p:pic>
      <p:pic>
        <p:nvPicPr>
          <p:cNvPr id="7" name="Picture 2">
            <a:extLst>
              <a:ext uri="{FF2B5EF4-FFF2-40B4-BE49-F238E27FC236}">
                <a16:creationId xmlns:a16="http://schemas.microsoft.com/office/drawing/2014/main" id="{F1A7A339-D679-BCC9-6F41-20F8891D8A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4742284"/>
            <a:ext cx="2695575"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a:extLst>
              <a:ext uri="{FF2B5EF4-FFF2-40B4-BE49-F238E27FC236}">
                <a16:creationId xmlns:a16="http://schemas.microsoft.com/office/drawing/2014/main" id="{69D9BE45-2E3C-E47A-0294-E8B2BD9098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9696" y="5102175"/>
            <a:ext cx="2533650"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4">
            <a:extLst>
              <a:ext uri="{FF2B5EF4-FFF2-40B4-BE49-F238E27FC236}">
                <a16:creationId xmlns:a16="http://schemas.microsoft.com/office/drawing/2014/main" id="{70AB3736-1C9C-563E-C648-517BC5C2B5C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36535"/>
          <a:stretch/>
        </p:blipFill>
        <p:spPr bwMode="auto">
          <a:xfrm>
            <a:off x="7464153" y="4005064"/>
            <a:ext cx="2363589" cy="361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Freccia bidirezionale orizzontale 9">
            <a:extLst>
              <a:ext uri="{FF2B5EF4-FFF2-40B4-BE49-F238E27FC236}">
                <a16:creationId xmlns:a16="http://schemas.microsoft.com/office/drawing/2014/main" id="{C0FC8A5A-5241-B91C-A019-800871E0A019}"/>
              </a:ext>
            </a:extLst>
          </p:cNvPr>
          <p:cNvSpPr/>
          <p:nvPr/>
        </p:nvSpPr>
        <p:spPr>
          <a:xfrm>
            <a:off x="5087888" y="1916832"/>
            <a:ext cx="1512168" cy="360040"/>
          </a:xfrm>
          <a:prstGeom prst="lef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5" name="Bolla: nuvola 4">
            <a:extLst>
              <a:ext uri="{FF2B5EF4-FFF2-40B4-BE49-F238E27FC236}">
                <a16:creationId xmlns:a16="http://schemas.microsoft.com/office/drawing/2014/main" id="{C67ED2C7-7095-ACC6-8646-E104F357A5FC}"/>
              </a:ext>
            </a:extLst>
          </p:cNvPr>
          <p:cNvSpPr/>
          <p:nvPr/>
        </p:nvSpPr>
        <p:spPr>
          <a:xfrm>
            <a:off x="540709" y="3167271"/>
            <a:ext cx="1977099" cy="1018768"/>
          </a:xfrm>
          <a:prstGeom prst="cloudCallout">
            <a:avLst>
              <a:gd name="adj1" fmla="val 78187"/>
              <a:gd name="adj2" fmla="val 7274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Definizione BASELINE (DIAGNOSI)</a:t>
            </a:r>
          </a:p>
        </p:txBody>
      </p:sp>
      <p:sp>
        <p:nvSpPr>
          <p:cNvPr id="12" name="Bolla: nuvola 11">
            <a:extLst>
              <a:ext uri="{FF2B5EF4-FFF2-40B4-BE49-F238E27FC236}">
                <a16:creationId xmlns:a16="http://schemas.microsoft.com/office/drawing/2014/main" id="{A9FE3EFB-8D37-6A2E-77DA-8DD4740BD3C6}"/>
              </a:ext>
            </a:extLst>
          </p:cNvPr>
          <p:cNvSpPr/>
          <p:nvPr/>
        </p:nvSpPr>
        <p:spPr>
          <a:xfrm>
            <a:off x="6737739" y="998592"/>
            <a:ext cx="1908208" cy="757039"/>
          </a:xfrm>
          <a:prstGeom prst="cloudCallout">
            <a:avLst>
              <a:gd name="adj1" fmla="val -27048"/>
              <a:gd name="adj2" fmla="val 24089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Definizione Piano M&amp;V</a:t>
            </a:r>
          </a:p>
        </p:txBody>
      </p:sp>
      <p:sp>
        <p:nvSpPr>
          <p:cNvPr id="15" name="Bolla: nuvola 14">
            <a:extLst>
              <a:ext uri="{FF2B5EF4-FFF2-40B4-BE49-F238E27FC236}">
                <a16:creationId xmlns:a16="http://schemas.microsoft.com/office/drawing/2014/main" id="{A939F1DD-699B-B6CB-872C-7542835302E7}"/>
              </a:ext>
            </a:extLst>
          </p:cNvPr>
          <p:cNvSpPr/>
          <p:nvPr/>
        </p:nvSpPr>
        <p:spPr>
          <a:xfrm>
            <a:off x="1810871" y="1228165"/>
            <a:ext cx="1977099" cy="1018768"/>
          </a:xfrm>
          <a:prstGeom prst="cloudCallout">
            <a:avLst>
              <a:gd name="adj1" fmla="val 54227"/>
              <a:gd name="adj2" fmla="val 7866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Definizione interventi (DIAGNOSI)</a:t>
            </a:r>
          </a:p>
        </p:txBody>
      </p:sp>
    </p:spTree>
    <p:extLst>
      <p:ext uri="{BB962C8B-B14F-4D97-AF65-F5344CB8AC3E}">
        <p14:creationId xmlns:p14="http://schemas.microsoft.com/office/powerpoint/2010/main" val="3910136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anim calcmode="lin" valueType="num">
                                      <p:cBhvr>
                                        <p:cTn id="30" dur="1000" fill="hold"/>
                                        <p:tgtEl>
                                          <p:spTgt spid="15"/>
                                        </p:tgtEl>
                                        <p:attrNameLst>
                                          <p:attrName>ppt_x</p:attrName>
                                        </p:attrNameLst>
                                      </p:cBhvr>
                                      <p:tavLst>
                                        <p:tav tm="0">
                                          <p:val>
                                            <p:strVal val="#ppt_x"/>
                                          </p:val>
                                        </p:tav>
                                        <p:tav tm="100000">
                                          <p:val>
                                            <p:strVal val="#ppt_x"/>
                                          </p:val>
                                        </p:tav>
                                      </p:tavLst>
                                    </p:anim>
                                    <p:anim calcmode="lin" valueType="num">
                                      <p:cBhvr>
                                        <p:cTn id="3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75389-1827-596C-13B1-EFC4328C70D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F15F23E-E033-5FE5-BAB6-AB4913A1344C}"/>
              </a:ext>
            </a:extLst>
          </p:cNvPr>
          <p:cNvSpPr>
            <a:spLocks noGrp="1"/>
          </p:cNvSpPr>
          <p:nvPr>
            <p:ph type="title"/>
          </p:nvPr>
        </p:nvSpPr>
        <p:spPr/>
        <p:txBody>
          <a:bodyPr/>
          <a:lstStyle/>
          <a:p>
            <a:r>
              <a:rPr lang="it-IT" b="1" dirty="0">
                <a:solidFill>
                  <a:srgbClr val="C38B0D"/>
                </a:solidFill>
              </a:rPr>
              <a:t>Benefici per la</a:t>
            </a:r>
            <a:br>
              <a:rPr lang="it-IT" b="1" dirty="0">
                <a:solidFill>
                  <a:srgbClr val="C38B0D"/>
                </a:solidFill>
              </a:rPr>
            </a:br>
            <a:r>
              <a:rPr lang="it-IT" b="1" dirty="0">
                <a:solidFill>
                  <a:srgbClr val="C38B0D"/>
                </a:solidFill>
              </a:rPr>
              <a:t>Pubblica Amministrazione (PA)</a:t>
            </a:r>
            <a:endParaRPr lang="it-IT" dirty="0"/>
          </a:p>
        </p:txBody>
      </p:sp>
      <p:sp>
        <p:nvSpPr>
          <p:cNvPr id="3" name="Segnaposto contenuto 3">
            <a:extLst>
              <a:ext uri="{FF2B5EF4-FFF2-40B4-BE49-F238E27FC236}">
                <a16:creationId xmlns:a16="http://schemas.microsoft.com/office/drawing/2014/main" id="{C2BE156D-E25C-C94F-1866-A4D0A9830C7D}"/>
              </a:ext>
            </a:extLst>
          </p:cNvPr>
          <p:cNvSpPr>
            <a:spLocks noGrp="1"/>
          </p:cNvSpPr>
          <p:nvPr>
            <p:ph idx="1"/>
          </p:nvPr>
        </p:nvSpPr>
        <p:spPr>
          <a:xfrm>
            <a:off x="838200" y="1825625"/>
            <a:ext cx="10515600" cy="4351338"/>
          </a:xfrm>
        </p:spPr>
        <p:txBody>
          <a:bodyPr>
            <a:normAutofit/>
          </a:bodyPr>
          <a:lstStyle/>
          <a:p>
            <a:pPr lvl="0" algn="just"/>
            <a:r>
              <a:rPr lang="it-IT" sz="2400" b="1" dirty="0">
                <a:solidFill>
                  <a:srgbClr val="71C792"/>
                </a:solidFill>
              </a:rPr>
              <a:t>Riduzione del rischio di costruzione</a:t>
            </a:r>
          </a:p>
          <a:p>
            <a:pPr marL="400050" lvl="1" indent="0" algn="just">
              <a:buNone/>
            </a:pPr>
            <a:r>
              <a:rPr lang="it-IT" sz="2000" dirty="0"/>
              <a:t>La procedura di PPP consente di allocare il rischio tempi-costi di realizzazione degli interventi sul soggetto aggiudicatario della procedura di PPP, liberando la PA dal costo legato a ritardi e/o incrementi dei costi di costruzione</a:t>
            </a:r>
          </a:p>
          <a:p>
            <a:pPr algn="just"/>
            <a:r>
              <a:rPr lang="it-IT" sz="2400" b="1" dirty="0">
                <a:solidFill>
                  <a:srgbClr val="71C792"/>
                </a:solidFill>
              </a:rPr>
              <a:t>Trasferimento principali rischi associati alla fase di esercizio</a:t>
            </a:r>
          </a:p>
          <a:p>
            <a:pPr marL="400050" lvl="1" indent="0" algn="just">
              <a:buNone/>
            </a:pPr>
            <a:r>
              <a:rPr lang="it-IT" sz="2000" dirty="0"/>
              <a:t>Funzionamento impianti e rispetto standard di servizio definiti dalla PA</a:t>
            </a:r>
          </a:p>
          <a:p>
            <a:pPr lvl="0" algn="just"/>
            <a:r>
              <a:rPr lang="it-IT" sz="2400" b="1" dirty="0">
                <a:solidFill>
                  <a:srgbClr val="71C792"/>
                </a:solidFill>
              </a:rPr>
              <a:t>Possibilità di non individuare la copertura finanziaria dell’investimento attraverso proprie disponibilità</a:t>
            </a:r>
          </a:p>
          <a:p>
            <a:pPr algn="just"/>
            <a:r>
              <a:rPr lang="it-IT" sz="2400" b="1" dirty="0">
                <a:solidFill>
                  <a:srgbClr val="71C792"/>
                </a:solidFill>
              </a:rPr>
              <a:t>Definizione di obiettivi di riduzione dei consumi energetici</a:t>
            </a:r>
          </a:p>
          <a:p>
            <a:pPr marL="400050" lvl="1" indent="0" algn="just">
              <a:buNone/>
            </a:pPr>
            <a:r>
              <a:rPr lang="it-IT" sz="2000" dirty="0"/>
              <a:t>Trasferimento al partner privato del rischio del loro raggiungimento</a:t>
            </a:r>
          </a:p>
        </p:txBody>
      </p:sp>
    </p:spTree>
    <p:extLst>
      <p:ext uri="{BB962C8B-B14F-4D97-AF65-F5344CB8AC3E}">
        <p14:creationId xmlns:p14="http://schemas.microsoft.com/office/powerpoint/2010/main" val="25950546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C877E-66D0-6298-245C-E635E7B6603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6F33758-B545-34FE-90E4-32466687E021}"/>
              </a:ext>
            </a:extLst>
          </p:cNvPr>
          <p:cNvSpPr>
            <a:spLocks noGrp="1"/>
          </p:cNvSpPr>
          <p:nvPr>
            <p:ph type="title"/>
          </p:nvPr>
        </p:nvSpPr>
        <p:spPr/>
        <p:txBody>
          <a:bodyPr/>
          <a:lstStyle/>
          <a:p>
            <a:r>
              <a:rPr lang="it-IT" b="1" dirty="0">
                <a:solidFill>
                  <a:srgbClr val="C38B0D"/>
                </a:solidFill>
              </a:rPr>
              <a:t>Potenziali svantaggi per la</a:t>
            </a:r>
            <a:br>
              <a:rPr lang="it-IT" b="1" dirty="0">
                <a:solidFill>
                  <a:srgbClr val="C38B0D"/>
                </a:solidFill>
              </a:rPr>
            </a:br>
            <a:r>
              <a:rPr lang="it-IT" b="1" dirty="0">
                <a:solidFill>
                  <a:srgbClr val="C38B0D"/>
                </a:solidFill>
              </a:rPr>
              <a:t>Pubblica Amministrazione (PA)</a:t>
            </a:r>
            <a:endParaRPr lang="it-IT" dirty="0"/>
          </a:p>
        </p:txBody>
      </p:sp>
      <p:sp>
        <p:nvSpPr>
          <p:cNvPr id="3" name="Segnaposto contenuto 3">
            <a:extLst>
              <a:ext uri="{FF2B5EF4-FFF2-40B4-BE49-F238E27FC236}">
                <a16:creationId xmlns:a16="http://schemas.microsoft.com/office/drawing/2014/main" id="{EEC61FD4-5D25-8AA0-6FAC-631633EBD74F}"/>
              </a:ext>
            </a:extLst>
          </p:cNvPr>
          <p:cNvSpPr>
            <a:spLocks noGrp="1"/>
          </p:cNvSpPr>
          <p:nvPr>
            <p:ph idx="1"/>
          </p:nvPr>
        </p:nvSpPr>
        <p:spPr>
          <a:xfrm>
            <a:off x="838200" y="1825625"/>
            <a:ext cx="10515600" cy="4351338"/>
          </a:xfrm>
        </p:spPr>
        <p:txBody>
          <a:bodyPr>
            <a:normAutofit/>
          </a:bodyPr>
          <a:lstStyle/>
          <a:p>
            <a:pPr lvl="0" algn="just"/>
            <a:r>
              <a:rPr lang="it-IT" sz="2400" b="1" dirty="0">
                <a:solidFill>
                  <a:srgbClr val="71C792"/>
                </a:solidFill>
              </a:rPr>
              <a:t>Definizione dello stato di fatto e suo cambiamento</a:t>
            </a:r>
          </a:p>
          <a:p>
            <a:pPr marL="400050" lvl="1" indent="0" algn="just">
              <a:buNone/>
            </a:pPr>
            <a:r>
              <a:rPr lang="it-IT" sz="2000" dirty="0"/>
              <a:t>Non è facile stabilire il punto di partenza (</a:t>
            </a:r>
            <a:r>
              <a:rPr lang="it-IT" sz="2000" b="1" dirty="0"/>
              <a:t>baseline</a:t>
            </a:r>
            <a:r>
              <a:rPr lang="it-IT" sz="2000" dirty="0"/>
              <a:t>) spesso frazionato in differenti competenze e riferimenti contrattuali e non è facile modificare lo status quo</a:t>
            </a:r>
          </a:p>
          <a:p>
            <a:pPr algn="just"/>
            <a:r>
              <a:rPr lang="it-IT" sz="2400" b="1" dirty="0">
                <a:solidFill>
                  <a:srgbClr val="71C792"/>
                </a:solidFill>
              </a:rPr>
              <a:t>Perdita di controllo del «comfort climatico» degli utenti</a:t>
            </a:r>
          </a:p>
          <a:p>
            <a:pPr lvl="0" algn="just"/>
            <a:r>
              <a:rPr lang="it-IT" sz="2400" b="1" dirty="0">
                <a:solidFill>
                  <a:srgbClr val="71C792"/>
                </a:solidFill>
              </a:rPr>
              <a:t>Definizione della progettualità di medio periodo</a:t>
            </a:r>
          </a:p>
          <a:p>
            <a:pPr marL="400050" lvl="1" indent="0" algn="just">
              <a:buNone/>
            </a:pPr>
            <a:r>
              <a:rPr lang="it-IT" sz="2000" dirty="0"/>
              <a:t>Non è facile stabilire una progettualità condivisa e che sia sostenibile da un punto di vista economico</a:t>
            </a:r>
            <a:endParaRPr lang="it-IT" b="1" dirty="0">
              <a:solidFill>
                <a:schemeClr val="tx1">
                  <a:lumMod val="50000"/>
                  <a:lumOff val="50000"/>
                </a:schemeClr>
              </a:solidFill>
            </a:endParaRPr>
          </a:p>
          <a:p>
            <a:pPr lvl="0" algn="just"/>
            <a:r>
              <a:rPr lang="it-IT" sz="2400" b="1" dirty="0">
                <a:solidFill>
                  <a:srgbClr val="71C792"/>
                </a:solidFill>
              </a:rPr>
              <a:t>Necessità di risorse e competenze</a:t>
            </a:r>
          </a:p>
          <a:p>
            <a:pPr marL="400050" lvl="1" indent="0" algn="just">
              <a:buNone/>
            </a:pPr>
            <a:r>
              <a:rPr lang="it-IT" sz="2000" dirty="0"/>
              <a:t>Le attività preliminari a supporto della definizione della baseline sono spesso onerose e gli strumenti tecnico-finanziari a supporto del PPP richiedono competenze specialistiche</a:t>
            </a:r>
          </a:p>
        </p:txBody>
      </p:sp>
    </p:spTree>
    <p:extLst>
      <p:ext uri="{BB962C8B-B14F-4D97-AF65-F5344CB8AC3E}">
        <p14:creationId xmlns:p14="http://schemas.microsoft.com/office/powerpoint/2010/main" val="11670178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56C16-6DD6-7EF9-4C23-51E391EC26A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47B2DAB-4468-69FF-F2E4-7EC70A8F1162}"/>
              </a:ext>
            </a:extLst>
          </p:cNvPr>
          <p:cNvSpPr>
            <a:spLocks noGrp="1"/>
          </p:cNvSpPr>
          <p:nvPr>
            <p:ph type="title"/>
          </p:nvPr>
        </p:nvSpPr>
        <p:spPr/>
        <p:txBody>
          <a:bodyPr/>
          <a:lstStyle/>
          <a:p>
            <a:r>
              <a:rPr lang="it-IT" b="1" dirty="0">
                <a:solidFill>
                  <a:srgbClr val="C38B0D"/>
                </a:solidFill>
              </a:rPr>
              <a:t>Riferimenti CAM 2024</a:t>
            </a:r>
            <a:endParaRPr lang="it-IT" dirty="0"/>
          </a:p>
        </p:txBody>
      </p:sp>
      <p:sp>
        <p:nvSpPr>
          <p:cNvPr id="3" name="Segnaposto contenuto 3">
            <a:extLst>
              <a:ext uri="{FF2B5EF4-FFF2-40B4-BE49-F238E27FC236}">
                <a16:creationId xmlns:a16="http://schemas.microsoft.com/office/drawing/2014/main" id="{6D8E682E-B2EF-DDD6-BABF-02AB28FD936B}"/>
              </a:ext>
            </a:extLst>
          </p:cNvPr>
          <p:cNvSpPr>
            <a:spLocks noGrp="1"/>
          </p:cNvSpPr>
          <p:nvPr>
            <p:ph idx="1"/>
          </p:nvPr>
        </p:nvSpPr>
        <p:spPr>
          <a:xfrm>
            <a:off x="838200" y="1825625"/>
            <a:ext cx="10515600" cy="4351338"/>
          </a:xfrm>
        </p:spPr>
        <p:txBody>
          <a:bodyPr>
            <a:normAutofit/>
          </a:bodyPr>
          <a:lstStyle/>
          <a:p>
            <a:r>
              <a:rPr lang="it-IT" sz="2400" dirty="0"/>
              <a:t>I Criteri Ambientali Minimi (CAM) sono i requisiti ambientali definiti per le varie fasi del processo di acquisto, volti a individuare la soluzione progettuale, il prodotto o il servizio migliore sotto il profilo ambientale lungo il ciclo di vita, tenuto conto della disponibilità di mercato.</a:t>
            </a:r>
          </a:p>
          <a:p>
            <a:r>
              <a:rPr lang="it-IT" sz="2400" dirty="0"/>
              <a:t>I CAM sono definiti nell’ambito di quanto stabilito dal Piano per la sostenibilità ambientale dei consumi del settore della pubblica amministrazione (edizione 2023) e sono adottati con Decreto del Ministro.</a:t>
            </a:r>
          </a:p>
        </p:txBody>
      </p:sp>
      <p:pic>
        <p:nvPicPr>
          <p:cNvPr id="6" name="Immagine 5">
            <a:extLst>
              <a:ext uri="{FF2B5EF4-FFF2-40B4-BE49-F238E27FC236}">
                <a16:creationId xmlns:a16="http://schemas.microsoft.com/office/drawing/2014/main" id="{EAD6FF05-00F5-C7A2-692C-AB8215D7B9A6}"/>
              </a:ext>
            </a:extLst>
          </p:cNvPr>
          <p:cNvPicPr>
            <a:picLocks noChangeAspect="1"/>
          </p:cNvPicPr>
          <p:nvPr/>
        </p:nvPicPr>
        <p:blipFill>
          <a:blip r:embed="rId2"/>
          <a:stretch>
            <a:fillRect/>
          </a:stretch>
        </p:blipFill>
        <p:spPr>
          <a:xfrm>
            <a:off x="1104814" y="4596324"/>
            <a:ext cx="8473965" cy="1441956"/>
          </a:xfrm>
          <a:prstGeom prst="rect">
            <a:avLst/>
          </a:prstGeom>
        </p:spPr>
      </p:pic>
    </p:spTree>
    <p:extLst>
      <p:ext uri="{BB962C8B-B14F-4D97-AF65-F5344CB8AC3E}">
        <p14:creationId xmlns:p14="http://schemas.microsoft.com/office/powerpoint/2010/main" val="1818025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BC19A-1D9E-AF6A-6E3A-3D47D09ACE8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63BB3F4-8A48-A4FD-E7E9-87B05EBD41F0}"/>
              </a:ext>
            </a:extLst>
          </p:cNvPr>
          <p:cNvSpPr>
            <a:spLocks noGrp="1"/>
          </p:cNvSpPr>
          <p:nvPr>
            <p:ph type="title"/>
          </p:nvPr>
        </p:nvSpPr>
        <p:spPr/>
        <p:txBody>
          <a:bodyPr/>
          <a:lstStyle/>
          <a:p>
            <a:r>
              <a:rPr lang="it-IT" b="1" dirty="0">
                <a:solidFill>
                  <a:srgbClr val="C38B0D"/>
                </a:solidFill>
              </a:rPr>
              <a:t>Riferimenti CAM 2024</a:t>
            </a:r>
            <a:endParaRPr lang="it-IT" dirty="0"/>
          </a:p>
        </p:txBody>
      </p:sp>
      <p:sp>
        <p:nvSpPr>
          <p:cNvPr id="3" name="Segnaposto contenuto 3">
            <a:extLst>
              <a:ext uri="{FF2B5EF4-FFF2-40B4-BE49-F238E27FC236}">
                <a16:creationId xmlns:a16="http://schemas.microsoft.com/office/drawing/2014/main" id="{2F1997C8-DE7B-69BD-47DA-BD82760A8BA9}"/>
              </a:ext>
            </a:extLst>
          </p:cNvPr>
          <p:cNvSpPr>
            <a:spLocks noGrp="1"/>
          </p:cNvSpPr>
          <p:nvPr>
            <p:ph idx="1"/>
          </p:nvPr>
        </p:nvSpPr>
        <p:spPr>
          <a:xfrm>
            <a:off x="838200" y="1545272"/>
            <a:ext cx="10515600" cy="4947603"/>
          </a:xfrm>
        </p:spPr>
        <p:txBody>
          <a:bodyPr>
            <a:normAutofit fontScale="70000" lnSpcReduction="20000"/>
          </a:bodyPr>
          <a:lstStyle/>
          <a:p>
            <a:pPr marL="0" indent="0">
              <a:buNone/>
            </a:pPr>
            <a:r>
              <a:rPr lang="it-IT" dirty="0"/>
              <a:t>L'applicazione  di  tali   criteri   </a:t>
            </a:r>
            <a:r>
              <a:rPr lang="it-IT" b="1" dirty="0">
                <a:solidFill>
                  <a:srgbClr val="71C792"/>
                </a:solidFill>
              </a:rPr>
              <a:t>è   obbligatoria   ai   sensi  dell’art. 57 comma 2 del </a:t>
            </a:r>
            <a:r>
              <a:rPr lang="it-IT" b="1" dirty="0" err="1">
                <a:solidFill>
                  <a:srgbClr val="71C792"/>
                </a:solidFill>
              </a:rPr>
              <a:t>D.Lgs.</a:t>
            </a:r>
            <a:r>
              <a:rPr lang="it-IT" b="1" dirty="0">
                <a:solidFill>
                  <a:srgbClr val="71C792"/>
                </a:solidFill>
              </a:rPr>
              <a:t> 31 marzo 2023, n. 36</a:t>
            </a:r>
            <a:r>
              <a:rPr lang="it-IT" dirty="0"/>
              <a:t>  e sono da intendersi integrativi, per gli aspetti ambientali, rispetto  ai  requisiti  tecnici  o  obblighi  normativi, derivanti da Regolamenti europei o norme nazionali, già vigenti  per il settore.</a:t>
            </a:r>
          </a:p>
          <a:p>
            <a:pPr marL="0" indent="0">
              <a:buNone/>
            </a:pPr>
            <a:r>
              <a:rPr lang="it-IT" dirty="0"/>
              <a:t>L'applicazione  dei  CAM  consente a</a:t>
            </a:r>
            <a:r>
              <a:rPr lang="it-IT" sz="2900" b="1" dirty="0">
                <a:solidFill>
                  <a:srgbClr val="71C792"/>
                </a:solidFill>
              </a:rPr>
              <a:t>ll'Affidatario  di  ridurre  gli  impatti  ambientali  generati  dai consumi energetici degli edifici-impianti di  propria  competenza</a:t>
            </a:r>
            <a:r>
              <a:rPr lang="it-IT" dirty="0"/>
              <a:t>.  I CAM per i Contratti per gli edifici-impianti hanno quindi lo scopo di contribuire, in linea con quanto previsto dal contratto: </a:t>
            </a:r>
          </a:p>
          <a:p>
            <a:pPr marL="538163" indent="-538163">
              <a:lnSpc>
                <a:spcPct val="120000"/>
              </a:lnSpc>
              <a:spcBef>
                <a:spcPts val="0"/>
              </a:spcBef>
            </a:pPr>
            <a:r>
              <a:rPr lang="it-IT" sz="2900" b="1" dirty="0">
                <a:solidFill>
                  <a:srgbClr val="71C792"/>
                </a:solidFill>
              </a:rPr>
              <a:t>all'efficientamento energetico</a:t>
            </a:r>
            <a:r>
              <a:rPr lang="it-IT" dirty="0"/>
              <a:t>, con la buona gestione ed il miglioramento del processo di trasformazione dell'energia primaria in  energia  utile e  del  processo  di  utilizzo  dell'energia; </a:t>
            </a:r>
          </a:p>
          <a:p>
            <a:pPr marL="538163" indent="-538163">
              <a:lnSpc>
                <a:spcPct val="120000"/>
              </a:lnSpc>
              <a:spcBef>
                <a:spcPts val="0"/>
              </a:spcBef>
            </a:pPr>
            <a:r>
              <a:rPr lang="it-IT" dirty="0"/>
              <a:t>allo </a:t>
            </a:r>
            <a:r>
              <a:rPr lang="it-IT" sz="2900" b="1" dirty="0">
                <a:solidFill>
                  <a:srgbClr val="71C792"/>
                </a:solidFill>
              </a:rPr>
              <a:t>sviluppo dell'uso delle fonti energetiche rinnovabili</a:t>
            </a:r>
            <a:r>
              <a:rPr lang="it-IT" dirty="0"/>
              <a:t>; </a:t>
            </a:r>
          </a:p>
          <a:p>
            <a:pPr marL="538163" indent="-538163">
              <a:lnSpc>
                <a:spcPct val="120000"/>
              </a:lnSpc>
              <a:spcBef>
                <a:spcPts val="0"/>
              </a:spcBef>
            </a:pPr>
            <a:r>
              <a:rPr lang="it-IT" dirty="0"/>
              <a:t>alla </a:t>
            </a:r>
            <a:r>
              <a:rPr lang="it-IT" sz="2900" b="1" dirty="0">
                <a:solidFill>
                  <a:srgbClr val="71C792"/>
                </a:solidFill>
              </a:rPr>
              <a:t>conseguente  riduzione  delle  emissioni  climalteranti  </a:t>
            </a:r>
            <a:r>
              <a:rPr lang="it-IT" dirty="0"/>
              <a:t>e dell'uso delle risorse naturali;  </a:t>
            </a:r>
          </a:p>
          <a:p>
            <a:pPr marL="538163" indent="-538163">
              <a:lnSpc>
                <a:spcPct val="120000"/>
              </a:lnSpc>
              <a:spcBef>
                <a:spcPts val="0"/>
              </a:spcBef>
            </a:pPr>
            <a:r>
              <a:rPr lang="it-IT" dirty="0"/>
              <a:t>alla </a:t>
            </a:r>
            <a:r>
              <a:rPr lang="it-IT" sz="2900" b="1" dirty="0">
                <a:solidFill>
                  <a:srgbClr val="71C792"/>
                </a:solidFill>
              </a:rPr>
              <a:t>riduzione degli impatti ambientali </a:t>
            </a:r>
            <a:r>
              <a:rPr lang="it-IT" dirty="0"/>
              <a:t>lungo l'intero ciclo di vita di prodotti e servizi. </a:t>
            </a:r>
          </a:p>
          <a:p>
            <a:pPr marL="0" indent="0">
              <a:buNone/>
            </a:pPr>
            <a:endParaRPr lang="it-IT" sz="700" dirty="0"/>
          </a:p>
          <a:p>
            <a:pPr marL="0" indent="0">
              <a:buNone/>
            </a:pPr>
            <a:r>
              <a:rPr lang="it-IT" dirty="0"/>
              <a:t>La procedura d'appalto  prevede,  oltre  </a:t>
            </a:r>
            <a:r>
              <a:rPr lang="it-IT" b="1" dirty="0">
                <a:solidFill>
                  <a:srgbClr val="71C792"/>
                </a:solidFill>
              </a:rPr>
              <a:t>all'obbligo</a:t>
            </a:r>
            <a:r>
              <a:rPr lang="it-IT" dirty="0"/>
              <a:t>  di  eventuale messa a </a:t>
            </a:r>
            <a:r>
              <a:rPr lang="it-IT" sz="2900" b="1" dirty="0">
                <a:solidFill>
                  <a:srgbClr val="71C792"/>
                </a:solidFill>
              </a:rPr>
              <a:t>norma degli impianti  </a:t>
            </a:r>
            <a:r>
              <a:rPr lang="it-IT" dirty="0"/>
              <a:t>oggetto  del  contratto, l'obbligo  di </a:t>
            </a:r>
            <a:r>
              <a:rPr lang="it-IT" sz="2900" b="1" dirty="0">
                <a:solidFill>
                  <a:srgbClr val="71C792"/>
                </a:solidFill>
              </a:rPr>
              <a:t>conseguire un risparmio energetico  </a:t>
            </a:r>
            <a:r>
              <a:rPr lang="it-IT" dirty="0"/>
              <a:t>attraverso  la  realizzazione  di interventi  di  efficientamento  energetico,  oltre  a  garantire  il </a:t>
            </a:r>
            <a:r>
              <a:rPr lang="it-IT" sz="2900" b="1" dirty="0">
                <a:solidFill>
                  <a:srgbClr val="71C792"/>
                </a:solidFill>
              </a:rPr>
              <a:t>comfort illuminotecnico, termo-igrometric</a:t>
            </a:r>
            <a:r>
              <a:rPr lang="it-IT" b="1" dirty="0">
                <a:solidFill>
                  <a:srgbClr val="71C792"/>
                </a:solidFill>
              </a:rPr>
              <a:t>o</a:t>
            </a:r>
            <a:r>
              <a:rPr lang="it-IT" dirty="0"/>
              <a:t> e la qualità e salubrità dell'aria ai livelli  prescritti  dalle  leggi  e  norme  relative  a edifici ed impianti esistenti. </a:t>
            </a:r>
            <a:endParaRPr lang="it-IT" sz="2400" dirty="0"/>
          </a:p>
        </p:txBody>
      </p:sp>
    </p:spTree>
    <p:extLst>
      <p:ext uri="{BB962C8B-B14F-4D97-AF65-F5344CB8AC3E}">
        <p14:creationId xmlns:p14="http://schemas.microsoft.com/office/powerpoint/2010/main" val="14248113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33AF7-DDFD-C807-EF84-64472DC2B90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E8E38CB-981B-95D2-3044-11DDE982DEC8}"/>
              </a:ext>
            </a:extLst>
          </p:cNvPr>
          <p:cNvSpPr>
            <a:spLocks noGrp="1"/>
          </p:cNvSpPr>
          <p:nvPr>
            <p:ph type="title"/>
          </p:nvPr>
        </p:nvSpPr>
        <p:spPr/>
        <p:txBody>
          <a:bodyPr/>
          <a:lstStyle/>
          <a:p>
            <a:r>
              <a:rPr lang="it-IT" b="1" dirty="0">
                <a:solidFill>
                  <a:srgbClr val="C38B0D"/>
                </a:solidFill>
              </a:rPr>
              <a:t>LE PRINCIPALI NOVITA’</a:t>
            </a:r>
            <a:endParaRPr lang="it-IT" dirty="0"/>
          </a:p>
        </p:txBody>
      </p:sp>
      <p:sp>
        <p:nvSpPr>
          <p:cNvPr id="3" name="Segnaposto contenuto 3">
            <a:extLst>
              <a:ext uri="{FF2B5EF4-FFF2-40B4-BE49-F238E27FC236}">
                <a16:creationId xmlns:a16="http://schemas.microsoft.com/office/drawing/2014/main" id="{91C02136-796A-B2B2-4DDF-F915C1D56F28}"/>
              </a:ext>
            </a:extLst>
          </p:cNvPr>
          <p:cNvSpPr>
            <a:spLocks noGrp="1"/>
          </p:cNvSpPr>
          <p:nvPr>
            <p:ph idx="1"/>
          </p:nvPr>
        </p:nvSpPr>
        <p:spPr>
          <a:xfrm>
            <a:off x="838200" y="1825625"/>
            <a:ext cx="10515600" cy="4351338"/>
          </a:xfrm>
        </p:spPr>
        <p:txBody>
          <a:bodyPr>
            <a:normAutofit/>
          </a:bodyPr>
          <a:lstStyle/>
          <a:p>
            <a:pPr marL="0" lvl="0" indent="0" algn="just">
              <a:buNone/>
            </a:pPr>
            <a:r>
              <a:rPr lang="it-IT" sz="2400" b="1" dirty="0">
                <a:solidFill>
                  <a:srgbClr val="71C792"/>
                </a:solidFill>
              </a:rPr>
              <a:t>Il CAM 2024 definisce e risolve alcuni aspetti cruciali nella costruzione del contratto EPC oltre a migliorare la sua gestione negli anni. Le novità sono:</a:t>
            </a:r>
          </a:p>
          <a:p>
            <a:pPr lvl="0" algn="just"/>
            <a:r>
              <a:rPr lang="it-IT" sz="2400" b="1" dirty="0">
                <a:solidFill>
                  <a:srgbClr val="71C792"/>
                </a:solidFill>
              </a:rPr>
              <a:t>Baseline</a:t>
            </a:r>
          </a:p>
          <a:p>
            <a:pPr lvl="0" algn="just"/>
            <a:r>
              <a:rPr lang="it-IT" sz="2400" b="1" dirty="0">
                <a:solidFill>
                  <a:srgbClr val="71C792"/>
                </a:solidFill>
              </a:rPr>
              <a:t>Diagnosi energetica</a:t>
            </a:r>
          </a:p>
          <a:p>
            <a:pPr lvl="0" algn="just"/>
            <a:r>
              <a:rPr lang="it-IT" sz="2400" b="1" dirty="0">
                <a:solidFill>
                  <a:srgbClr val="71C792"/>
                </a:solidFill>
              </a:rPr>
              <a:t>Autoconsumo</a:t>
            </a:r>
          </a:p>
          <a:p>
            <a:pPr lvl="0" algn="just"/>
            <a:r>
              <a:rPr lang="it-IT" sz="2400" b="1" dirty="0">
                <a:solidFill>
                  <a:srgbClr val="71C792"/>
                </a:solidFill>
              </a:rPr>
              <a:t>Criteri premianti</a:t>
            </a:r>
          </a:p>
          <a:p>
            <a:pPr lvl="0" algn="just"/>
            <a:r>
              <a:rPr lang="it-IT" sz="2400" b="1" dirty="0">
                <a:solidFill>
                  <a:srgbClr val="71C792"/>
                </a:solidFill>
              </a:rPr>
              <a:t>Monitoraggio Contratti </a:t>
            </a:r>
            <a:endParaRPr lang="it-IT" sz="2000" dirty="0"/>
          </a:p>
        </p:txBody>
      </p:sp>
      <p:sp>
        <p:nvSpPr>
          <p:cNvPr id="5" name="CasellaDiTesto 4">
            <a:extLst>
              <a:ext uri="{FF2B5EF4-FFF2-40B4-BE49-F238E27FC236}">
                <a16:creationId xmlns:a16="http://schemas.microsoft.com/office/drawing/2014/main" id="{FADFC41F-5C49-A98C-2D04-57584793F212}"/>
              </a:ext>
            </a:extLst>
          </p:cNvPr>
          <p:cNvSpPr txBox="1"/>
          <p:nvPr/>
        </p:nvSpPr>
        <p:spPr>
          <a:xfrm>
            <a:off x="2895600" y="5633680"/>
            <a:ext cx="2763520" cy="523220"/>
          </a:xfrm>
          <a:prstGeom prst="rect">
            <a:avLst/>
          </a:prstGeom>
          <a:noFill/>
        </p:spPr>
        <p:txBody>
          <a:bodyPr wrap="square" rtlCol="0">
            <a:spAutoFit/>
          </a:bodyPr>
          <a:lstStyle/>
          <a:p>
            <a:pPr algn="r"/>
            <a:r>
              <a:rPr lang="it-IT" sz="2800" b="1" dirty="0">
                <a:solidFill>
                  <a:srgbClr val="C38B0D"/>
                </a:solidFill>
                <a:ea typeface="+mj-ea"/>
                <a:cs typeface="+mj-cs"/>
              </a:rPr>
              <a:t>CONTRATTO EPC </a:t>
            </a:r>
          </a:p>
        </p:txBody>
      </p:sp>
      <p:cxnSp>
        <p:nvCxnSpPr>
          <p:cNvPr id="7" name="Connettore 2 6">
            <a:extLst>
              <a:ext uri="{FF2B5EF4-FFF2-40B4-BE49-F238E27FC236}">
                <a16:creationId xmlns:a16="http://schemas.microsoft.com/office/drawing/2014/main" id="{19D34701-1EA9-55BD-6308-93FC5B58257A}"/>
              </a:ext>
            </a:extLst>
          </p:cNvPr>
          <p:cNvCxnSpPr>
            <a:cxnSpLocks/>
          </p:cNvCxnSpPr>
          <p:nvPr/>
        </p:nvCxnSpPr>
        <p:spPr>
          <a:xfrm flipV="1">
            <a:off x="5659120" y="5567692"/>
            <a:ext cx="411480" cy="336635"/>
          </a:xfrm>
          <a:prstGeom prst="straightConnector1">
            <a:avLst/>
          </a:prstGeom>
          <a:ln w="38100">
            <a:solidFill>
              <a:srgbClr val="71C792"/>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nettore 2 7">
            <a:extLst>
              <a:ext uri="{FF2B5EF4-FFF2-40B4-BE49-F238E27FC236}">
                <a16:creationId xmlns:a16="http://schemas.microsoft.com/office/drawing/2014/main" id="{A38E9C04-A5B3-CDB2-0B29-EE49C0E40C3E}"/>
              </a:ext>
            </a:extLst>
          </p:cNvPr>
          <p:cNvCxnSpPr>
            <a:cxnSpLocks/>
          </p:cNvCxnSpPr>
          <p:nvPr/>
        </p:nvCxnSpPr>
        <p:spPr>
          <a:xfrm>
            <a:off x="5659120" y="5915353"/>
            <a:ext cx="411480" cy="261610"/>
          </a:xfrm>
          <a:prstGeom prst="straightConnector1">
            <a:avLst/>
          </a:prstGeom>
          <a:ln w="38100">
            <a:solidFill>
              <a:srgbClr val="71C792"/>
            </a:solidFill>
            <a:tailEnd type="triangle"/>
          </a:ln>
        </p:spPr>
        <p:style>
          <a:lnRef idx="1">
            <a:schemeClr val="accent1"/>
          </a:lnRef>
          <a:fillRef idx="0">
            <a:schemeClr val="accent1"/>
          </a:fillRef>
          <a:effectRef idx="0">
            <a:schemeClr val="accent1"/>
          </a:effectRef>
          <a:fontRef idx="minor">
            <a:schemeClr val="tx1"/>
          </a:fontRef>
        </p:style>
      </p:cxnSp>
      <p:sp>
        <p:nvSpPr>
          <p:cNvPr id="12" name="CasellaDiTesto 11">
            <a:extLst>
              <a:ext uri="{FF2B5EF4-FFF2-40B4-BE49-F238E27FC236}">
                <a16:creationId xmlns:a16="http://schemas.microsoft.com/office/drawing/2014/main" id="{0DF1CE38-8A75-96F6-88E1-CE9282A37785}"/>
              </a:ext>
            </a:extLst>
          </p:cNvPr>
          <p:cNvSpPr txBox="1"/>
          <p:nvPr/>
        </p:nvSpPr>
        <p:spPr>
          <a:xfrm>
            <a:off x="6070600" y="5336859"/>
            <a:ext cx="3434080" cy="461665"/>
          </a:xfrm>
          <a:prstGeom prst="rect">
            <a:avLst/>
          </a:prstGeom>
          <a:noFill/>
        </p:spPr>
        <p:txBody>
          <a:bodyPr wrap="square" rtlCol="0">
            <a:spAutoFit/>
          </a:bodyPr>
          <a:lstStyle/>
          <a:p>
            <a:r>
              <a:rPr lang="it-IT" sz="2400" b="1" dirty="0">
                <a:solidFill>
                  <a:srgbClr val="C38B0D"/>
                </a:solidFill>
                <a:ea typeface="+mj-ea"/>
                <a:cs typeface="+mj-cs"/>
              </a:rPr>
              <a:t>Servizio Elettrico (EPC-SE)</a:t>
            </a:r>
          </a:p>
        </p:txBody>
      </p:sp>
      <p:sp>
        <p:nvSpPr>
          <p:cNvPr id="13" name="CasellaDiTesto 12">
            <a:extLst>
              <a:ext uri="{FF2B5EF4-FFF2-40B4-BE49-F238E27FC236}">
                <a16:creationId xmlns:a16="http://schemas.microsoft.com/office/drawing/2014/main" id="{5E9E6596-5773-27A6-F8A5-664ED4C32C7F}"/>
              </a:ext>
            </a:extLst>
          </p:cNvPr>
          <p:cNvSpPr txBox="1"/>
          <p:nvPr/>
        </p:nvSpPr>
        <p:spPr>
          <a:xfrm>
            <a:off x="6096000" y="5946130"/>
            <a:ext cx="3408680" cy="461665"/>
          </a:xfrm>
          <a:prstGeom prst="rect">
            <a:avLst/>
          </a:prstGeom>
          <a:noFill/>
        </p:spPr>
        <p:txBody>
          <a:bodyPr wrap="square" rtlCol="0">
            <a:spAutoFit/>
          </a:bodyPr>
          <a:lstStyle/>
          <a:p>
            <a:r>
              <a:rPr lang="it-IT" sz="2400" b="1" dirty="0">
                <a:solidFill>
                  <a:srgbClr val="C38B0D"/>
                </a:solidFill>
                <a:ea typeface="+mj-ea"/>
                <a:cs typeface="+mj-cs"/>
              </a:rPr>
              <a:t>Servizio Termico (EPC-ST)</a:t>
            </a:r>
          </a:p>
        </p:txBody>
      </p:sp>
    </p:spTree>
    <p:extLst>
      <p:ext uri="{BB962C8B-B14F-4D97-AF65-F5344CB8AC3E}">
        <p14:creationId xmlns:p14="http://schemas.microsoft.com/office/powerpoint/2010/main" val="23593256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19A95-7185-6535-B246-E4AF661C4B9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818547E-76C7-324E-FFDB-39D2F1D5CCE2}"/>
              </a:ext>
            </a:extLst>
          </p:cNvPr>
          <p:cNvSpPr>
            <a:spLocks noGrp="1"/>
          </p:cNvSpPr>
          <p:nvPr>
            <p:ph type="title"/>
          </p:nvPr>
        </p:nvSpPr>
        <p:spPr/>
        <p:txBody>
          <a:bodyPr/>
          <a:lstStyle/>
          <a:p>
            <a:r>
              <a:rPr lang="it-IT" b="1" dirty="0">
                <a:solidFill>
                  <a:srgbClr val="C38B0D"/>
                </a:solidFill>
              </a:rPr>
              <a:t>Indicazioni Generali per l’Affidamento</a:t>
            </a:r>
          </a:p>
        </p:txBody>
      </p:sp>
      <p:sp>
        <p:nvSpPr>
          <p:cNvPr id="3" name="Segnaposto contenuto 3">
            <a:extLst>
              <a:ext uri="{FF2B5EF4-FFF2-40B4-BE49-F238E27FC236}">
                <a16:creationId xmlns:a16="http://schemas.microsoft.com/office/drawing/2014/main" id="{806C652B-F7B5-7BA0-B56D-4A1B3C5A0A9C}"/>
              </a:ext>
            </a:extLst>
          </p:cNvPr>
          <p:cNvSpPr>
            <a:spLocks noGrp="1"/>
          </p:cNvSpPr>
          <p:nvPr>
            <p:ph idx="1"/>
          </p:nvPr>
        </p:nvSpPr>
        <p:spPr>
          <a:xfrm>
            <a:off x="838200" y="1849121"/>
            <a:ext cx="10888980" cy="3850640"/>
          </a:xfrm>
        </p:spPr>
        <p:txBody>
          <a:bodyPr>
            <a:normAutofit/>
          </a:bodyPr>
          <a:lstStyle/>
          <a:p>
            <a:pPr marL="0" indent="0">
              <a:lnSpc>
                <a:spcPct val="110000"/>
              </a:lnSpc>
              <a:spcBef>
                <a:spcPts val="0"/>
              </a:spcBef>
              <a:buNone/>
            </a:pPr>
            <a:r>
              <a:rPr lang="it-IT" sz="1800" dirty="0"/>
              <a:t>Prima della definizione di una procedura di selezione </a:t>
            </a:r>
            <a:r>
              <a:rPr lang="it-IT" sz="1800" b="1" dirty="0">
                <a:solidFill>
                  <a:srgbClr val="71C792"/>
                </a:solidFill>
              </a:rPr>
              <a:t>l'Affidatario svolge un'analisi delle proprie esigenze per  valutare correttamente il fabbisogno energetico</a:t>
            </a:r>
            <a:r>
              <a:rPr lang="it-IT" sz="1800" dirty="0"/>
              <a:t>, le possibilità di ridurlo e razionalizzarlo, tenendo altresì in considerazione i possibili livelli di efficientamento energetico degli edifici-impianti nella propria disponibilità e la relativa opportunità di investimento. L'Affidatario deve effettuare un affidamento volto anche a monitorare nel tempo i propri consumi energetici e relativi impatti ambientali al fine di: </a:t>
            </a:r>
          </a:p>
          <a:p>
            <a:pPr>
              <a:lnSpc>
                <a:spcPct val="110000"/>
              </a:lnSpc>
              <a:spcBef>
                <a:spcPts val="0"/>
              </a:spcBef>
            </a:pPr>
            <a:r>
              <a:rPr lang="it-IT" sz="1800" b="1" dirty="0">
                <a:solidFill>
                  <a:srgbClr val="71C792"/>
                </a:solidFill>
              </a:rPr>
              <a:t>avere aggiornata conoscenza dei consumi energetici di competenza, </a:t>
            </a:r>
          </a:p>
          <a:p>
            <a:pPr>
              <a:lnSpc>
                <a:spcPct val="110000"/>
              </a:lnSpc>
              <a:spcBef>
                <a:spcPts val="0"/>
              </a:spcBef>
            </a:pPr>
            <a:r>
              <a:rPr lang="it-IT" sz="1800" b="1" dirty="0">
                <a:solidFill>
                  <a:srgbClr val="71C792"/>
                </a:solidFill>
              </a:rPr>
              <a:t>individuare le aree di intervento prioritario per eliminare sprechi gestionali</a:t>
            </a:r>
            <a:r>
              <a:rPr lang="it-IT" sz="1800" dirty="0"/>
              <a:t> o, anche, intervenire con la  realizzazione di misure di miglioramento, </a:t>
            </a:r>
          </a:p>
          <a:p>
            <a:pPr>
              <a:lnSpc>
                <a:spcPct val="110000"/>
              </a:lnSpc>
              <a:spcBef>
                <a:spcPts val="0"/>
              </a:spcBef>
            </a:pPr>
            <a:r>
              <a:rPr lang="it-IT" sz="1800" dirty="0"/>
              <a:t>verificare </a:t>
            </a:r>
            <a:r>
              <a:rPr lang="it-IT" sz="1800" b="1" dirty="0">
                <a:solidFill>
                  <a:srgbClr val="71C792"/>
                </a:solidFill>
              </a:rPr>
              <a:t>l'efficacia nel tempo delle misure gestionali</a:t>
            </a:r>
            <a:r>
              <a:rPr lang="it-IT" sz="1800" dirty="0"/>
              <a:t>, di miglioramento e di efficientamento, eventualmente adottate, </a:t>
            </a:r>
          </a:p>
          <a:p>
            <a:pPr>
              <a:lnSpc>
                <a:spcPct val="110000"/>
              </a:lnSpc>
              <a:spcBef>
                <a:spcPts val="0"/>
              </a:spcBef>
            </a:pPr>
            <a:r>
              <a:rPr lang="it-IT" sz="1800" b="1" dirty="0">
                <a:solidFill>
                  <a:srgbClr val="71C792"/>
                </a:solidFill>
              </a:rPr>
              <a:t>pianificare gli interventi con l'obiettivo del miglioramento continuo</a:t>
            </a:r>
            <a:r>
              <a:rPr lang="it-IT" sz="1800" dirty="0"/>
              <a:t>, </a:t>
            </a:r>
          </a:p>
          <a:p>
            <a:pPr>
              <a:lnSpc>
                <a:spcPct val="110000"/>
              </a:lnSpc>
              <a:spcBef>
                <a:spcPts val="0"/>
              </a:spcBef>
            </a:pPr>
            <a:r>
              <a:rPr lang="it-IT" sz="1800" b="1" dirty="0">
                <a:solidFill>
                  <a:srgbClr val="71C792"/>
                </a:solidFill>
              </a:rPr>
              <a:t>quantificare il risparmio conseguito</a:t>
            </a:r>
            <a:r>
              <a:rPr lang="it-IT" sz="1800" b="1" dirty="0"/>
              <a:t>. </a:t>
            </a:r>
          </a:p>
        </p:txBody>
      </p:sp>
    </p:spTree>
    <p:extLst>
      <p:ext uri="{BB962C8B-B14F-4D97-AF65-F5344CB8AC3E}">
        <p14:creationId xmlns:p14="http://schemas.microsoft.com/office/powerpoint/2010/main" val="42168187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885DA-6F9D-F8F2-E16E-BFDED094248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227923E-A60D-54F6-81B7-DDD507668B08}"/>
              </a:ext>
            </a:extLst>
          </p:cNvPr>
          <p:cNvSpPr>
            <a:spLocks noGrp="1"/>
          </p:cNvSpPr>
          <p:nvPr>
            <p:ph type="title"/>
          </p:nvPr>
        </p:nvSpPr>
        <p:spPr/>
        <p:txBody>
          <a:bodyPr/>
          <a:lstStyle/>
          <a:p>
            <a:r>
              <a:rPr lang="it-IT" b="1" dirty="0">
                <a:solidFill>
                  <a:srgbClr val="C38B0D"/>
                </a:solidFill>
              </a:rPr>
              <a:t>Fase iniziale</a:t>
            </a:r>
          </a:p>
        </p:txBody>
      </p:sp>
      <p:sp>
        <p:nvSpPr>
          <p:cNvPr id="3" name="Segnaposto contenuto 3">
            <a:extLst>
              <a:ext uri="{FF2B5EF4-FFF2-40B4-BE49-F238E27FC236}">
                <a16:creationId xmlns:a16="http://schemas.microsoft.com/office/drawing/2014/main" id="{30961003-CC72-646A-5C33-8F5935F96A0D}"/>
              </a:ext>
            </a:extLst>
          </p:cNvPr>
          <p:cNvSpPr>
            <a:spLocks noGrp="1"/>
          </p:cNvSpPr>
          <p:nvPr>
            <p:ph idx="1"/>
          </p:nvPr>
        </p:nvSpPr>
        <p:spPr>
          <a:xfrm>
            <a:off x="838200" y="1402080"/>
            <a:ext cx="10888980" cy="4856479"/>
          </a:xfrm>
        </p:spPr>
        <p:txBody>
          <a:bodyPr>
            <a:normAutofit lnSpcReduction="10000"/>
          </a:bodyPr>
          <a:lstStyle/>
          <a:p>
            <a:pPr marL="0" indent="0">
              <a:lnSpc>
                <a:spcPct val="110000"/>
              </a:lnSpc>
              <a:spcBef>
                <a:spcPts val="0"/>
              </a:spcBef>
              <a:buNone/>
            </a:pPr>
            <a:r>
              <a:rPr lang="it-IT" sz="1600" dirty="0"/>
              <a:t>Nei documenti di gara la </a:t>
            </a:r>
            <a:r>
              <a:rPr lang="it-IT" sz="2000" b="1" dirty="0">
                <a:solidFill>
                  <a:srgbClr val="71C792"/>
                </a:solidFill>
              </a:rPr>
              <a:t>diagnosi  energetica  (DE), redatta ai sensi delle norme della serie  UNI  CEI  EN  16247</a:t>
            </a:r>
            <a:r>
              <a:rPr lang="it-IT" sz="1600" dirty="0"/>
              <a:t>,  degli </a:t>
            </a:r>
            <a:r>
              <a:rPr lang="it-IT" sz="2000" b="1" dirty="0">
                <a:solidFill>
                  <a:srgbClr val="71C792"/>
                </a:solidFill>
              </a:rPr>
              <a:t>edifici-impianti </a:t>
            </a:r>
            <a:r>
              <a:rPr lang="it-IT" sz="1600" dirty="0"/>
              <a:t>oggetto di  intervento  nonché',  se  disponibile  a livello di singolo edificio-impianti, la corretta descrizione: </a:t>
            </a:r>
          </a:p>
          <a:p>
            <a:pPr>
              <a:lnSpc>
                <a:spcPct val="110000"/>
              </a:lnSpc>
              <a:spcBef>
                <a:spcPts val="500"/>
              </a:spcBef>
              <a:buFont typeface="Wingdings" panose="05000000000000000000" pitchFamily="2" charset="2"/>
              <a:buChar char="Ø"/>
            </a:pPr>
            <a:r>
              <a:rPr lang="it-IT" sz="1600" dirty="0"/>
              <a:t>degli edifici-impianti, attraverso </a:t>
            </a:r>
            <a:r>
              <a:rPr lang="it-IT" sz="1600" b="1" dirty="0"/>
              <a:t>disegni  e  rilievi,  schemi funzionali, libretti  di  impianto</a:t>
            </a:r>
            <a:r>
              <a:rPr lang="it-IT" sz="1600" dirty="0"/>
              <a:t>,  certificazione  e  DE  pregresse eventualmente disponibili e  tutti  i  dati  tecnici  di  cui  </a:t>
            </a:r>
            <a:r>
              <a:rPr lang="it-IT" sz="1600" dirty="0" err="1"/>
              <a:t>e'</a:t>
            </a:r>
            <a:r>
              <a:rPr lang="it-IT" sz="1600" dirty="0"/>
              <a:t>  in possesso; </a:t>
            </a:r>
          </a:p>
          <a:p>
            <a:pPr>
              <a:lnSpc>
                <a:spcPct val="110000"/>
              </a:lnSpc>
              <a:spcBef>
                <a:spcPts val="500"/>
              </a:spcBef>
              <a:buFont typeface="Wingdings" panose="05000000000000000000" pitchFamily="2" charset="2"/>
              <a:buChar char="Ø"/>
            </a:pPr>
            <a:r>
              <a:rPr lang="it-IT" sz="1600" dirty="0"/>
              <a:t>dei </a:t>
            </a:r>
            <a:r>
              <a:rPr lang="it-IT" sz="1600" b="1" dirty="0"/>
              <a:t>dati di consumo energetico degli ultimi  3  anni,  </a:t>
            </a:r>
            <a:r>
              <a:rPr lang="it-IT" sz="1600" dirty="0"/>
              <a:t>compresa copia delle fatture di fornitura dei vettori energetici possibilmente in formato elettronico; al riguardo l'Affidatario compila,  per  ogni annualità, la </a:t>
            </a:r>
            <a:r>
              <a:rPr lang="it-IT" sz="1800" b="1" dirty="0">
                <a:solidFill>
                  <a:srgbClr val="71C792"/>
                </a:solidFill>
              </a:rPr>
              <a:t>tabella "consumi  energetici  annuali"  (Appendice  1) </a:t>
            </a:r>
            <a:r>
              <a:rPr lang="it-IT" sz="1600" dirty="0"/>
              <a:t>costituente la </a:t>
            </a:r>
            <a:r>
              <a:rPr lang="it-IT" sz="2000" b="1" dirty="0">
                <a:solidFill>
                  <a:srgbClr val="71C792"/>
                </a:solidFill>
              </a:rPr>
              <a:t>"BASELINE" </a:t>
            </a:r>
            <a:r>
              <a:rPr lang="it-IT" sz="1600" dirty="0"/>
              <a:t>iniziale e che costituisce parte integrante del presente documento. La tabella, in formato  editabile,  corredata di  indicazioni  di  compilazione,   sarà   disponibile   sul   sito istituzionale  del  Ministero   dell'Ambiente   e   della   sicurezza energetica alla pagina Green  public  procurement-Criteri  ambientali minimi, sezione CAM vigenti, in corrispondenza della voce relativa ai presenti CAM; </a:t>
            </a:r>
          </a:p>
          <a:p>
            <a:pPr>
              <a:lnSpc>
                <a:spcPct val="110000"/>
              </a:lnSpc>
              <a:spcBef>
                <a:spcPts val="500"/>
              </a:spcBef>
              <a:buFont typeface="Wingdings" panose="05000000000000000000" pitchFamily="2" charset="2"/>
              <a:buChar char="Ø"/>
            </a:pPr>
            <a:r>
              <a:rPr lang="it-IT" sz="1600" dirty="0"/>
              <a:t>dei </a:t>
            </a:r>
            <a:r>
              <a:rPr lang="it-IT" sz="2000" b="1" dirty="0">
                <a:solidFill>
                  <a:srgbClr val="71C792"/>
                </a:solidFill>
              </a:rPr>
              <a:t>dati inerenti ai precedenti  affidamenti  del  servizio  di gestione </a:t>
            </a:r>
            <a:r>
              <a:rPr lang="it-IT" sz="1600" dirty="0"/>
              <a:t>(esercizio, conduzione, e manutenzione, ecc.) o  di  servizi energetici integrati, possibilmente in formato elettronico; </a:t>
            </a:r>
          </a:p>
          <a:p>
            <a:pPr>
              <a:lnSpc>
                <a:spcPct val="110000"/>
              </a:lnSpc>
              <a:spcBef>
                <a:spcPts val="500"/>
              </a:spcBef>
              <a:buFont typeface="Wingdings" panose="05000000000000000000" pitchFamily="2" charset="2"/>
              <a:buChar char="Ø"/>
            </a:pPr>
            <a:r>
              <a:rPr lang="it-IT" sz="1600" dirty="0"/>
              <a:t>delle  </a:t>
            </a:r>
            <a:r>
              <a:rPr lang="it-IT" sz="2000" b="1" dirty="0">
                <a:solidFill>
                  <a:srgbClr val="71C792"/>
                </a:solidFill>
              </a:rPr>
              <a:t>esigenze  di  comfort </a:t>
            </a:r>
            <a:r>
              <a:rPr lang="it-IT" sz="1600" dirty="0"/>
              <a:t> termo-igrometrico e qualità dell'aria, di acqua calda sanitaria e di illuminazione da  realizzare nei diversi ambienti, oltre alle caratteristiche  e  tipologie  degli utilizzatori del sistema edificio-impianto, tenuto  conto  di  quanto previsto dalle leggi e dalla normativa  vigenti  in  materia  di  uso razionale dell'energia, di sicurezza e di salvaguardia dell'ambiente.</a:t>
            </a:r>
          </a:p>
        </p:txBody>
      </p:sp>
    </p:spTree>
    <p:extLst>
      <p:ext uri="{BB962C8B-B14F-4D97-AF65-F5344CB8AC3E}">
        <p14:creationId xmlns:p14="http://schemas.microsoft.com/office/powerpoint/2010/main" val="35201142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9955C-AA44-512C-9C19-3959A55AFD9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04AB14E-755B-59D7-ECA5-936A956A4DD0}"/>
              </a:ext>
            </a:extLst>
          </p:cNvPr>
          <p:cNvSpPr>
            <a:spLocks noGrp="1"/>
          </p:cNvSpPr>
          <p:nvPr>
            <p:ph type="title"/>
          </p:nvPr>
        </p:nvSpPr>
        <p:spPr/>
        <p:txBody>
          <a:bodyPr/>
          <a:lstStyle/>
          <a:p>
            <a:r>
              <a:rPr lang="it-IT" b="1" dirty="0">
                <a:solidFill>
                  <a:srgbClr val="C38B0D"/>
                </a:solidFill>
              </a:rPr>
              <a:t>Baseline – Appendice 1</a:t>
            </a:r>
          </a:p>
        </p:txBody>
      </p:sp>
      <p:pic>
        <p:nvPicPr>
          <p:cNvPr id="7" name="Immagine 6">
            <a:extLst>
              <a:ext uri="{FF2B5EF4-FFF2-40B4-BE49-F238E27FC236}">
                <a16:creationId xmlns:a16="http://schemas.microsoft.com/office/drawing/2014/main" id="{B04577A4-9DC8-E0D2-E442-822D1D121432}"/>
              </a:ext>
            </a:extLst>
          </p:cNvPr>
          <p:cNvPicPr>
            <a:picLocks noChangeAspect="1"/>
          </p:cNvPicPr>
          <p:nvPr/>
        </p:nvPicPr>
        <p:blipFill>
          <a:blip r:embed="rId2"/>
          <a:stretch>
            <a:fillRect/>
          </a:stretch>
        </p:blipFill>
        <p:spPr>
          <a:xfrm>
            <a:off x="345440" y="1321442"/>
            <a:ext cx="9276080" cy="3006020"/>
          </a:xfrm>
          <a:prstGeom prst="rect">
            <a:avLst/>
          </a:prstGeom>
          <a:ln>
            <a:noFill/>
          </a:ln>
          <a:effectLst>
            <a:outerShdw blurRad="292100" dist="139700" dir="2700000" algn="tl" rotWithShape="0">
              <a:srgbClr val="333333">
                <a:alpha val="65000"/>
              </a:srgbClr>
            </a:outerShdw>
          </a:effectLst>
        </p:spPr>
      </p:pic>
      <p:pic>
        <p:nvPicPr>
          <p:cNvPr id="9" name="Immagine 8">
            <a:extLst>
              <a:ext uri="{FF2B5EF4-FFF2-40B4-BE49-F238E27FC236}">
                <a16:creationId xmlns:a16="http://schemas.microsoft.com/office/drawing/2014/main" id="{621A444B-C33D-66C2-6617-D3FC5B926075}"/>
              </a:ext>
            </a:extLst>
          </p:cNvPr>
          <p:cNvPicPr>
            <a:picLocks noChangeAspect="1"/>
          </p:cNvPicPr>
          <p:nvPr/>
        </p:nvPicPr>
        <p:blipFill>
          <a:blip r:embed="rId3"/>
          <a:stretch>
            <a:fillRect/>
          </a:stretch>
        </p:blipFill>
        <p:spPr>
          <a:xfrm>
            <a:off x="1016000" y="2997699"/>
            <a:ext cx="10617200" cy="361344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656149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F9B19-BB40-C882-6D60-B07DEDFFFE1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FF8B818-FE42-02DE-071F-2C60171D4B32}"/>
              </a:ext>
            </a:extLst>
          </p:cNvPr>
          <p:cNvSpPr>
            <a:spLocks noGrp="1"/>
          </p:cNvSpPr>
          <p:nvPr>
            <p:ph type="title"/>
          </p:nvPr>
        </p:nvSpPr>
        <p:spPr/>
        <p:txBody>
          <a:bodyPr/>
          <a:lstStyle/>
          <a:p>
            <a:r>
              <a:rPr lang="it-IT" b="1" dirty="0">
                <a:solidFill>
                  <a:srgbClr val="C38B0D"/>
                </a:solidFill>
              </a:rPr>
              <a:t>Servizio Elettrico (EPC-SE)</a:t>
            </a:r>
          </a:p>
        </p:txBody>
      </p:sp>
      <p:sp>
        <p:nvSpPr>
          <p:cNvPr id="3" name="Segnaposto contenuto 3">
            <a:extLst>
              <a:ext uri="{FF2B5EF4-FFF2-40B4-BE49-F238E27FC236}">
                <a16:creationId xmlns:a16="http://schemas.microsoft.com/office/drawing/2014/main" id="{350538E5-0B34-4FEC-EDC6-F51F7614689D}"/>
              </a:ext>
            </a:extLst>
          </p:cNvPr>
          <p:cNvSpPr>
            <a:spLocks noGrp="1"/>
          </p:cNvSpPr>
          <p:nvPr>
            <p:ph idx="1"/>
          </p:nvPr>
        </p:nvSpPr>
        <p:spPr>
          <a:xfrm>
            <a:off x="464820" y="1280160"/>
            <a:ext cx="11262360" cy="4744403"/>
          </a:xfrm>
        </p:spPr>
        <p:txBody>
          <a:bodyPr>
            <a:normAutofit fontScale="92500" lnSpcReduction="10000"/>
          </a:bodyPr>
          <a:lstStyle/>
          <a:p>
            <a:pPr>
              <a:lnSpc>
                <a:spcPct val="140000"/>
              </a:lnSpc>
            </a:pPr>
            <a:r>
              <a:rPr lang="it-IT" sz="2000" b="1" dirty="0">
                <a:solidFill>
                  <a:srgbClr val="71C792"/>
                </a:solidFill>
              </a:rPr>
              <a:t>fornitura del vettore energetico </a:t>
            </a:r>
            <a:r>
              <a:rPr lang="it-IT" sz="1800" dirty="0"/>
              <a:t>elettrico; </a:t>
            </a:r>
          </a:p>
          <a:p>
            <a:pPr>
              <a:lnSpc>
                <a:spcPct val="110000"/>
              </a:lnSpc>
            </a:pPr>
            <a:r>
              <a:rPr lang="it-IT" sz="2000" b="1" dirty="0">
                <a:solidFill>
                  <a:srgbClr val="71C792"/>
                </a:solidFill>
              </a:rPr>
              <a:t>gestione  degli  impianti  elettrici  inclusi  l'esercizio,   la conduzione, l'espletamento pratiche, il monitoraggio, la manutenzione e l'efficientamento, comprensivi  di  relativi  sistemi,  centraline, eventuali  sistemi  di  trasformazione  da  media  tensione  a  bassa tensione (MT/BT), </a:t>
            </a:r>
            <a:r>
              <a:rPr lang="it-IT" sz="1800" i="1" dirty="0"/>
              <a:t>quadri elettrici generali, di piano,  locali,  reti di distribuzione, sistemi di comando, protezione e gestione,  reti  e punti di alimentazione per gli utilizzatori finali di illuminazione e forza  motrice,  centraline  e  relativi  impianti  di  sicurezza/emergenza  (tra  cui  gruppi  di  continuità  e  relativi  eventuali accumulatori)  e  controllo  accessi,  apparecchi  di  illuminazione, impianti di produzione di energia elettrica da  fonte  rinnovabile  e assimilata ed eventuali altre componenti; </a:t>
            </a:r>
          </a:p>
          <a:p>
            <a:pPr>
              <a:lnSpc>
                <a:spcPct val="100000"/>
              </a:lnSpc>
            </a:pPr>
            <a:r>
              <a:rPr lang="it-IT" sz="1800" b="1" dirty="0">
                <a:solidFill>
                  <a:srgbClr val="71C792"/>
                </a:solidFill>
              </a:rPr>
              <a:t>gestione  energetica,  anche  remota  effettuata  con  sistemi hardware e software capaci di  monitorare  e  ottimizzare  i  consumi energetici </a:t>
            </a:r>
            <a:r>
              <a:rPr lang="it-IT" sz="1800" i="1" dirty="0"/>
              <a:t>di tutti i  terminali  alimentati  elettricamente  la  cui manutenzione è in carico all'Affidatario; </a:t>
            </a:r>
          </a:p>
          <a:p>
            <a:pPr marL="0" indent="0">
              <a:lnSpc>
                <a:spcPct val="100000"/>
              </a:lnSpc>
              <a:buNone/>
            </a:pPr>
            <a:r>
              <a:rPr lang="it-IT" sz="1800" b="1" dirty="0">
                <a:solidFill>
                  <a:srgbClr val="71C792"/>
                </a:solidFill>
              </a:rPr>
              <a:t>SONO ESCLUSI </a:t>
            </a:r>
            <a:r>
              <a:rPr lang="it-IT" sz="1800" dirty="0"/>
              <a:t>dal Contratto EPC-SE, in  particolare  dalla  gestione (esercizio, manutenzione, ecc.) </a:t>
            </a:r>
            <a:r>
              <a:rPr lang="it-IT" sz="1800" b="1" dirty="0">
                <a:solidFill>
                  <a:srgbClr val="71C792"/>
                </a:solidFill>
              </a:rPr>
              <a:t>gli impianti di trasporto  verticale, orizzontale, gli impianti antincendio </a:t>
            </a:r>
            <a:r>
              <a:rPr lang="it-IT" sz="1800" dirty="0"/>
              <a:t>(compresi dei relativi impianti elettrici) e  gli  impianti  elettrici  al  servizio  degli  </a:t>
            </a:r>
            <a:r>
              <a:rPr lang="it-IT" sz="1800" b="1" dirty="0">
                <a:solidFill>
                  <a:srgbClr val="71C792"/>
                </a:solidFill>
              </a:rPr>
              <a:t>impianti termici di climatizzazione invernale, estiva e di produzione di acqua calda sanitaria </a:t>
            </a:r>
            <a:r>
              <a:rPr lang="it-IT" sz="1800" dirty="0"/>
              <a:t>(ACS) e altri fluidi caldi o  freddi,  questi  ultimi inclusi nel Contratto EPC Servizio  Termico  (EPC-ST).  Pertanto,  in caso  di  affidamento  disgiunto  del  </a:t>
            </a:r>
            <a:r>
              <a:rPr lang="it-IT" sz="1800" b="1" dirty="0">
                <a:solidFill>
                  <a:srgbClr val="71C792"/>
                </a:solidFill>
              </a:rPr>
              <a:t>Contratto  EPC-SE</a:t>
            </a:r>
            <a:r>
              <a:rPr lang="it-IT" sz="1800" dirty="0"/>
              <a:t>,  occorrerà prevedere, qualora non fossero già presenti, dei </a:t>
            </a:r>
            <a:r>
              <a:rPr lang="it-IT" sz="1800" b="1" dirty="0">
                <a:solidFill>
                  <a:srgbClr val="71C792"/>
                </a:solidFill>
              </a:rPr>
              <a:t>sistemi in grado di permettere  la  contabilizzazione  separata  </a:t>
            </a:r>
            <a:r>
              <a:rPr lang="it-IT" sz="1800" dirty="0"/>
              <a:t>dei   relativi   consumi energetici; </a:t>
            </a:r>
            <a:endParaRPr lang="it-IT" sz="1100" dirty="0"/>
          </a:p>
        </p:txBody>
      </p:sp>
    </p:spTree>
    <p:extLst>
      <p:ext uri="{BB962C8B-B14F-4D97-AF65-F5344CB8AC3E}">
        <p14:creationId xmlns:p14="http://schemas.microsoft.com/office/powerpoint/2010/main" val="36002125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AE9BBCE-F4F1-6C09-75A0-B7460D520B02}"/>
              </a:ext>
            </a:extLst>
          </p:cNvPr>
          <p:cNvSpPr>
            <a:spLocks noGrp="1"/>
          </p:cNvSpPr>
          <p:nvPr>
            <p:ph type="title"/>
          </p:nvPr>
        </p:nvSpPr>
        <p:spPr/>
        <p:txBody>
          <a:bodyPr/>
          <a:lstStyle/>
          <a:p>
            <a:r>
              <a:rPr lang="it-IT" b="1" dirty="0">
                <a:solidFill>
                  <a:srgbClr val="C38B0D"/>
                </a:solidFill>
              </a:rPr>
              <a:t>Specifiche per il EPC-SE 				1 di 2</a:t>
            </a:r>
          </a:p>
        </p:txBody>
      </p:sp>
      <p:sp>
        <p:nvSpPr>
          <p:cNvPr id="3" name="Segnaposto contenuto 2">
            <a:extLst>
              <a:ext uri="{FF2B5EF4-FFF2-40B4-BE49-F238E27FC236}">
                <a16:creationId xmlns:a16="http://schemas.microsoft.com/office/drawing/2014/main" id="{62527FF5-90AF-5B9D-2D45-8E2183C520C7}"/>
              </a:ext>
            </a:extLst>
          </p:cNvPr>
          <p:cNvSpPr>
            <a:spLocks noGrp="1"/>
          </p:cNvSpPr>
          <p:nvPr>
            <p:ph idx="1"/>
          </p:nvPr>
        </p:nvSpPr>
        <p:spPr>
          <a:xfrm>
            <a:off x="396240" y="1429384"/>
            <a:ext cx="10957560" cy="5255895"/>
          </a:xfrm>
        </p:spPr>
        <p:txBody>
          <a:bodyPr>
            <a:normAutofit fontScale="92500" lnSpcReduction="10000"/>
          </a:bodyPr>
          <a:lstStyle/>
          <a:p>
            <a:pPr marL="0" indent="0">
              <a:buNone/>
            </a:pPr>
            <a:r>
              <a:rPr lang="it-IT" sz="2400" dirty="0"/>
              <a:t>I criteri contenuti nel capitolo 2.2 sono obbligatori in  base a quanto previsto dall'art 57 comma 2 del Codice:</a:t>
            </a:r>
          </a:p>
          <a:p>
            <a:pPr marL="0" indent="0">
              <a:buNone/>
            </a:pPr>
            <a:r>
              <a:rPr lang="it-IT" b="1" dirty="0">
                <a:solidFill>
                  <a:srgbClr val="71C792"/>
                </a:solidFill>
              </a:rPr>
              <a:t>Obiettivi di risparmio energetico minimo normalizzato</a:t>
            </a:r>
          </a:p>
          <a:p>
            <a:pPr marL="0" indent="0">
              <a:spcBef>
                <a:spcPts val="0"/>
              </a:spcBef>
              <a:buNone/>
            </a:pPr>
            <a:r>
              <a:rPr lang="it-IT" sz="2000" i="1" dirty="0"/>
              <a:t>La </a:t>
            </a:r>
            <a:r>
              <a:rPr lang="it-IT" sz="2000" b="1" i="1" dirty="0"/>
              <a:t>verifica</a:t>
            </a:r>
            <a:r>
              <a:rPr lang="it-IT" sz="2000" i="1" dirty="0"/>
              <a:t> del criterio è effettuata  tramite  il  raffronto  del </a:t>
            </a:r>
            <a:r>
              <a:rPr lang="it-IT" sz="2000" b="1" i="1" dirty="0"/>
              <a:t>risparmio risultante dai dati di  monitoraggio</a:t>
            </a:r>
            <a:r>
              <a:rPr lang="it-IT" sz="2000" i="1" dirty="0"/>
              <a:t>  con  quello  </a:t>
            </a:r>
            <a:r>
              <a:rPr lang="it-IT" sz="2000" b="1" i="1" dirty="0"/>
              <a:t>definito contrattualmente</a:t>
            </a:r>
            <a:r>
              <a:rPr lang="it-IT" sz="2000" i="1" dirty="0"/>
              <a:t>,  a  decorrere  al  massimo   </a:t>
            </a:r>
            <a:r>
              <a:rPr lang="it-IT" sz="2000" b="1" i="1" dirty="0"/>
              <a:t>da   un   anno   </a:t>
            </a:r>
            <a:r>
              <a:rPr lang="it-IT" sz="2000" i="1" dirty="0"/>
              <a:t>dalla </a:t>
            </a:r>
            <a:r>
              <a:rPr lang="it-IT" sz="2000" b="1" i="1" dirty="0"/>
              <a:t>realizzazione degli interventi </a:t>
            </a:r>
            <a:r>
              <a:rPr lang="it-IT" sz="2000" i="1" dirty="0"/>
              <a:t>di  efficientamento  e  non  oltre  il termine del secondo anno contrattuale, tenendo conto degli  opportuni fattori di adeguamento del  consumo  energetico  secondo  i  principi della Misura e Verifica dei risparmi previsti dalla UNI CEI EN 17669.</a:t>
            </a:r>
          </a:p>
          <a:p>
            <a:pPr marL="0" indent="0">
              <a:buNone/>
            </a:pPr>
            <a:endParaRPr lang="it-IT" sz="300" dirty="0"/>
          </a:p>
          <a:p>
            <a:pPr marL="0" indent="0">
              <a:buNone/>
            </a:pPr>
            <a:r>
              <a:rPr lang="it-IT" b="1" dirty="0">
                <a:solidFill>
                  <a:srgbClr val="71C792"/>
                </a:solidFill>
              </a:rPr>
              <a:t>Energia elettrica autoprodotta</a:t>
            </a:r>
          </a:p>
          <a:p>
            <a:pPr marL="0" indent="0">
              <a:spcBef>
                <a:spcPts val="0"/>
              </a:spcBef>
              <a:buNone/>
            </a:pPr>
            <a:r>
              <a:rPr lang="it-IT" sz="2200" i="1" dirty="0"/>
              <a:t>L'energia  prodotta  da  impianti  proposti  quali  interventi di riqualificazione energetico-ambientale, nell'ambito del Contratto, è resa disponibile all'Affidatario nei limiti della  quota  di  energia consumata dalla stessa (</a:t>
            </a:r>
            <a:r>
              <a:rPr lang="it-IT" sz="2200" b="1" i="1" dirty="0"/>
              <a:t>consumo istantaneo</a:t>
            </a:r>
            <a:r>
              <a:rPr lang="it-IT" sz="2200" i="1" dirty="0"/>
              <a:t>). </a:t>
            </a:r>
          </a:p>
          <a:p>
            <a:pPr marL="0" indent="0">
              <a:spcBef>
                <a:spcPts val="0"/>
              </a:spcBef>
              <a:buNone/>
            </a:pPr>
            <a:r>
              <a:rPr lang="it-IT" sz="2200" i="1" dirty="0"/>
              <a:t>La  </a:t>
            </a:r>
            <a:r>
              <a:rPr lang="it-IT" sz="2200" b="1" i="1" dirty="0"/>
              <a:t>verifica</a:t>
            </a:r>
            <a:r>
              <a:rPr lang="it-IT" sz="2200" i="1" dirty="0"/>
              <a:t>  del  criterio è effettuata  tramite  gli  appositi contatori installati, dall'Appaltatore/Concessionario nell'ambito del Contratto EPC SE, per </a:t>
            </a:r>
            <a:r>
              <a:rPr lang="it-IT" sz="2200" b="1" i="1" dirty="0"/>
              <a:t>effettuare la misurazione  almeno  dell'energia prodotta e di quella ceduta a rete</a:t>
            </a:r>
            <a:r>
              <a:rPr lang="it-IT" sz="2200" i="1" dirty="0"/>
              <a:t>. </a:t>
            </a:r>
          </a:p>
          <a:p>
            <a:pPr marL="0" indent="0">
              <a:spcBef>
                <a:spcPts val="0"/>
              </a:spcBef>
              <a:buNone/>
            </a:pPr>
            <a:r>
              <a:rPr lang="it-IT" sz="2200" i="1" dirty="0"/>
              <a:t>Tutte  le  configurazioni  realizzate  dovranno  rispettare  quanto previsto  dal  TISSPC  (Testo  Integrato  dei  Sistemi  Semplici   di Produzione  e  Consumo)  ARERA  con  le  relative  implicazioni   sui contratti di fornitura e di imposizione di accisa ai  sensi  del  TUA (Testo  Unico  Accise).</a:t>
            </a:r>
          </a:p>
        </p:txBody>
      </p:sp>
    </p:spTree>
    <p:extLst>
      <p:ext uri="{BB962C8B-B14F-4D97-AF65-F5344CB8AC3E}">
        <p14:creationId xmlns:p14="http://schemas.microsoft.com/office/powerpoint/2010/main" val="12478661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B88E5-4E47-570A-2176-6E083E0BB1C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322F3E5-5F17-8743-A07E-41C8EDEB8041}"/>
              </a:ext>
            </a:extLst>
          </p:cNvPr>
          <p:cNvSpPr>
            <a:spLocks noGrp="1"/>
          </p:cNvSpPr>
          <p:nvPr>
            <p:ph type="title"/>
          </p:nvPr>
        </p:nvSpPr>
        <p:spPr/>
        <p:txBody>
          <a:bodyPr/>
          <a:lstStyle/>
          <a:p>
            <a:r>
              <a:rPr lang="it-IT" b="1" dirty="0">
                <a:solidFill>
                  <a:srgbClr val="C38B0D"/>
                </a:solidFill>
              </a:rPr>
              <a:t>Specifiche per il EPC-SE 				2 di 2</a:t>
            </a:r>
          </a:p>
        </p:txBody>
      </p:sp>
      <p:sp>
        <p:nvSpPr>
          <p:cNvPr id="3" name="Segnaposto contenuto 2">
            <a:extLst>
              <a:ext uri="{FF2B5EF4-FFF2-40B4-BE49-F238E27FC236}">
                <a16:creationId xmlns:a16="http://schemas.microsoft.com/office/drawing/2014/main" id="{91B4D423-E999-95AC-F6D2-0D0E88B775E2}"/>
              </a:ext>
            </a:extLst>
          </p:cNvPr>
          <p:cNvSpPr>
            <a:spLocks noGrp="1"/>
          </p:cNvSpPr>
          <p:nvPr>
            <p:ph idx="1"/>
          </p:nvPr>
        </p:nvSpPr>
        <p:spPr>
          <a:xfrm>
            <a:off x="396240" y="1439544"/>
            <a:ext cx="10957560" cy="5611496"/>
          </a:xfrm>
        </p:spPr>
        <p:txBody>
          <a:bodyPr>
            <a:normAutofit/>
          </a:bodyPr>
          <a:lstStyle/>
          <a:p>
            <a:pPr marL="0" indent="0">
              <a:lnSpc>
                <a:spcPct val="140000"/>
              </a:lnSpc>
              <a:buNone/>
            </a:pPr>
            <a:r>
              <a:rPr lang="it-IT" sz="1600" dirty="0"/>
              <a:t>I criteri contenuti nel capitolo 2.2 sono obbligatori in  base a quanto previsto dall'art 57 comma 2 del Codice:</a:t>
            </a:r>
          </a:p>
          <a:p>
            <a:pPr marL="0" indent="0">
              <a:lnSpc>
                <a:spcPct val="100000"/>
              </a:lnSpc>
              <a:spcBef>
                <a:spcPts val="600"/>
              </a:spcBef>
              <a:buNone/>
            </a:pPr>
            <a:r>
              <a:rPr lang="it-IT" sz="2200" b="1" dirty="0">
                <a:solidFill>
                  <a:srgbClr val="71C792"/>
                </a:solidFill>
              </a:rPr>
              <a:t>Proposta di interventi di riqualificazione energetico-ambientale</a:t>
            </a:r>
          </a:p>
          <a:p>
            <a:pPr marL="0" indent="0">
              <a:lnSpc>
                <a:spcPct val="100000"/>
              </a:lnSpc>
              <a:spcBef>
                <a:spcPts val="0"/>
              </a:spcBef>
              <a:buNone/>
            </a:pPr>
            <a:r>
              <a:rPr lang="it-IT" sz="1600" dirty="0"/>
              <a:t>L'Appaltatore/Concessionario  presenta  in  sede  di  offerta   una  </a:t>
            </a:r>
            <a:r>
              <a:rPr lang="it-IT" sz="1600" b="1" dirty="0"/>
              <a:t>proposta degli interventi </a:t>
            </a:r>
            <a:r>
              <a:rPr lang="it-IT" sz="1600" dirty="0"/>
              <a:t>necessari ad  assicurare  un  </a:t>
            </a:r>
            <a:r>
              <a:rPr lang="it-IT" sz="1600" b="1" dirty="0"/>
              <a:t>miglioramento della prestazione energetica </a:t>
            </a:r>
            <a:r>
              <a:rPr lang="it-IT" sz="1600" dirty="0"/>
              <a:t>e ambientale degli impianti oggetto  del Contratto EPC SE.   Considerato che l'Appaltatore/Concessionario si obbliga a destinare un </a:t>
            </a:r>
            <a:r>
              <a:rPr lang="it-IT" sz="1600" b="1" dirty="0"/>
              <a:t>importo percentuale minimo del corrispettivo</a:t>
            </a:r>
            <a:r>
              <a:rPr lang="it-IT" sz="1600" dirty="0"/>
              <a:t>, per la realizzazione degli interventi di riqualificazione energetico-ambientale, il  </a:t>
            </a:r>
            <a:r>
              <a:rPr lang="it-IT" sz="1600" b="1" dirty="0"/>
              <a:t>piano esecutivo deve contenere</a:t>
            </a:r>
            <a:r>
              <a:rPr lang="it-IT" sz="1600" dirty="0"/>
              <a:t>, tra l'altro: </a:t>
            </a:r>
          </a:p>
          <a:p>
            <a:pPr marL="538163" indent="-355600">
              <a:lnSpc>
                <a:spcPct val="100000"/>
              </a:lnSpc>
              <a:spcBef>
                <a:spcPts val="600"/>
              </a:spcBef>
            </a:pPr>
            <a:r>
              <a:rPr lang="it-IT" sz="1600" dirty="0"/>
              <a:t>un'indicazione dei </a:t>
            </a:r>
            <a:r>
              <a:rPr lang="it-IT" sz="1600" b="1" dirty="0"/>
              <a:t>tempi e dei costi per la sua realizzazione e gestione</a:t>
            </a:r>
            <a:r>
              <a:rPr lang="it-IT" sz="1600" dirty="0"/>
              <a:t>, una identificazione  degli  interventi  di  efficientamento sugli impianti oggetto del Contratto EPC SE al fine di conseguire,  o mantenere nel caso sia  già  presente,  un  livello  di  automazione almeno pari alla classe B della norma UNI EN ISO 52120-1; </a:t>
            </a:r>
          </a:p>
          <a:p>
            <a:pPr marL="538163" indent="-355600">
              <a:lnSpc>
                <a:spcPct val="100000"/>
              </a:lnSpc>
              <a:spcBef>
                <a:spcPts val="600"/>
              </a:spcBef>
            </a:pPr>
            <a:r>
              <a:rPr lang="it-IT" sz="1600" b="1" dirty="0"/>
              <a:t>l'indicazione degli impianti/apparecchiature/sistemi da installare </a:t>
            </a:r>
            <a:r>
              <a:rPr lang="it-IT" sz="1600" dirty="0"/>
              <a:t>e le loro caratteristiche tecnico/prestazionali; </a:t>
            </a:r>
          </a:p>
          <a:p>
            <a:pPr marL="538163" indent="-355600">
              <a:lnSpc>
                <a:spcPct val="100000"/>
              </a:lnSpc>
              <a:spcBef>
                <a:spcPts val="600"/>
              </a:spcBef>
            </a:pPr>
            <a:r>
              <a:rPr lang="it-IT" sz="1600" dirty="0"/>
              <a:t>la </a:t>
            </a:r>
            <a:r>
              <a:rPr lang="it-IT" sz="1600" b="1" dirty="0"/>
              <a:t>quantificazione stimata del risparmio energetico </a:t>
            </a:r>
            <a:r>
              <a:rPr lang="it-IT" sz="1600" dirty="0"/>
              <a:t>conseguibile e la riduzione degli impatti ambientali; </a:t>
            </a:r>
          </a:p>
          <a:p>
            <a:pPr marL="538163" indent="-355600">
              <a:lnSpc>
                <a:spcPct val="100000"/>
              </a:lnSpc>
              <a:spcBef>
                <a:spcPts val="600"/>
              </a:spcBef>
            </a:pPr>
            <a:r>
              <a:rPr lang="it-IT" sz="1600" dirty="0"/>
              <a:t>una  </a:t>
            </a:r>
            <a:r>
              <a:rPr lang="it-IT" sz="1600" b="1" dirty="0"/>
              <a:t>stima  degli  incentivi  ottenibili  </a:t>
            </a:r>
            <a:r>
              <a:rPr lang="it-IT" sz="1600" dirty="0"/>
              <a:t>con  gli  interventi previsti  e,  in  caso  di  ottenimento,  l'eventuale   ripartizione, migliorativa rispetto a quanto previsto nella documentazione di gara, tra le parti in relazione  alla  titolarità,  alle  modalità  e  ai limiti di finanziamento stabiliti; </a:t>
            </a:r>
          </a:p>
          <a:p>
            <a:pPr marL="538163" indent="-355600">
              <a:lnSpc>
                <a:spcPct val="100000"/>
              </a:lnSpc>
              <a:spcBef>
                <a:spcPts val="600"/>
              </a:spcBef>
            </a:pPr>
            <a:r>
              <a:rPr lang="it-IT" sz="1600" dirty="0"/>
              <a:t>un </a:t>
            </a:r>
            <a:r>
              <a:rPr lang="it-IT" sz="1600" b="1" dirty="0"/>
              <a:t>piano di Misura e Verifica  (M&amp;V)  dei  risparmi  energetici conseguibili ai sensi della UNI CEI EN 17669</a:t>
            </a:r>
            <a:r>
              <a:rPr lang="it-IT" sz="1600" dirty="0"/>
              <a:t>. che deve contenere le caratteristiche  degli  interventi  di miglioramento della prestazione  energetica. </a:t>
            </a:r>
          </a:p>
          <a:p>
            <a:pPr marL="0" indent="0">
              <a:lnSpc>
                <a:spcPct val="100000"/>
              </a:lnSpc>
              <a:spcBef>
                <a:spcPts val="0"/>
              </a:spcBef>
              <a:buNone/>
            </a:pPr>
            <a:r>
              <a:rPr lang="it-IT" sz="1600" b="1" dirty="0"/>
              <a:t>L'Appaltatore/Concessionario deve presentare all'Affidatario, entro un termine stabilito nei documenti di gara e comunque  entro massimo dodici mesi dall'avvio del servizio il piano esecutivo di riqualificazione energetico-ambientale.</a:t>
            </a:r>
          </a:p>
        </p:txBody>
      </p:sp>
    </p:spTree>
    <p:extLst>
      <p:ext uri="{BB962C8B-B14F-4D97-AF65-F5344CB8AC3E}">
        <p14:creationId xmlns:p14="http://schemas.microsoft.com/office/powerpoint/2010/main" val="39119490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630E8-4122-2402-54BB-26D509ACC2F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D668F42-F327-1730-55E0-8BFB4D6D3DD7}"/>
              </a:ext>
            </a:extLst>
          </p:cNvPr>
          <p:cNvSpPr>
            <a:spLocks noGrp="1"/>
          </p:cNvSpPr>
          <p:nvPr>
            <p:ph type="title"/>
          </p:nvPr>
        </p:nvSpPr>
        <p:spPr/>
        <p:txBody>
          <a:bodyPr/>
          <a:lstStyle/>
          <a:p>
            <a:r>
              <a:rPr lang="it-IT" b="1" dirty="0">
                <a:solidFill>
                  <a:srgbClr val="C38B0D"/>
                </a:solidFill>
              </a:rPr>
              <a:t>Servizio Termico (EPC-ST)</a:t>
            </a:r>
          </a:p>
        </p:txBody>
      </p:sp>
      <p:sp>
        <p:nvSpPr>
          <p:cNvPr id="3" name="Segnaposto contenuto 3">
            <a:extLst>
              <a:ext uri="{FF2B5EF4-FFF2-40B4-BE49-F238E27FC236}">
                <a16:creationId xmlns:a16="http://schemas.microsoft.com/office/drawing/2014/main" id="{70EFB212-D179-F622-37D4-1DABF5680C69}"/>
              </a:ext>
            </a:extLst>
          </p:cNvPr>
          <p:cNvSpPr>
            <a:spLocks noGrp="1"/>
          </p:cNvSpPr>
          <p:nvPr>
            <p:ph idx="1"/>
          </p:nvPr>
        </p:nvSpPr>
        <p:spPr>
          <a:xfrm>
            <a:off x="464820" y="1432560"/>
            <a:ext cx="11262360" cy="5029200"/>
          </a:xfrm>
        </p:spPr>
        <p:txBody>
          <a:bodyPr>
            <a:normAutofit fontScale="85000" lnSpcReduction="20000"/>
          </a:bodyPr>
          <a:lstStyle/>
          <a:p>
            <a:r>
              <a:rPr lang="it-IT" b="1" dirty="0">
                <a:solidFill>
                  <a:srgbClr val="71C792"/>
                </a:solidFill>
              </a:rPr>
              <a:t>fornitura dei vettori energetici termici; </a:t>
            </a:r>
          </a:p>
          <a:p>
            <a:r>
              <a:rPr lang="it-IT" b="1" dirty="0">
                <a:solidFill>
                  <a:srgbClr val="71C792"/>
                </a:solidFill>
              </a:rPr>
              <a:t>gestione, inclusi  l'esercizio,  la  conduzione,  l'espletamento pratiche, il monitoraggio, la manutenzione e l'efficientamento  degli edifici-impianti con particolare riferimento ai sistemi  tecnici  per l'edilizia,  applicabili  all'ambito  dello  specifico  servizio</a:t>
            </a:r>
            <a:r>
              <a:rPr lang="it-IT" dirty="0"/>
              <a:t> e relativi servizi  energetici,  in  particolare  impianti  termici  di climatizzazione invernale, estiva e  di  produzione  di  acqua  calda sanitaria e  altri  fluidi  caldi  o  freddi,  comprese  macchine  di produzione calore, tra cui le pompe di calore anche geotermiche, reti di distribuzione fluidi con pompe, ventilatori e relativi sistemi  di messa in  pressione,  le  macchine  e  i  sistemi  di  trattamento  e distribuzione  dei  fluidi,  impianti  di   produzione   di   energia termica/elettrica da fonte  rinnovabile  e  assimilata  quali  quelli cogenerativi e </a:t>
            </a:r>
            <a:r>
              <a:rPr lang="it-IT" dirty="0" err="1"/>
              <a:t>trigenerativi</a:t>
            </a:r>
            <a:r>
              <a:rPr lang="it-IT" dirty="0"/>
              <a:t>, compresi i relativi sistemi di gestione e regolazione e  gli  impianti  elettrici  al  servizio  dei  sistemi tecnici per l'edilizia. </a:t>
            </a:r>
          </a:p>
          <a:p>
            <a:r>
              <a:rPr lang="it-IT" b="1" dirty="0">
                <a:solidFill>
                  <a:srgbClr val="71C792"/>
                </a:solidFill>
              </a:rPr>
              <a:t>gestione  energetica,  anche  remota  effettuata   con   sistemi hardware e software capaci di  monitorare  e  ottimizzare  i  consumi energetici </a:t>
            </a:r>
            <a:r>
              <a:rPr lang="it-IT" dirty="0"/>
              <a:t>di tutti gli edifici-impianti la cui  manutenzione è in carico all'Affidatario. </a:t>
            </a:r>
          </a:p>
        </p:txBody>
      </p:sp>
    </p:spTree>
    <p:extLst>
      <p:ext uri="{BB962C8B-B14F-4D97-AF65-F5344CB8AC3E}">
        <p14:creationId xmlns:p14="http://schemas.microsoft.com/office/powerpoint/2010/main" val="27659241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34E91-CBF0-E857-47BF-7B21513151E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2AFA22D-90AF-5B8E-1BEC-28BC46D24D3B}"/>
              </a:ext>
            </a:extLst>
          </p:cNvPr>
          <p:cNvSpPr>
            <a:spLocks noGrp="1"/>
          </p:cNvSpPr>
          <p:nvPr>
            <p:ph type="title"/>
          </p:nvPr>
        </p:nvSpPr>
        <p:spPr/>
        <p:txBody>
          <a:bodyPr/>
          <a:lstStyle/>
          <a:p>
            <a:r>
              <a:rPr lang="it-IT" b="1" dirty="0">
                <a:solidFill>
                  <a:srgbClr val="C38B0D"/>
                </a:solidFill>
              </a:rPr>
              <a:t>Specifiche per il EPC-ST 				1 di 2</a:t>
            </a:r>
          </a:p>
        </p:txBody>
      </p:sp>
      <p:sp>
        <p:nvSpPr>
          <p:cNvPr id="3" name="Segnaposto contenuto 2">
            <a:extLst>
              <a:ext uri="{FF2B5EF4-FFF2-40B4-BE49-F238E27FC236}">
                <a16:creationId xmlns:a16="http://schemas.microsoft.com/office/drawing/2014/main" id="{B8DE7A27-BD21-FFB1-E1A9-09CE3CBB05E3}"/>
              </a:ext>
            </a:extLst>
          </p:cNvPr>
          <p:cNvSpPr>
            <a:spLocks noGrp="1"/>
          </p:cNvSpPr>
          <p:nvPr>
            <p:ph idx="1"/>
          </p:nvPr>
        </p:nvSpPr>
        <p:spPr>
          <a:xfrm>
            <a:off x="396240" y="1429384"/>
            <a:ext cx="10957560" cy="5255895"/>
          </a:xfrm>
        </p:spPr>
        <p:txBody>
          <a:bodyPr>
            <a:normAutofit fontScale="92500" lnSpcReduction="10000"/>
          </a:bodyPr>
          <a:lstStyle/>
          <a:p>
            <a:pPr marL="0" indent="0">
              <a:buNone/>
            </a:pPr>
            <a:r>
              <a:rPr lang="it-IT" sz="2400" dirty="0"/>
              <a:t>I criteri contenuti nel capitolo 2.2 sono obbligatori in  base a quanto previsto dall'art 57 comma 2 del Codice:</a:t>
            </a:r>
          </a:p>
          <a:p>
            <a:pPr marL="0" indent="0">
              <a:buNone/>
            </a:pPr>
            <a:r>
              <a:rPr lang="it-IT" b="1" dirty="0">
                <a:solidFill>
                  <a:srgbClr val="71C792"/>
                </a:solidFill>
              </a:rPr>
              <a:t>Specifiche per le apparecchiature</a:t>
            </a:r>
          </a:p>
          <a:p>
            <a:pPr marL="0" indent="0">
              <a:lnSpc>
                <a:spcPct val="100000"/>
              </a:lnSpc>
              <a:spcBef>
                <a:spcPts val="0"/>
              </a:spcBef>
              <a:buNone/>
            </a:pPr>
            <a:r>
              <a:rPr lang="it-IT" sz="2000" i="1" dirty="0"/>
              <a:t>Le nuove apparecchiature e quelle installate in sostituzione di apparecchiature esistenti, per la </a:t>
            </a:r>
            <a:r>
              <a:rPr lang="it-IT" sz="2000" b="1" i="1" dirty="0"/>
              <a:t>climatizzazione invernale ed estiva e la produzione di acqua calda sanitaria</a:t>
            </a:r>
            <a:r>
              <a:rPr lang="it-IT" sz="2000" i="1" dirty="0"/>
              <a:t>, per le  quali è prevista l'etichettatura energetica sulla base del </a:t>
            </a:r>
            <a:r>
              <a:rPr lang="it-IT" sz="2000" b="1" i="1" dirty="0"/>
              <a:t>Regolamento (UE)  2017/1369</a:t>
            </a:r>
            <a:endParaRPr lang="it-IT" sz="300" b="1" dirty="0"/>
          </a:p>
          <a:p>
            <a:pPr marL="0" indent="0">
              <a:buNone/>
            </a:pPr>
            <a:r>
              <a:rPr lang="it-IT" b="1" dirty="0">
                <a:solidFill>
                  <a:srgbClr val="71C792"/>
                </a:solidFill>
              </a:rPr>
              <a:t>Obiettivo di risparmio energetico minimo normalizzato</a:t>
            </a:r>
          </a:p>
          <a:p>
            <a:pPr marL="0" indent="0">
              <a:lnSpc>
                <a:spcPct val="100000"/>
              </a:lnSpc>
              <a:spcBef>
                <a:spcPts val="0"/>
              </a:spcBef>
              <a:buNone/>
            </a:pPr>
            <a:r>
              <a:rPr lang="it-IT" sz="2000" i="1" dirty="0"/>
              <a:t>L'Appaltatore/Concessionario  si  obbliga a conseguire per gli edifici ed  impianti  oggetto  del  Contratto  EPC  ST un risparmio energetico annuo, correlato alla </a:t>
            </a:r>
            <a:r>
              <a:rPr lang="it-IT" sz="2000" b="1" i="1" dirty="0"/>
              <a:t>"baseline" </a:t>
            </a:r>
            <a:r>
              <a:rPr lang="it-IT" sz="2000" i="1" dirty="0"/>
              <a:t>iniziale, in  termini  di energia primaria, anche cumulato in </a:t>
            </a:r>
            <a:r>
              <a:rPr lang="it-IT" sz="2000" b="1" i="1" dirty="0"/>
              <a:t>caso di  più edifici-impianti, definito secondo criteri di normalizzazione</a:t>
            </a:r>
          </a:p>
          <a:p>
            <a:pPr marL="0" indent="0">
              <a:lnSpc>
                <a:spcPct val="100000"/>
              </a:lnSpc>
              <a:spcBef>
                <a:spcPts val="0"/>
              </a:spcBef>
              <a:buNone/>
            </a:pPr>
            <a:endParaRPr lang="it-IT" sz="2000" b="1" i="1" dirty="0"/>
          </a:p>
          <a:p>
            <a:pPr marL="0" indent="0">
              <a:lnSpc>
                <a:spcPct val="100000"/>
              </a:lnSpc>
              <a:spcBef>
                <a:spcPts val="0"/>
              </a:spcBef>
              <a:buNone/>
            </a:pPr>
            <a:r>
              <a:rPr lang="it-IT" b="1" dirty="0">
                <a:solidFill>
                  <a:srgbClr val="71C792"/>
                </a:solidFill>
              </a:rPr>
              <a:t>Energia elettrica autoprodotta da sistema co/</a:t>
            </a:r>
            <a:r>
              <a:rPr lang="it-IT" b="1" dirty="0" err="1">
                <a:solidFill>
                  <a:srgbClr val="71C792"/>
                </a:solidFill>
              </a:rPr>
              <a:t>trigenerativi</a:t>
            </a:r>
            <a:endParaRPr lang="it-IT" b="1" dirty="0">
              <a:solidFill>
                <a:srgbClr val="71C792"/>
              </a:solidFill>
            </a:endParaRPr>
          </a:p>
          <a:p>
            <a:pPr marL="0" indent="0">
              <a:lnSpc>
                <a:spcPct val="100000"/>
              </a:lnSpc>
              <a:spcBef>
                <a:spcPts val="0"/>
              </a:spcBef>
              <a:buNone/>
            </a:pPr>
            <a:r>
              <a:rPr lang="it-IT" sz="2000" b="1" i="1" dirty="0"/>
              <a:t>Criterio da inserire solo in caso di affidamento disgiunto, </a:t>
            </a:r>
            <a:r>
              <a:rPr lang="it-IT" sz="2000" i="1" dirty="0"/>
              <a:t>qualora la   stessa   energia   elettrica   sia   autoprodotta   da   sistema co/</a:t>
            </a:r>
            <a:r>
              <a:rPr lang="it-IT" sz="2000" i="1" dirty="0" err="1"/>
              <a:t>trigenerativi</a:t>
            </a:r>
            <a:r>
              <a:rPr lang="it-IT" sz="2000" i="1" dirty="0"/>
              <a:t>. </a:t>
            </a:r>
          </a:p>
          <a:p>
            <a:pPr marL="0" indent="0">
              <a:lnSpc>
                <a:spcPct val="100000"/>
              </a:lnSpc>
              <a:spcBef>
                <a:spcPts val="0"/>
              </a:spcBef>
              <a:buNone/>
            </a:pPr>
            <a:r>
              <a:rPr lang="it-IT" sz="2000" i="1" dirty="0"/>
              <a:t>L'energia  prodotta  da  impianti  proposti  quali  interventi di riqualificazione energetico-ambientale, nell'ambito del Contratto, </a:t>
            </a:r>
            <a:r>
              <a:rPr lang="it-IT" sz="2000" b="1" i="1" dirty="0"/>
              <a:t>è resa disponibile all'Affidatario nei limiti della quota di energia</a:t>
            </a:r>
          </a:p>
          <a:p>
            <a:pPr marL="0" indent="0">
              <a:lnSpc>
                <a:spcPct val="100000"/>
              </a:lnSpc>
              <a:spcBef>
                <a:spcPts val="0"/>
              </a:spcBef>
              <a:buNone/>
            </a:pPr>
            <a:r>
              <a:rPr lang="it-IT" sz="2000" b="1" i="1" dirty="0"/>
              <a:t>consumata dalla stessa (consumo istantaneo).</a:t>
            </a:r>
          </a:p>
        </p:txBody>
      </p:sp>
    </p:spTree>
    <p:extLst>
      <p:ext uri="{BB962C8B-B14F-4D97-AF65-F5344CB8AC3E}">
        <p14:creationId xmlns:p14="http://schemas.microsoft.com/office/powerpoint/2010/main" val="3541346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FF2A6-7BB9-1E8C-AEBC-72881F458ED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56ED89A-1ADF-1193-2FAB-36561A7356DB}"/>
              </a:ext>
            </a:extLst>
          </p:cNvPr>
          <p:cNvSpPr>
            <a:spLocks noGrp="1"/>
          </p:cNvSpPr>
          <p:nvPr>
            <p:ph type="title"/>
          </p:nvPr>
        </p:nvSpPr>
        <p:spPr/>
        <p:txBody>
          <a:bodyPr/>
          <a:lstStyle/>
          <a:p>
            <a:r>
              <a:rPr lang="it-IT" b="1" dirty="0">
                <a:solidFill>
                  <a:srgbClr val="C38B0D"/>
                </a:solidFill>
              </a:rPr>
              <a:t>Specifiche per il EPC-ST 				2 di 2</a:t>
            </a:r>
          </a:p>
        </p:txBody>
      </p:sp>
      <p:sp>
        <p:nvSpPr>
          <p:cNvPr id="3" name="Segnaposto contenuto 2">
            <a:extLst>
              <a:ext uri="{FF2B5EF4-FFF2-40B4-BE49-F238E27FC236}">
                <a16:creationId xmlns:a16="http://schemas.microsoft.com/office/drawing/2014/main" id="{F9181681-FEFA-1EA2-9DFE-4175003BB634}"/>
              </a:ext>
            </a:extLst>
          </p:cNvPr>
          <p:cNvSpPr>
            <a:spLocks noGrp="1"/>
          </p:cNvSpPr>
          <p:nvPr>
            <p:ph idx="1"/>
          </p:nvPr>
        </p:nvSpPr>
        <p:spPr>
          <a:xfrm>
            <a:off x="396240" y="1439544"/>
            <a:ext cx="10957560" cy="5611496"/>
          </a:xfrm>
        </p:spPr>
        <p:txBody>
          <a:bodyPr>
            <a:normAutofit/>
          </a:bodyPr>
          <a:lstStyle/>
          <a:p>
            <a:pPr marL="0" indent="0">
              <a:lnSpc>
                <a:spcPct val="140000"/>
              </a:lnSpc>
              <a:buNone/>
            </a:pPr>
            <a:r>
              <a:rPr lang="it-IT" sz="1600" dirty="0"/>
              <a:t>I criteri contenuti nel capitolo 2.2 sono obbligatori in  base a quanto previsto dall'art 57 comma 2 del Codice:</a:t>
            </a:r>
          </a:p>
          <a:p>
            <a:pPr marL="0" indent="0">
              <a:lnSpc>
                <a:spcPct val="100000"/>
              </a:lnSpc>
              <a:spcBef>
                <a:spcPts val="600"/>
              </a:spcBef>
              <a:buNone/>
            </a:pPr>
            <a:r>
              <a:rPr lang="it-IT" sz="2200" b="1" dirty="0">
                <a:solidFill>
                  <a:srgbClr val="71C792"/>
                </a:solidFill>
              </a:rPr>
              <a:t>Proposta di interventi di riqualificazione energetico-ambientale</a:t>
            </a:r>
          </a:p>
          <a:p>
            <a:pPr marL="0" indent="0">
              <a:lnSpc>
                <a:spcPct val="100000"/>
              </a:lnSpc>
              <a:spcBef>
                <a:spcPts val="0"/>
              </a:spcBef>
              <a:buNone/>
            </a:pPr>
            <a:r>
              <a:rPr lang="it-IT" sz="1600" dirty="0"/>
              <a:t>L'Appaltatore/Concessionario  presenta  in  sede di offerta una proposta degli interventi necessari ad  assicurare un miglioramento della prestazione energetica e ambientale del sistema edificio-impianto oggetto del Contratto EPC ST: </a:t>
            </a:r>
          </a:p>
          <a:p>
            <a:pPr marL="538163" indent="-355600">
              <a:lnSpc>
                <a:spcPct val="100000"/>
              </a:lnSpc>
              <a:spcBef>
                <a:spcPts val="600"/>
              </a:spcBef>
            </a:pPr>
            <a:r>
              <a:rPr lang="it-IT" sz="1600" dirty="0"/>
              <a:t>un'indicazione dei </a:t>
            </a:r>
            <a:r>
              <a:rPr lang="it-IT" sz="1600" b="1" dirty="0"/>
              <a:t>tempi e dei costi per la sua realizzazione e gestione</a:t>
            </a:r>
            <a:r>
              <a:rPr lang="it-IT" sz="1600" dirty="0"/>
              <a:t>, una identificazione  degli  interventi  di  efficientamento sugli impianti oggetto del Contratto EPC SE al fine di conseguire,  o mantenere nel caso sia  già  presente,  un  livello  di  automazione almeno pari alla classe B della norma UNI EN ISO 52120-1; </a:t>
            </a:r>
          </a:p>
          <a:p>
            <a:pPr marL="538163" indent="-355600">
              <a:lnSpc>
                <a:spcPct val="100000"/>
              </a:lnSpc>
              <a:spcBef>
                <a:spcPts val="600"/>
              </a:spcBef>
            </a:pPr>
            <a:r>
              <a:rPr lang="it-IT" sz="1600" b="1" dirty="0"/>
              <a:t>l'indicazione degli impianti/apparecchiature/sistemi da installare </a:t>
            </a:r>
            <a:r>
              <a:rPr lang="it-IT" sz="1600" dirty="0"/>
              <a:t>e le loro caratteristiche tecnico/prestazionali; </a:t>
            </a:r>
          </a:p>
          <a:p>
            <a:pPr marL="538163" indent="-355600">
              <a:lnSpc>
                <a:spcPct val="100000"/>
              </a:lnSpc>
              <a:spcBef>
                <a:spcPts val="600"/>
              </a:spcBef>
            </a:pPr>
            <a:r>
              <a:rPr lang="it-IT" sz="1600" dirty="0"/>
              <a:t>la </a:t>
            </a:r>
            <a:r>
              <a:rPr lang="it-IT" sz="1600" b="1" dirty="0"/>
              <a:t>quantificazione stimata del risparmio energetico </a:t>
            </a:r>
            <a:r>
              <a:rPr lang="it-IT" sz="1600" dirty="0"/>
              <a:t>conseguibile e la riduzione degli impatti ambientali; </a:t>
            </a:r>
          </a:p>
          <a:p>
            <a:pPr marL="538163" indent="-355600">
              <a:lnSpc>
                <a:spcPct val="100000"/>
              </a:lnSpc>
              <a:spcBef>
                <a:spcPts val="600"/>
              </a:spcBef>
            </a:pPr>
            <a:r>
              <a:rPr lang="it-IT" sz="1600" dirty="0"/>
              <a:t>una  </a:t>
            </a:r>
            <a:r>
              <a:rPr lang="it-IT" sz="1600" b="1" dirty="0"/>
              <a:t>stima  degli  incentivi  ottenibili  </a:t>
            </a:r>
            <a:r>
              <a:rPr lang="it-IT" sz="1600" dirty="0"/>
              <a:t>con  gli  interventi previsti  e,  in  caso  di  ottenimento,  l'eventuale   ripartizione, migliorativa rispetto a quanto previsto nella documentazione di gara, tra le parti in relazione  alla  titolarità,  alle  modalità  e  ai limiti di finanziamento stabiliti; </a:t>
            </a:r>
          </a:p>
          <a:p>
            <a:pPr marL="538163" indent="-355600">
              <a:lnSpc>
                <a:spcPct val="100000"/>
              </a:lnSpc>
              <a:spcBef>
                <a:spcPts val="600"/>
              </a:spcBef>
            </a:pPr>
            <a:r>
              <a:rPr lang="it-IT" sz="1600" dirty="0"/>
              <a:t>un </a:t>
            </a:r>
            <a:r>
              <a:rPr lang="it-IT" sz="1600" b="1" dirty="0"/>
              <a:t>piano di Misura e Verifica  (M&amp;V)  dei  risparmi  energetici conseguibili ai sensi della UNI CEI EN 17669</a:t>
            </a:r>
            <a:r>
              <a:rPr lang="it-IT" sz="1600" dirty="0"/>
              <a:t>. che deve contenere le caratteristiche  degli  interventi  di miglioramento della prestazione  energetica. </a:t>
            </a:r>
          </a:p>
          <a:p>
            <a:pPr marL="538163" indent="-355600">
              <a:lnSpc>
                <a:spcPct val="100000"/>
              </a:lnSpc>
              <a:spcBef>
                <a:spcPts val="600"/>
              </a:spcBef>
            </a:pPr>
            <a:endParaRPr lang="it-IT" sz="1600" dirty="0"/>
          </a:p>
          <a:p>
            <a:pPr marL="0" indent="0">
              <a:lnSpc>
                <a:spcPct val="100000"/>
              </a:lnSpc>
              <a:spcBef>
                <a:spcPts val="0"/>
              </a:spcBef>
              <a:buNone/>
            </a:pPr>
            <a:r>
              <a:rPr lang="it-IT" sz="1600" b="1" dirty="0"/>
              <a:t>L'Appaltatore/Concessionario deve presentare all'Affidatario, entro un termine stabilito nei documenti di gara e comunque  entro  massimo dodici  mesi  dall'avvio  del  servizio il   piano    esecutivo    di    riqualificazione energetico-ambientale.</a:t>
            </a:r>
          </a:p>
        </p:txBody>
      </p:sp>
    </p:spTree>
    <p:extLst>
      <p:ext uri="{BB962C8B-B14F-4D97-AF65-F5344CB8AC3E}">
        <p14:creationId xmlns:p14="http://schemas.microsoft.com/office/powerpoint/2010/main" val="29580643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2716A-2C8D-D114-BCF6-B0B559BDCFA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3E17D49-C8A7-EFA2-39D7-3922206A1D78}"/>
              </a:ext>
            </a:extLst>
          </p:cNvPr>
          <p:cNvSpPr>
            <a:spLocks noGrp="1"/>
          </p:cNvSpPr>
          <p:nvPr>
            <p:ph type="title"/>
          </p:nvPr>
        </p:nvSpPr>
        <p:spPr/>
        <p:txBody>
          <a:bodyPr/>
          <a:lstStyle/>
          <a:p>
            <a:r>
              <a:rPr lang="it-IT" b="1" dirty="0">
                <a:solidFill>
                  <a:srgbClr val="C38B0D"/>
                </a:solidFill>
              </a:rPr>
              <a:t>Criteri premianti per il EPC-SE / EPC-ST</a:t>
            </a:r>
          </a:p>
        </p:txBody>
      </p:sp>
      <p:sp>
        <p:nvSpPr>
          <p:cNvPr id="3" name="Segnaposto contenuto 2">
            <a:extLst>
              <a:ext uri="{FF2B5EF4-FFF2-40B4-BE49-F238E27FC236}">
                <a16:creationId xmlns:a16="http://schemas.microsoft.com/office/drawing/2014/main" id="{9528E349-F5C9-D62F-2CA7-ECAE051D7541}"/>
              </a:ext>
            </a:extLst>
          </p:cNvPr>
          <p:cNvSpPr>
            <a:spLocks noGrp="1"/>
          </p:cNvSpPr>
          <p:nvPr>
            <p:ph idx="1"/>
          </p:nvPr>
        </p:nvSpPr>
        <p:spPr>
          <a:xfrm>
            <a:off x="396240" y="1439544"/>
            <a:ext cx="10957560" cy="5611496"/>
          </a:xfrm>
        </p:spPr>
        <p:txBody>
          <a:bodyPr>
            <a:normAutofit/>
          </a:bodyPr>
          <a:lstStyle/>
          <a:p>
            <a:pPr marL="0" indent="0">
              <a:lnSpc>
                <a:spcPct val="100000"/>
              </a:lnSpc>
              <a:spcBef>
                <a:spcPts val="600"/>
              </a:spcBef>
              <a:buNone/>
            </a:pPr>
            <a:r>
              <a:rPr lang="it-IT" sz="2200" b="1" dirty="0">
                <a:solidFill>
                  <a:srgbClr val="71C792"/>
                </a:solidFill>
              </a:rPr>
              <a:t>Obiettivo di risparmio oltre il minimo</a:t>
            </a:r>
          </a:p>
          <a:p>
            <a:pPr marL="0" indent="0">
              <a:lnSpc>
                <a:spcPct val="100000"/>
              </a:lnSpc>
              <a:spcBef>
                <a:spcPts val="0"/>
              </a:spcBef>
              <a:buNone/>
            </a:pPr>
            <a:r>
              <a:rPr lang="it-IT" sz="1600" dirty="0"/>
              <a:t>E' attribuito un punteggio premiante all'Appaltatore/Concessionario che offre un risparmio energetico  maggiore  dei  valori  di  cui  al criterio   "2.2.1   Obiettivo   di   risparmio   energetico  minimo normalizzato", a partire dal primo anno successivo alla realizzazione degli  interventi  e  non  oltre  il   termine   del   secondo anno contrattuale, e a  seguire  per  tutta  la  durata  contrattuale,  in proporzione al risparmio offerto, verificato in  relazione  a  quanto previsto dalla norma UNI CEI EN 17669.</a:t>
            </a:r>
          </a:p>
          <a:p>
            <a:pPr marL="0" indent="0">
              <a:lnSpc>
                <a:spcPct val="100000"/>
              </a:lnSpc>
              <a:spcBef>
                <a:spcPts val="0"/>
              </a:spcBef>
              <a:buNone/>
            </a:pPr>
            <a:endParaRPr lang="it-IT" sz="1600" b="1" dirty="0"/>
          </a:p>
          <a:p>
            <a:pPr marL="0" indent="0">
              <a:lnSpc>
                <a:spcPct val="100000"/>
              </a:lnSpc>
              <a:spcBef>
                <a:spcPts val="0"/>
              </a:spcBef>
              <a:buNone/>
            </a:pPr>
            <a:r>
              <a:rPr lang="it-IT" sz="2200" b="1" dirty="0">
                <a:solidFill>
                  <a:srgbClr val="71C792"/>
                </a:solidFill>
              </a:rPr>
              <a:t>Risparmio energetico ulteriore condiviso </a:t>
            </a:r>
          </a:p>
          <a:p>
            <a:pPr marL="0" indent="0">
              <a:lnSpc>
                <a:spcPct val="100000"/>
              </a:lnSpc>
              <a:spcBef>
                <a:spcPts val="0"/>
              </a:spcBef>
              <a:buNone/>
            </a:pPr>
            <a:r>
              <a:rPr lang="it-IT" sz="1600" dirty="0"/>
              <a:t>è attribuito un punteggio premiante all'Appaltatore/Concessionario che, nel corso di esecuzione del Contratto, consegua un obiettivo di risparmio energetico maggiore di quello offerto in gara. L'Appaltatore/Concessionario dovrà accettare una diminuzione  dei corrispettivi dovuti per un pari importo economico nel caso in cui la valorizzazione economica di tale maggior risparmio conseguito non sia già nella disponibilità dell'Amministrazione. Tale riduzione si applica qualora l'Appaltatore/Concessionario abbia sostenuto i  costi per il raggiungimento di tale risparmio ulteriore  e  abbia  adottato decisioni o comportamenti tesi a raggiungere tale maggiore risparmio. </a:t>
            </a:r>
          </a:p>
          <a:p>
            <a:pPr marL="0" indent="0">
              <a:lnSpc>
                <a:spcPct val="100000"/>
              </a:lnSpc>
              <a:spcBef>
                <a:spcPts val="0"/>
              </a:spcBef>
              <a:buNone/>
            </a:pPr>
            <a:endParaRPr lang="it-IT" sz="1600" dirty="0"/>
          </a:p>
          <a:p>
            <a:pPr marL="0" indent="0">
              <a:lnSpc>
                <a:spcPct val="100000"/>
              </a:lnSpc>
              <a:spcBef>
                <a:spcPts val="0"/>
              </a:spcBef>
              <a:buNone/>
            </a:pPr>
            <a:r>
              <a:rPr lang="it-IT" sz="2200" b="1" dirty="0">
                <a:solidFill>
                  <a:srgbClr val="71C792"/>
                </a:solidFill>
              </a:rPr>
              <a:t>Quota percentuale di energia elettrica autoprodotta ceduta gratuitamente</a:t>
            </a:r>
          </a:p>
          <a:p>
            <a:pPr marL="0" indent="0">
              <a:lnSpc>
                <a:spcPct val="100000"/>
              </a:lnSpc>
              <a:spcBef>
                <a:spcPts val="0"/>
              </a:spcBef>
              <a:buNone/>
            </a:pPr>
            <a:r>
              <a:rPr lang="it-IT" sz="1600" dirty="0"/>
              <a:t>E' attribuito un punteggio premiante all'Appaltatore/Concessionario che offre  una  quota  percentuale  "</a:t>
            </a:r>
            <a:r>
              <a:rPr lang="it-IT" sz="1600" dirty="0" err="1"/>
              <a:t>EEautop</a:t>
            </a:r>
            <a:r>
              <a:rPr lang="it-IT" sz="1600" dirty="0"/>
              <a:t>"  di  energia  elettrica autoprodotta da  nuovo  impianto  alimentato  da  fonti  rinnovabili, impianti cogenerativi, </a:t>
            </a:r>
            <a:r>
              <a:rPr lang="it-IT" sz="1600" dirty="0" err="1"/>
              <a:t>trigenerativi</a:t>
            </a:r>
            <a:r>
              <a:rPr lang="it-IT" sz="1600" dirty="0"/>
              <a:t> ceduta gratuitamente. </a:t>
            </a:r>
          </a:p>
          <a:p>
            <a:pPr marL="0" indent="0">
              <a:lnSpc>
                <a:spcPct val="100000"/>
              </a:lnSpc>
              <a:spcBef>
                <a:spcPts val="0"/>
              </a:spcBef>
              <a:buNone/>
            </a:pPr>
            <a:endParaRPr lang="it-IT" sz="1600" dirty="0"/>
          </a:p>
        </p:txBody>
      </p:sp>
    </p:spTree>
    <p:extLst>
      <p:ext uri="{BB962C8B-B14F-4D97-AF65-F5344CB8AC3E}">
        <p14:creationId xmlns:p14="http://schemas.microsoft.com/office/powerpoint/2010/main" val="29976800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2A315-85F8-FCA1-46BC-3205A4B58274}"/>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B8DE2DD0-5F00-43E9-7B98-83DA91C5FCDC}"/>
              </a:ext>
            </a:extLst>
          </p:cNvPr>
          <p:cNvSpPr>
            <a:spLocks noGrp="1"/>
          </p:cNvSpPr>
          <p:nvPr>
            <p:ph type="subTitle" idx="1"/>
          </p:nvPr>
        </p:nvSpPr>
        <p:spPr>
          <a:xfrm>
            <a:off x="1524000" y="3262395"/>
            <a:ext cx="9144000" cy="2284956"/>
          </a:xfrm>
        </p:spPr>
        <p:txBody>
          <a:bodyPr>
            <a:normAutofit/>
          </a:bodyPr>
          <a:lstStyle/>
          <a:p>
            <a:r>
              <a:rPr lang="it-IT" dirty="0">
                <a:solidFill>
                  <a:srgbClr val="C38B0D"/>
                </a:solidFill>
              </a:rPr>
              <a:t>Giuseppe Maffeis, </a:t>
            </a:r>
            <a:r>
              <a:rPr lang="it-IT" dirty="0">
                <a:solidFill>
                  <a:srgbClr val="C38B0D"/>
                </a:solidFill>
                <a:hlinkClick r:id="rId2"/>
              </a:rPr>
              <a:t>g.maffeis@terraria.com</a:t>
            </a:r>
            <a:r>
              <a:rPr lang="it-IT" dirty="0">
                <a:solidFill>
                  <a:srgbClr val="C38B0D"/>
                </a:solidFill>
              </a:rPr>
              <a:t>, Luisa Geronimi, </a:t>
            </a:r>
            <a:r>
              <a:rPr lang="it-IT" dirty="0">
                <a:solidFill>
                  <a:srgbClr val="C38B0D"/>
                </a:solidFill>
                <a:hlinkClick r:id="rId2"/>
              </a:rPr>
              <a:t>l.geronimi@terraria.com</a:t>
            </a:r>
            <a:endParaRPr lang="it-IT" dirty="0"/>
          </a:p>
          <a:p>
            <a:endParaRPr lang="it-IT" dirty="0"/>
          </a:p>
          <a:p>
            <a:endParaRPr lang="it-IT" dirty="0"/>
          </a:p>
          <a:p>
            <a:r>
              <a:rPr lang="it-IT" sz="2800" b="1" dirty="0">
                <a:solidFill>
                  <a:srgbClr val="71C792"/>
                </a:solidFill>
              </a:rPr>
              <a:t>Grazie per l’attenzione</a:t>
            </a:r>
          </a:p>
          <a:p>
            <a:endParaRPr lang="it-IT" sz="2800" b="1" dirty="0">
              <a:solidFill>
                <a:srgbClr val="71C792"/>
              </a:solidFill>
            </a:endParaRPr>
          </a:p>
          <a:p>
            <a:endParaRPr lang="it-IT" dirty="0"/>
          </a:p>
        </p:txBody>
      </p:sp>
      <p:pic>
        <p:nvPicPr>
          <p:cNvPr id="10" name="Immagine 9">
            <a:extLst>
              <a:ext uri="{FF2B5EF4-FFF2-40B4-BE49-F238E27FC236}">
                <a16:creationId xmlns:a16="http://schemas.microsoft.com/office/drawing/2014/main" id="{A1A5532C-14A3-8215-DCAD-649F1D34E8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64333" y="85423"/>
            <a:ext cx="1104633" cy="726025"/>
          </a:xfrm>
          <a:prstGeom prst="rect">
            <a:avLst/>
          </a:prstGeom>
        </p:spPr>
      </p:pic>
      <p:pic>
        <p:nvPicPr>
          <p:cNvPr id="13" name="Immagine 12">
            <a:extLst>
              <a:ext uri="{FF2B5EF4-FFF2-40B4-BE49-F238E27FC236}">
                <a16:creationId xmlns:a16="http://schemas.microsoft.com/office/drawing/2014/main" id="{3E874BA5-4C90-B7FA-A3C3-B127AFA69B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791075"/>
            <a:ext cx="12192000" cy="2066925"/>
          </a:xfrm>
          <a:prstGeom prst="rect">
            <a:avLst/>
          </a:prstGeom>
        </p:spPr>
      </p:pic>
      <p:sp>
        <p:nvSpPr>
          <p:cNvPr id="7" name="Titolo 1">
            <a:extLst>
              <a:ext uri="{FF2B5EF4-FFF2-40B4-BE49-F238E27FC236}">
                <a16:creationId xmlns:a16="http://schemas.microsoft.com/office/drawing/2014/main" id="{D7BE82F6-8304-3CE9-4B07-E4DE87F60800}"/>
              </a:ext>
            </a:extLst>
          </p:cNvPr>
          <p:cNvSpPr txBox="1">
            <a:spLocks/>
          </p:cNvSpPr>
          <p:nvPr/>
        </p:nvSpPr>
        <p:spPr>
          <a:xfrm>
            <a:off x="1524000" y="782721"/>
            <a:ext cx="9144000" cy="173636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it-IT" sz="4800" b="1">
                <a:solidFill>
                  <a:srgbClr val="C38B0D"/>
                </a:solidFill>
              </a:rPr>
              <a:t>Contratti EPC: che cosa cambia con il CAM (D.M. 12 agosto 2024)</a:t>
            </a:r>
            <a:endParaRPr lang="it-IT" sz="4800" b="1" dirty="0">
              <a:solidFill>
                <a:srgbClr val="C38B0D"/>
              </a:solidFill>
            </a:endParaRPr>
          </a:p>
        </p:txBody>
      </p:sp>
      <p:pic>
        <p:nvPicPr>
          <p:cNvPr id="8" name="Immagine 7">
            <a:extLst>
              <a:ext uri="{FF2B5EF4-FFF2-40B4-BE49-F238E27FC236}">
                <a16:creationId xmlns:a16="http://schemas.microsoft.com/office/drawing/2014/main" id="{1BE9D4F9-05EB-86F7-83C9-A6BA768BD0F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89874" y="4154841"/>
            <a:ext cx="2012252" cy="500063"/>
          </a:xfrm>
          <a:prstGeom prst="rect">
            <a:avLst/>
          </a:prstGeom>
        </p:spPr>
      </p:pic>
    </p:spTree>
    <p:extLst>
      <p:ext uri="{BB962C8B-B14F-4D97-AF65-F5344CB8AC3E}">
        <p14:creationId xmlns:p14="http://schemas.microsoft.com/office/powerpoint/2010/main" val="2105456956"/>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466</TotalTime>
  <Words>3596</Words>
  <Application>Microsoft Office PowerPoint</Application>
  <PresentationFormat>Widescreen</PresentationFormat>
  <Paragraphs>180</Paragraphs>
  <Slides>25</Slides>
  <Notes>1</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25</vt:i4>
      </vt:variant>
    </vt:vector>
  </HeadingPairs>
  <TitlesOfParts>
    <vt:vector size="30" baseType="lpstr">
      <vt:lpstr>Arial</vt:lpstr>
      <vt:lpstr>Calibri</vt:lpstr>
      <vt:lpstr>Calibri Light</vt:lpstr>
      <vt:lpstr>Wingdings</vt:lpstr>
      <vt:lpstr>Tema di Office</vt:lpstr>
      <vt:lpstr>Contratti EPC: che cosa cambia con il CAM (D.M. 12 agosto 2024)</vt:lpstr>
      <vt:lpstr>Contenuti </vt:lpstr>
      <vt:lpstr>Definizione di Contratto EPC</vt:lpstr>
      <vt:lpstr>Quadro normativo europeo</vt:lpstr>
      <vt:lpstr>Quadro normativo italiano</vt:lpstr>
      <vt:lpstr>Quadro normativo italiano</vt:lpstr>
      <vt:lpstr>Caratteristiche principali del Contratto EPC</vt:lpstr>
      <vt:lpstr>Il Contratto EPC e PPP</vt:lpstr>
      <vt:lpstr>Modello di PPP con EPC</vt:lpstr>
      <vt:lpstr>Benefici per la Pubblica Amministrazione (PA)</vt:lpstr>
      <vt:lpstr>Potenziali svantaggi per la Pubblica Amministrazione (PA)</vt:lpstr>
      <vt:lpstr>Riferimenti CAM 2024</vt:lpstr>
      <vt:lpstr>Riferimenti CAM 2024</vt:lpstr>
      <vt:lpstr>LE PRINCIPALI NOVITA’</vt:lpstr>
      <vt:lpstr>Indicazioni Generali per l’Affidamento</vt:lpstr>
      <vt:lpstr>Fase iniziale</vt:lpstr>
      <vt:lpstr>Baseline – Appendice 1</vt:lpstr>
      <vt:lpstr>Servizio Elettrico (EPC-SE)</vt:lpstr>
      <vt:lpstr>Specifiche per il EPC-SE     1 di 2</vt:lpstr>
      <vt:lpstr>Specifiche per il EPC-SE     2 di 2</vt:lpstr>
      <vt:lpstr>Servizio Termico (EPC-ST)</vt:lpstr>
      <vt:lpstr>Specifiche per il EPC-ST     1 di 2</vt:lpstr>
      <vt:lpstr>Specifiche per il EPC-ST     2 di 2</vt:lpstr>
      <vt:lpstr>Criteri premianti per il EPC-SE / EPC-ST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admin</dc:creator>
  <cp:lastModifiedBy>Giuseppe Maffeis</cp:lastModifiedBy>
  <cp:revision>19</cp:revision>
  <dcterms:created xsi:type="dcterms:W3CDTF">2021-09-09T08:57:44Z</dcterms:created>
  <dcterms:modified xsi:type="dcterms:W3CDTF">2025-09-16T06:00:03Z</dcterms:modified>
</cp:coreProperties>
</file>