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74" r:id="rId3"/>
    <p:sldMasterId id="2147483695" r:id="rId4"/>
    <p:sldMasterId id="2147483702" r:id="rId5"/>
  </p:sldMasterIdLst>
  <p:notesMasterIdLst>
    <p:notesMasterId r:id="rId105"/>
  </p:notesMasterIdLst>
  <p:handoutMasterIdLst>
    <p:handoutMasterId r:id="rId106"/>
  </p:handoutMasterIdLst>
  <p:sldIdLst>
    <p:sldId id="2147375511" r:id="rId6"/>
    <p:sldId id="310" r:id="rId7"/>
    <p:sldId id="2147375445" r:id="rId8"/>
    <p:sldId id="2147375446" r:id="rId9"/>
    <p:sldId id="2147375504" r:id="rId10"/>
    <p:sldId id="2147375447" r:id="rId11"/>
    <p:sldId id="2389" r:id="rId12"/>
    <p:sldId id="2147375499" r:id="rId13"/>
    <p:sldId id="2147375496" r:id="rId14"/>
    <p:sldId id="2147375547" r:id="rId15"/>
    <p:sldId id="2082" r:id="rId16"/>
    <p:sldId id="2147375502" r:id="rId17"/>
    <p:sldId id="2084" r:id="rId18"/>
    <p:sldId id="2147375478" r:id="rId19"/>
    <p:sldId id="2147375439" r:id="rId20"/>
    <p:sldId id="2091" r:id="rId21"/>
    <p:sldId id="2147375481" r:id="rId22"/>
    <p:sldId id="2147375443" r:id="rId23"/>
    <p:sldId id="2147375444" r:id="rId24"/>
    <p:sldId id="2147375490" r:id="rId25"/>
    <p:sldId id="2147375441" r:id="rId26"/>
    <p:sldId id="2147375515" r:id="rId27"/>
    <p:sldId id="2147375516" r:id="rId28"/>
    <p:sldId id="2147375517" r:id="rId29"/>
    <p:sldId id="2147375453" r:id="rId30"/>
    <p:sldId id="2147375455" r:id="rId31"/>
    <p:sldId id="2147375482" r:id="rId32"/>
    <p:sldId id="2263" r:id="rId33"/>
    <p:sldId id="2269" r:id="rId34"/>
    <p:sldId id="2147375487" r:id="rId35"/>
    <p:sldId id="2270" r:id="rId36"/>
    <p:sldId id="2274" r:id="rId37"/>
    <p:sldId id="2147375488" r:id="rId38"/>
    <p:sldId id="2147375489" r:id="rId39"/>
    <p:sldId id="2147375459" r:id="rId40"/>
    <p:sldId id="2147375462" r:id="rId41"/>
    <p:sldId id="2147375463" r:id="rId42"/>
    <p:sldId id="2147375465" r:id="rId43"/>
    <p:sldId id="2147375491" r:id="rId44"/>
    <p:sldId id="2147375468" r:id="rId45"/>
    <p:sldId id="2147375466" r:id="rId46"/>
    <p:sldId id="2147375470" r:id="rId47"/>
    <p:sldId id="2147375472" r:id="rId48"/>
    <p:sldId id="2147375476" r:id="rId49"/>
    <p:sldId id="2147375485" r:id="rId50"/>
    <p:sldId id="2147375518" r:id="rId51"/>
    <p:sldId id="2147375520" r:id="rId52"/>
    <p:sldId id="2147375506" r:id="rId53"/>
    <p:sldId id="2147375521" r:id="rId54"/>
    <p:sldId id="2147375522" r:id="rId55"/>
    <p:sldId id="2147375523" r:id="rId56"/>
    <p:sldId id="2147375524" r:id="rId57"/>
    <p:sldId id="2147375525" r:id="rId58"/>
    <p:sldId id="2147375503" r:id="rId59"/>
    <p:sldId id="2147375505" r:id="rId60"/>
    <p:sldId id="347" r:id="rId61"/>
    <p:sldId id="2147375526" r:id="rId62"/>
    <p:sldId id="2147375548" r:id="rId63"/>
    <p:sldId id="2147375537" r:id="rId64"/>
    <p:sldId id="2147375549" r:id="rId65"/>
    <p:sldId id="275" r:id="rId66"/>
    <p:sldId id="2147375546" r:id="rId67"/>
    <p:sldId id="2310" r:id="rId68"/>
    <p:sldId id="2454" r:id="rId69"/>
    <p:sldId id="2283" r:id="rId70"/>
    <p:sldId id="2401" r:id="rId71"/>
    <p:sldId id="2399" r:id="rId72"/>
    <p:sldId id="2402" r:id="rId73"/>
    <p:sldId id="2404" r:id="rId74"/>
    <p:sldId id="2374" r:id="rId75"/>
    <p:sldId id="2406" r:id="rId76"/>
    <p:sldId id="2462" r:id="rId77"/>
    <p:sldId id="2463" r:id="rId78"/>
    <p:sldId id="2408" r:id="rId79"/>
    <p:sldId id="2464" r:id="rId80"/>
    <p:sldId id="2409" r:id="rId81"/>
    <p:sldId id="2431" r:id="rId82"/>
    <p:sldId id="2432" r:id="rId83"/>
    <p:sldId id="2465" r:id="rId84"/>
    <p:sldId id="2410" r:id="rId85"/>
    <p:sldId id="2466" r:id="rId86"/>
    <p:sldId id="2477" r:id="rId87"/>
    <p:sldId id="2467" r:id="rId88"/>
    <p:sldId id="2426" r:id="rId89"/>
    <p:sldId id="2468" r:id="rId90"/>
    <p:sldId id="2469" r:id="rId91"/>
    <p:sldId id="2470" r:id="rId92"/>
    <p:sldId id="2421" r:id="rId93"/>
    <p:sldId id="2471" r:id="rId94"/>
    <p:sldId id="2456" r:id="rId95"/>
    <p:sldId id="2457" r:id="rId96"/>
    <p:sldId id="2455" r:id="rId97"/>
    <p:sldId id="2483" r:id="rId98"/>
    <p:sldId id="2484" r:id="rId99"/>
    <p:sldId id="2485" r:id="rId100"/>
    <p:sldId id="2277" r:id="rId101"/>
    <p:sldId id="2474" r:id="rId102"/>
    <p:sldId id="2489" r:id="rId103"/>
    <p:sldId id="2147375519" r:id="rId104"/>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85" autoAdjust="0"/>
    <p:restoredTop sz="90028" autoAdjust="0"/>
  </p:normalViewPr>
  <p:slideViewPr>
    <p:cSldViewPr snapToObjects="1">
      <p:cViewPr varScale="1">
        <p:scale>
          <a:sx n="54" d="100"/>
          <a:sy n="54" d="100"/>
        </p:scale>
        <p:origin x="1024" y="40"/>
      </p:cViewPr>
      <p:guideLst>
        <p:guide orient="horz" pos="2160"/>
        <p:guide pos="2880"/>
      </p:guideLst>
    </p:cSldViewPr>
  </p:slideViewPr>
  <p:notesTextViewPr>
    <p:cViewPr>
      <p:scale>
        <a:sx n="100" d="100"/>
        <a:sy n="100" d="100"/>
      </p:scale>
      <p:origin x="0" y="0"/>
    </p:cViewPr>
  </p:notesTextViewPr>
  <p:notesViewPr>
    <p:cSldViewPr snapToObjects="1">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openxmlformats.org/officeDocument/2006/relationships/presProps" Target="presProp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theme" Target="theme/theme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7D8117-23E8-484F-AD18-651C2CB9894C}" type="datetimeFigureOut">
              <a:rPr lang="it-IT" smtClean="0"/>
              <a:t>18/09/2025</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B4B3ED-0D9A-4A57-8CEF-B62C57E9EE32}" type="slidenum">
              <a:rPr lang="it-IT" smtClean="0"/>
              <a:t>‹N›</a:t>
            </a:fld>
            <a:endParaRPr lang="it-IT"/>
          </a:p>
        </p:txBody>
      </p:sp>
    </p:spTree>
    <p:extLst>
      <p:ext uri="{BB962C8B-B14F-4D97-AF65-F5344CB8AC3E}">
        <p14:creationId xmlns:p14="http://schemas.microsoft.com/office/powerpoint/2010/main" val="2928454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7897C-49AC-46A8-ABFF-4C8F6D3F91EB}" type="datetimeFigureOut">
              <a:rPr lang="it-IT" smtClean="0"/>
              <a:t>18/09/2025</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DF237-626B-455C-B837-3F878D78C242}" type="slidenum">
              <a:rPr lang="it-IT" smtClean="0"/>
              <a:t>‹N›</a:t>
            </a:fld>
            <a:endParaRPr lang="it-IT"/>
          </a:p>
        </p:txBody>
      </p:sp>
    </p:spTree>
    <p:extLst>
      <p:ext uri="{BB962C8B-B14F-4D97-AF65-F5344CB8AC3E}">
        <p14:creationId xmlns:p14="http://schemas.microsoft.com/office/powerpoint/2010/main" val="2491145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48DF237-626B-455C-B837-3F878D78C242}" type="slidenum">
              <a:rPr lang="it-IT" smtClean="0"/>
              <a:t>2</a:t>
            </a:fld>
            <a:endParaRPr lang="it-IT"/>
          </a:p>
        </p:txBody>
      </p:sp>
    </p:spTree>
    <p:extLst>
      <p:ext uri="{BB962C8B-B14F-4D97-AF65-F5344CB8AC3E}">
        <p14:creationId xmlns:p14="http://schemas.microsoft.com/office/powerpoint/2010/main" val="3863540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48DF237-626B-455C-B837-3F878D78C242}" type="slidenum">
              <a:rPr lang="it-IT" smtClean="0"/>
              <a:t>4</a:t>
            </a:fld>
            <a:endParaRPr lang="it-IT"/>
          </a:p>
        </p:txBody>
      </p:sp>
    </p:spTree>
    <p:extLst>
      <p:ext uri="{BB962C8B-B14F-4D97-AF65-F5344CB8AC3E}">
        <p14:creationId xmlns:p14="http://schemas.microsoft.com/office/powerpoint/2010/main" val="1218862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ED667-C865-10DD-F4CA-D0F28137670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8528BC4-856F-38CF-945A-CE6E28BBA7C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21DE457-DF37-4A0F-BC58-BB3164FCDD5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15AF388-0888-7C71-09DD-A248BAE0D36E}"/>
              </a:ext>
            </a:extLst>
          </p:cNvPr>
          <p:cNvSpPr>
            <a:spLocks noGrp="1"/>
          </p:cNvSpPr>
          <p:nvPr>
            <p:ph type="sldNum" sz="quarter" idx="5"/>
          </p:nvPr>
        </p:nvSpPr>
        <p:spPr/>
        <p:txBody>
          <a:bodyPr/>
          <a:lstStyle/>
          <a:p>
            <a:fld id="{248DF237-626B-455C-B837-3F878D78C242}" type="slidenum">
              <a:rPr lang="it-IT" smtClean="0"/>
              <a:t>5</a:t>
            </a:fld>
            <a:endParaRPr lang="it-IT"/>
          </a:p>
        </p:txBody>
      </p:sp>
    </p:spTree>
    <p:extLst>
      <p:ext uri="{BB962C8B-B14F-4D97-AF65-F5344CB8AC3E}">
        <p14:creationId xmlns:p14="http://schemas.microsoft.com/office/powerpoint/2010/main" val="1461983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data 3"/>
          <p:cNvSpPr>
            <a:spLocks noGrp="1"/>
          </p:cNvSpPr>
          <p:nvPr>
            <p:ph type="dt" idx="1"/>
          </p:nvPr>
        </p:nvSpPr>
        <p:spPr/>
        <p:txBody>
          <a:bodyPr/>
          <a:lstStyle/>
          <a:p>
            <a:pPr>
              <a:defRPr/>
            </a:pPr>
            <a:endParaRPr lang="de-DE"/>
          </a:p>
        </p:txBody>
      </p:sp>
    </p:spTree>
    <p:extLst>
      <p:ext uri="{BB962C8B-B14F-4D97-AF65-F5344CB8AC3E}">
        <p14:creationId xmlns:p14="http://schemas.microsoft.com/office/powerpoint/2010/main" val="2659491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data 3"/>
          <p:cNvSpPr>
            <a:spLocks noGrp="1"/>
          </p:cNvSpPr>
          <p:nvPr>
            <p:ph type="dt" idx="1"/>
          </p:nvPr>
        </p:nvSpPr>
        <p:spPr/>
        <p:txBody>
          <a:bodyPr/>
          <a:lstStyle/>
          <a:p>
            <a:pPr>
              <a:defRPr/>
            </a:pPr>
            <a:endParaRPr lang="de-DE"/>
          </a:p>
        </p:txBody>
      </p:sp>
    </p:spTree>
    <p:extLst>
      <p:ext uri="{BB962C8B-B14F-4D97-AF65-F5344CB8AC3E}">
        <p14:creationId xmlns:p14="http://schemas.microsoft.com/office/powerpoint/2010/main" val="1197007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data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de-DE" sz="13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591217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data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de-DE" sz="13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270273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8DF237-626B-455C-B837-3F878D78C242}"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5598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8DF237-626B-455C-B837-3F878D78C242}"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505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8DF237-626B-455C-B837-3F878D78C242}"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7355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8DF237-626B-455C-B837-3F878D78C242}"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034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E9671-FC6C-D28E-EB3B-A7AC72CE520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997BBC9-7BCB-5350-AFA3-AA667F6907C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EB0EF0-7937-B61B-FF19-C3FFCF347B7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B35C2EC-3762-F57D-7AFA-FC7D37D379A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8DF237-626B-455C-B837-3F878D78C242}"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042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48DF237-626B-455C-B837-3F878D78C242}" type="slidenum">
              <a:rPr lang="it-IT" smtClean="0"/>
              <a:t>60</a:t>
            </a:fld>
            <a:endParaRPr lang="it-IT"/>
          </a:p>
        </p:txBody>
      </p:sp>
    </p:spTree>
    <p:extLst>
      <p:ext uri="{BB962C8B-B14F-4D97-AF65-F5344CB8AC3E}">
        <p14:creationId xmlns:p14="http://schemas.microsoft.com/office/powerpoint/2010/main" val="1473048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data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de-DE" sz="13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47850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7" name="Sottotitolo 2"/>
          <p:cNvSpPr>
            <a:spLocks noGrp="1"/>
          </p:cNvSpPr>
          <p:nvPr userDrawn="1">
            <p:ph type="subTitle" idx="1"/>
          </p:nvPr>
        </p:nvSpPr>
        <p:spPr>
          <a:xfrm>
            <a:off x="1371600" y="3505200"/>
            <a:ext cx="6400800" cy="457200"/>
          </a:xfrm>
        </p:spPr>
        <p:txBody>
          <a:bodyPr vert="horz">
            <a:normAutofit/>
          </a:bodyPr>
          <a:lstStyle>
            <a:lvl1pPr algn="ctr">
              <a:buNone/>
              <a:defRPr cap="all">
                <a:solidFill>
                  <a:schemeClr val="tx1">
                    <a:lumMod val="65000"/>
                    <a:lumOff val="35000"/>
                  </a:schemeClr>
                </a:solidFill>
              </a:defRPr>
            </a:lvl1pPr>
          </a:lstStyle>
          <a:p>
            <a:r>
              <a:rPr lang="it-IT" sz="2400">
                <a:solidFill>
                  <a:schemeClr val="tx1">
                    <a:lumMod val="65000"/>
                    <a:lumOff val="35000"/>
                  </a:schemeClr>
                </a:solidFill>
                <a:latin typeface="Arial"/>
                <a:cs typeface="Arial"/>
              </a:rPr>
              <a:t>Fare clic per modificare lo stile del sottotitolo dello schema</a:t>
            </a:r>
            <a:endParaRPr lang="it-IT" sz="2400" dirty="0">
              <a:solidFill>
                <a:schemeClr val="tx1">
                  <a:lumMod val="65000"/>
                  <a:lumOff val="35000"/>
                </a:schemeClr>
              </a:solidFill>
              <a:latin typeface="Arial"/>
              <a:cs typeface="Arial"/>
            </a:endParaRPr>
          </a:p>
        </p:txBody>
      </p:sp>
      <p:pic>
        <p:nvPicPr>
          <p:cNvPr id="8" name="Immagine 7" descr="5_PUNTO 3 LOGO-01_RGB.png"/>
          <p:cNvPicPr>
            <a:picLocks noChangeAspect="1"/>
          </p:cNvPicPr>
          <p:nvPr userDrawn="1"/>
        </p:nvPicPr>
        <p:blipFill>
          <a:blip r:embed="rId2"/>
          <a:stretch>
            <a:fillRect/>
          </a:stretch>
        </p:blipFill>
        <p:spPr>
          <a:xfrm>
            <a:off x="3294133" y="914400"/>
            <a:ext cx="2555734" cy="1524000"/>
          </a:xfrm>
          <a:prstGeom prst="rect">
            <a:avLst/>
          </a:prstGeom>
        </p:spPr>
      </p:pic>
      <p:cxnSp>
        <p:nvCxnSpPr>
          <p:cNvPr id="11" name="Connettore 1 10"/>
          <p:cNvCxnSpPr/>
          <p:nvPr userDrawn="1"/>
        </p:nvCxnSpPr>
        <p:spPr>
          <a:xfrm rot="10800000">
            <a:off x="4029075" y="2971006"/>
            <a:ext cx="1085851"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Segnaposto immagine 2"/>
          <p:cNvSpPr>
            <a:spLocks noGrp="1"/>
          </p:cNvSpPr>
          <p:nvPr>
            <p:ph type="pic" idx="12" hasCustomPrompt="1"/>
          </p:nvPr>
        </p:nvSpPr>
        <p:spPr>
          <a:xfrm>
            <a:off x="7048500" y="5307409"/>
            <a:ext cx="1447800" cy="1093391"/>
          </a:xfrm>
        </p:spPr>
        <p:txBody>
          <a:bodyPr anchor="b">
            <a:normAutofit/>
          </a:bodyPr>
          <a:lstStyle>
            <a:lvl1pPr marL="0" indent="0" algn="ctr">
              <a:buNone/>
              <a:defRPr sz="1400">
                <a:solidFill>
                  <a:srgbClr val="7F7F7F"/>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Logo Cliente</a:t>
            </a:r>
          </a:p>
        </p:txBody>
      </p:sp>
      <p:sp>
        <p:nvSpPr>
          <p:cNvPr id="19" name="Segnaposto testo 18"/>
          <p:cNvSpPr>
            <a:spLocks noGrp="1"/>
          </p:cNvSpPr>
          <p:nvPr>
            <p:ph type="body" sz="quarter" idx="15" hasCustomPrompt="1"/>
          </p:nvPr>
        </p:nvSpPr>
        <p:spPr>
          <a:xfrm>
            <a:off x="1828800" y="3995737"/>
            <a:ext cx="5486400" cy="804863"/>
          </a:xfrm>
        </p:spPr>
        <p:txBody>
          <a:bodyPr>
            <a:normAutofit/>
          </a:bodyPr>
          <a:lstStyle>
            <a:lvl1pPr algn="ctr">
              <a:buNone/>
              <a:defRPr sz="2200">
                <a:solidFill>
                  <a:srgbClr val="7F7F7F"/>
                </a:solidFill>
                <a:latin typeface="Arial"/>
                <a:cs typeface="Arial"/>
              </a:defRPr>
            </a:lvl1pPr>
          </a:lstStyle>
          <a:p>
            <a:pPr lvl="0"/>
            <a:r>
              <a:rPr lang="it-IT" dirty="0"/>
              <a:t>Sottotitolo</a:t>
            </a:r>
          </a:p>
        </p:txBody>
      </p:sp>
      <p:sp>
        <p:nvSpPr>
          <p:cNvPr id="21" name="Segnaposto testo 20"/>
          <p:cNvSpPr>
            <a:spLocks noGrp="1"/>
          </p:cNvSpPr>
          <p:nvPr>
            <p:ph type="body" sz="quarter" idx="16" hasCustomPrompt="1"/>
          </p:nvPr>
        </p:nvSpPr>
        <p:spPr>
          <a:xfrm>
            <a:off x="685800" y="5943600"/>
            <a:ext cx="1905000" cy="457200"/>
          </a:xfrm>
        </p:spPr>
        <p:txBody>
          <a:bodyPr anchor="b">
            <a:normAutofit/>
          </a:bodyPr>
          <a:lstStyle>
            <a:lvl1pPr>
              <a:buNone/>
              <a:defRPr sz="1400">
                <a:solidFill>
                  <a:srgbClr val="7F7F7F"/>
                </a:solidFill>
                <a:latin typeface="Arial"/>
                <a:cs typeface="Arial"/>
              </a:defRPr>
            </a:lvl1pPr>
          </a:lstStyle>
          <a:p>
            <a:pPr lvl="0"/>
            <a:r>
              <a:rPr lang="it-IT" dirty="0"/>
              <a:t>Data</a:t>
            </a:r>
          </a:p>
        </p:txBody>
      </p:sp>
      <p:sp>
        <p:nvSpPr>
          <p:cNvPr id="22" name="Segnaposto testo 20"/>
          <p:cNvSpPr>
            <a:spLocks noGrp="1"/>
          </p:cNvSpPr>
          <p:nvPr>
            <p:ph type="body" sz="quarter" idx="17" hasCustomPrompt="1"/>
          </p:nvPr>
        </p:nvSpPr>
        <p:spPr>
          <a:xfrm>
            <a:off x="3124200" y="5943600"/>
            <a:ext cx="2895600" cy="457200"/>
          </a:xfrm>
        </p:spPr>
        <p:txBody>
          <a:bodyPr anchor="b">
            <a:normAutofit/>
          </a:bodyPr>
          <a:lstStyle>
            <a:lvl1pPr algn="ctr">
              <a:buNone/>
              <a:defRPr sz="1400">
                <a:solidFill>
                  <a:srgbClr val="7F7F7F"/>
                </a:solidFill>
                <a:latin typeface="Arial"/>
                <a:cs typeface="Arial"/>
              </a:defRPr>
            </a:lvl1pPr>
          </a:lstStyle>
          <a:p>
            <a:pPr lvl="0"/>
            <a:r>
              <a:rPr lang="it-IT" dirty="0"/>
              <a:t>Relatore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grpSp>
        <p:nvGrpSpPr>
          <p:cNvPr id="10" name="Gruppo 9"/>
          <p:cNvGrpSpPr/>
          <p:nvPr userDrawn="1"/>
        </p:nvGrpSpPr>
        <p:grpSpPr>
          <a:xfrm>
            <a:off x="685800" y="152400"/>
            <a:ext cx="7772400" cy="725106"/>
            <a:chOff x="685800" y="152400"/>
            <a:chExt cx="7772400" cy="725106"/>
          </a:xfrm>
        </p:grpSpPr>
        <p:pic>
          <p:nvPicPr>
            <p:cNvPr id="6" name="Immagine 5" descr="5_PUNTO 3 LOGO-01_RGB.png"/>
            <p:cNvPicPr>
              <a:picLocks noChangeAspect="1"/>
            </p:cNvPicPr>
            <p:nvPr userDrawn="1"/>
          </p:nvPicPr>
          <p:blipFill>
            <a:blip r:embed="rId2"/>
            <a:srcRect b="13741"/>
            <a:stretch>
              <a:fillRect/>
            </a:stretch>
          </p:blipFill>
          <p:spPr>
            <a:xfrm>
              <a:off x="3867150" y="152400"/>
              <a:ext cx="1409700" cy="725106"/>
            </a:xfrm>
            <a:prstGeom prst="rect">
              <a:avLst/>
            </a:prstGeom>
          </p:spPr>
        </p:pic>
        <p:cxnSp>
          <p:nvCxnSpPr>
            <p:cNvPr id="7" name="Connettore 1 6"/>
            <p:cNvCxnSpPr/>
            <p:nvPr userDrawn="1"/>
          </p:nvCxnSpPr>
          <p:spPr>
            <a:xfrm rot="10800000">
              <a:off x="685800" y="763588"/>
              <a:ext cx="30480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userDrawn="1"/>
          </p:nvCxnSpPr>
          <p:spPr>
            <a:xfrm rot="10800000">
              <a:off x="5410200" y="762000"/>
              <a:ext cx="30480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6" name="Segnaposto testo 15"/>
          <p:cNvSpPr>
            <a:spLocks noGrp="1"/>
          </p:cNvSpPr>
          <p:nvPr userDrawn="1">
            <p:ph type="body" sz="quarter" idx="10" hasCustomPrompt="1"/>
          </p:nvPr>
        </p:nvSpPr>
        <p:spPr>
          <a:xfrm>
            <a:off x="685800" y="1066800"/>
            <a:ext cx="7772400" cy="533400"/>
          </a:xfrm>
        </p:spPr>
        <p:txBody>
          <a:bodyPr anchor="ctr">
            <a:normAutofit/>
          </a:bodyPr>
          <a:lstStyle>
            <a:lvl1pPr algn="ctr">
              <a:buNone/>
              <a:defRPr sz="2400">
                <a:solidFill>
                  <a:schemeClr val="tx1">
                    <a:lumMod val="65000"/>
                    <a:lumOff val="35000"/>
                  </a:schemeClr>
                </a:solidFill>
                <a:latin typeface="Arial"/>
                <a:cs typeface="Arial"/>
              </a:defRPr>
            </a:lvl1pPr>
          </a:lstStyle>
          <a:p>
            <a:pPr lvl="0"/>
            <a:r>
              <a:rPr lang="it-IT" dirty="0"/>
              <a:t>TITOLO</a:t>
            </a:r>
          </a:p>
        </p:txBody>
      </p:sp>
      <p:sp>
        <p:nvSpPr>
          <p:cNvPr id="9" name="Segnaposto testo 2"/>
          <p:cNvSpPr>
            <a:spLocks noGrp="1"/>
          </p:cNvSpPr>
          <p:nvPr userDrawn="1">
            <p:ph idx="1" hasCustomPrompt="1"/>
          </p:nvPr>
        </p:nvSpPr>
        <p:spPr>
          <a:xfrm>
            <a:off x="685800" y="1752600"/>
            <a:ext cx="7772400" cy="4525963"/>
          </a:xfrm>
          <a:prstGeom prst="rect">
            <a:avLst/>
          </a:prstGeom>
        </p:spPr>
        <p:txBody>
          <a:bodyPr vert="horz" lIns="91440" tIns="45720" rIns="91440" bIns="45720" rtlCol="0">
            <a:normAutofit/>
          </a:bodyPr>
          <a:lstStyle>
            <a:lvl1pPr algn="ctr">
              <a:buNone/>
              <a:defRPr sz="1600">
                <a:solidFill>
                  <a:schemeClr val="tx1">
                    <a:lumMod val="50000"/>
                    <a:lumOff val="50000"/>
                  </a:schemeClr>
                </a:solidFill>
                <a:latin typeface="Arial"/>
                <a:cs typeface="Arial"/>
              </a:defRPr>
            </a:lvl1pPr>
          </a:lstStyle>
          <a:p>
            <a:pPr lvl="0"/>
            <a:r>
              <a:rPr lang="it-IT" dirty="0"/>
              <a:t>Testo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pic>
        <p:nvPicPr>
          <p:cNvPr id="8" name="Immagine 7" descr="5_PUNTO 3 LOGO-01_RGB.png"/>
          <p:cNvPicPr>
            <a:picLocks noChangeAspect="1"/>
          </p:cNvPicPr>
          <p:nvPr userDrawn="1"/>
        </p:nvPicPr>
        <p:blipFill>
          <a:blip r:embed="rId2"/>
          <a:stretch>
            <a:fillRect/>
          </a:stretch>
        </p:blipFill>
        <p:spPr>
          <a:xfrm>
            <a:off x="3294133" y="914400"/>
            <a:ext cx="2555734" cy="1524000"/>
          </a:xfrm>
          <a:prstGeom prst="rect">
            <a:avLst/>
          </a:prstGeom>
        </p:spPr>
      </p:pic>
      <p:cxnSp>
        <p:nvCxnSpPr>
          <p:cNvPr id="11" name="Connettore 1 10"/>
          <p:cNvCxnSpPr/>
          <p:nvPr userDrawn="1"/>
        </p:nvCxnSpPr>
        <p:spPr>
          <a:xfrm rot="10800000">
            <a:off x="4029075" y="2971006"/>
            <a:ext cx="1085851"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Segnaposto testo 20"/>
          <p:cNvSpPr>
            <a:spLocks noGrp="1"/>
          </p:cNvSpPr>
          <p:nvPr>
            <p:ph type="body" sz="quarter" idx="17" hasCustomPrompt="1"/>
          </p:nvPr>
        </p:nvSpPr>
        <p:spPr>
          <a:xfrm>
            <a:off x="3124200" y="5943600"/>
            <a:ext cx="2895600" cy="457200"/>
          </a:xfrm>
        </p:spPr>
        <p:txBody>
          <a:bodyPr anchor="b">
            <a:normAutofit/>
          </a:bodyPr>
          <a:lstStyle>
            <a:lvl1pPr algn="ctr">
              <a:buNone/>
              <a:defRPr sz="1400">
                <a:solidFill>
                  <a:srgbClr val="7F7F7F"/>
                </a:solidFill>
                <a:latin typeface="Arial"/>
                <a:cs typeface="Arial"/>
              </a:defRPr>
            </a:lvl1pPr>
          </a:lstStyle>
          <a:p>
            <a:pPr lvl="0"/>
            <a:r>
              <a:rPr lang="it-IT" dirty="0"/>
              <a:t>Telefono </a:t>
            </a:r>
            <a:r>
              <a:rPr lang="it-IT" dirty="0" err="1"/>
              <a:t>–</a:t>
            </a:r>
            <a:r>
              <a:rPr lang="it-IT" dirty="0"/>
              <a:t> </a:t>
            </a:r>
            <a:r>
              <a:rPr lang="it-IT" dirty="0" err="1"/>
              <a:t>email</a:t>
            </a:r>
            <a:endParaRPr lang="it-IT" dirty="0"/>
          </a:p>
        </p:txBody>
      </p:sp>
      <p:sp>
        <p:nvSpPr>
          <p:cNvPr id="9" name="Segnaposto testo 20"/>
          <p:cNvSpPr>
            <a:spLocks noGrp="1"/>
          </p:cNvSpPr>
          <p:nvPr>
            <p:ph type="body" sz="quarter" idx="18" hasCustomPrompt="1"/>
          </p:nvPr>
        </p:nvSpPr>
        <p:spPr>
          <a:xfrm>
            <a:off x="3124200" y="5410200"/>
            <a:ext cx="2895600" cy="457200"/>
          </a:xfrm>
        </p:spPr>
        <p:txBody>
          <a:bodyPr anchor="b">
            <a:normAutofit/>
          </a:bodyPr>
          <a:lstStyle>
            <a:lvl1pPr algn="ctr">
              <a:buNone/>
              <a:defRPr sz="1400">
                <a:solidFill>
                  <a:srgbClr val="7F7F7F"/>
                </a:solidFill>
                <a:latin typeface="Arial"/>
                <a:cs typeface="Arial"/>
              </a:defRPr>
            </a:lvl1pPr>
          </a:lstStyle>
          <a:p>
            <a:pPr lvl="0"/>
            <a:r>
              <a:rPr lang="it-IT" dirty="0"/>
              <a:t>Relatore</a:t>
            </a:r>
          </a:p>
        </p:txBody>
      </p:sp>
      <p:sp>
        <p:nvSpPr>
          <p:cNvPr id="7" name="CasellaDiTesto 6"/>
          <p:cNvSpPr txBox="1"/>
          <p:nvPr userDrawn="1"/>
        </p:nvSpPr>
        <p:spPr>
          <a:xfrm>
            <a:off x="2514600" y="3975954"/>
            <a:ext cx="4114800" cy="430887"/>
          </a:xfrm>
          <a:prstGeom prst="rect">
            <a:avLst/>
          </a:prstGeom>
          <a:noFill/>
        </p:spPr>
        <p:txBody>
          <a:bodyPr wrap="square" rtlCol="0">
            <a:spAutoFit/>
          </a:bodyPr>
          <a:lstStyle/>
          <a:p>
            <a:pPr algn="ctr"/>
            <a:r>
              <a:rPr lang="it-IT" sz="2200" dirty="0">
                <a:solidFill>
                  <a:schemeClr val="tx1">
                    <a:lumMod val="65000"/>
                    <a:lumOff val="35000"/>
                  </a:schemeClr>
                </a:solidFill>
                <a:latin typeface="Arial"/>
                <a:cs typeface="Calibri (Corpo)"/>
              </a:rPr>
              <a:t>Grazie per l’attenzione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grpSp>
        <p:nvGrpSpPr>
          <p:cNvPr id="2" name="Gruppo 7">
            <a:extLst>
              <a:ext uri="{FF2B5EF4-FFF2-40B4-BE49-F238E27FC236}">
                <a16:creationId xmlns:a16="http://schemas.microsoft.com/office/drawing/2014/main" id="{B11C81E5-B1B8-41B1-AAF7-A32E6F7664C8}"/>
              </a:ext>
            </a:extLst>
          </p:cNvPr>
          <p:cNvGrpSpPr>
            <a:grpSpLocks/>
          </p:cNvGrpSpPr>
          <p:nvPr userDrawn="1"/>
        </p:nvGrpSpPr>
        <p:grpSpPr bwMode="auto">
          <a:xfrm>
            <a:off x="685354" y="152921"/>
            <a:ext cx="7773293" cy="724421"/>
            <a:chOff x="685800" y="152400"/>
            <a:chExt cx="7772400" cy="725106"/>
          </a:xfrm>
        </p:grpSpPr>
        <p:pic>
          <p:nvPicPr>
            <p:cNvPr id="3" name="Immagine 12" descr="5_PUNTO 3 LOGO-01_RGB.png">
              <a:extLst>
                <a:ext uri="{FF2B5EF4-FFF2-40B4-BE49-F238E27FC236}">
                  <a16:creationId xmlns:a16="http://schemas.microsoft.com/office/drawing/2014/main" id="{07E093C4-BED2-4A29-89FA-4F46685594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ttore 1 6">
              <a:extLst>
                <a:ext uri="{FF2B5EF4-FFF2-40B4-BE49-F238E27FC236}">
                  <a16:creationId xmlns:a16="http://schemas.microsoft.com/office/drawing/2014/main" id="{BE9923E9-E4EF-429D-A69E-AFA4B73D25F6}"/>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Connettore 1 7">
              <a:extLst>
                <a:ext uri="{FF2B5EF4-FFF2-40B4-BE49-F238E27FC236}">
                  <a16:creationId xmlns:a16="http://schemas.microsoft.com/office/drawing/2014/main" id="{1578324D-E256-49FD-A362-5970E8816D5A}"/>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849490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ext Box 8">
            <a:extLst>
              <a:ext uri="{FF2B5EF4-FFF2-40B4-BE49-F238E27FC236}">
                <a16:creationId xmlns:a16="http://schemas.microsoft.com/office/drawing/2014/main" id="{0741DF42-2B86-447A-9DFF-7FE99D9A665C}"/>
              </a:ext>
            </a:extLst>
          </p:cNvPr>
          <p:cNvSpPr txBox="1">
            <a:spLocks/>
          </p:cNvSpPr>
          <p:nvPr userDrawn="1"/>
        </p:nvSpPr>
        <p:spPr bwMode="auto">
          <a:xfrm>
            <a:off x="4928071" y="2721322"/>
            <a:ext cx="2125266" cy="530102"/>
          </a:xfrm>
          <a:prstGeom prst="rect">
            <a:avLst/>
          </a:prstGeom>
          <a:noFill/>
          <a:ln>
            <a:noFill/>
          </a:ln>
        </p:spPr>
        <p:txBody>
          <a:bodyPr lIns="64283" tIns="32141" rIns="64283" bIns="32141">
            <a:spAutoFit/>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ctr" eaLnBrk="1" hangingPunct="1">
              <a:spcBef>
                <a:spcPct val="50000"/>
              </a:spcBef>
              <a:defRPr/>
            </a:pPr>
            <a:endParaRPr lang="it-IT" sz="3023" b="0">
              <a:solidFill>
                <a:srgbClr val="000000"/>
              </a:solidFill>
              <a:latin typeface="Gill Sans" charset="0"/>
              <a:sym typeface="Gill Sans" charset="0"/>
            </a:endParaRPr>
          </a:p>
        </p:txBody>
      </p:sp>
    </p:spTree>
    <p:extLst>
      <p:ext uri="{BB962C8B-B14F-4D97-AF65-F5344CB8AC3E}">
        <p14:creationId xmlns:p14="http://schemas.microsoft.com/office/powerpoint/2010/main" val="294770798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450106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61339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54871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403342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4365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2412342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342160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0467946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57837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501825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239615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6370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olo e tabella">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6911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olo, contenuto e contenut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128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olo, testo e contenut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742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olo e  contenuto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669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olo titolo">
    <p:spTree>
      <p:nvGrpSpPr>
        <p:cNvPr id="1" name=""/>
        <p:cNvGrpSpPr/>
        <p:nvPr/>
      </p:nvGrpSpPr>
      <p:grpSpPr>
        <a:xfrm>
          <a:off x="0" y="0"/>
          <a:ext cx="0" cy="0"/>
          <a:chOff x="0" y="0"/>
          <a:chExt cx="0" cy="0"/>
        </a:xfrm>
      </p:grpSpPr>
      <p:grpSp>
        <p:nvGrpSpPr>
          <p:cNvPr id="4" name="Gruppo 7">
            <a:extLst>
              <a:ext uri="{FF2B5EF4-FFF2-40B4-BE49-F238E27FC236}">
                <a16:creationId xmlns:a16="http://schemas.microsoft.com/office/drawing/2014/main" id="{2A5EEA50-0722-42A8-B5B8-BB06F8DE96C2}"/>
              </a:ext>
            </a:extLst>
          </p:cNvPr>
          <p:cNvGrpSpPr>
            <a:grpSpLocks/>
          </p:cNvGrpSpPr>
          <p:nvPr userDrawn="1"/>
        </p:nvGrpSpPr>
        <p:grpSpPr bwMode="auto">
          <a:xfrm>
            <a:off x="685354" y="152921"/>
            <a:ext cx="7773293" cy="724421"/>
            <a:chOff x="685800" y="152400"/>
            <a:chExt cx="7772400" cy="725106"/>
          </a:xfrm>
        </p:grpSpPr>
        <p:pic>
          <p:nvPicPr>
            <p:cNvPr id="5" name="Immagine 8" descr="5_PUNTO 3 LOGO-01_RGB.png">
              <a:extLst>
                <a:ext uri="{FF2B5EF4-FFF2-40B4-BE49-F238E27FC236}">
                  <a16:creationId xmlns:a16="http://schemas.microsoft.com/office/drawing/2014/main" id="{0EFD9B1E-BFBC-4F86-8AAB-756986164EA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1 6">
              <a:extLst>
                <a:ext uri="{FF2B5EF4-FFF2-40B4-BE49-F238E27FC236}">
                  <a16:creationId xmlns:a16="http://schemas.microsoft.com/office/drawing/2014/main" id="{44EF114B-54CE-49B3-B29B-DED7CA26F6DB}"/>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Connettore 1 7">
              <a:extLst>
                <a:ext uri="{FF2B5EF4-FFF2-40B4-BE49-F238E27FC236}">
                  <a16:creationId xmlns:a16="http://schemas.microsoft.com/office/drawing/2014/main" id="{88F23446-1803-45FB-9523-FD6ED0936233}"/>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6" name="Segnaposto testo 15"/>
          <p:cNvSpPr>
            <a:spLocks noGrp="1"/>
          </p:cNvSpPr>
          <p:nvPr>
            <p:ph type="body" sz="quarter" idx="10"/>
          </p:nvPr>
        </p:nvSpPr>
        <p:spPr>
          <a:xfrm>
            <a:off x="685800" y="1066800"/>
            <a:ext cx="7772400" cy="533400"/>
          </a:xfrm>
        </p:spPr>
        <p:txBody>
          <a:bodyPr anchor="ctr">
            <a:normAutofit/>
          </a:bodyPr>
          <a:lstStyle>
            <a:lvl1pPr algn="ctr">
              <a:buNone/>
              <a:defRPr sz="2400">
                <a:solidFill>
                  <a:schemeClr val="tx1">
                    <a:lumMod val="65000"/>
                    <a:lumOff val="35000"/>
                  </a:schemeClr>
                </a:solidFill>
                <a:latin typeface="Arial"/>
                <a:cs typeface="Arial"/>
              </a:defRPr>
            </a:lvl1pPr>
          </a:lstStyle>
          <a:p>
            <a:pPr lvl="0"/>
            <a:r>
              <a:rPr lang="it-IT"/>
              <a:t>Fare clic per modificare gli stili del testo dello schema</a:t>
            </a:r>
          </a:p>
        </p:txBody>
      </p:sp>
      <p:sp>
        <p:nvSpPr>
          <p:cNvPr id="9" name="Segnaposto testo 2"/>
          <p:cNvSpPr>
            <a:spLocks noGrp="1"/>
          </p:cNvSpPr>
          <p:nvPr>
            <p:ph idx="1"/>
          </p:nvPr>
        </p:nvSpPr>
        <p:spPr>
          <a:xfrm>
            <a:off x="685800" y="1752601"/>
            <a:ext cx="7772400" cy="4525963"/>
          </a:xfrm>
          <a:prstGeom prst="rect">
            <a:avLst/>
          </a:prstGeom>
        </p:spPr>
        <p:txBody>
          <a:bodyPr vert="horz" lIns="91440" tIns="45720" rIns="91440" bIns="45720" rtlCol="0">
            <a:normAutofit/>
          </a:bodyPr>
          <a:lstStyle>
            <a:lvl1pPr algn="ctr">
              <a:buNone/>
              <a:defRPr sz="1600">
                <a:solidFill>
                  <a:schemeClr val="tx1">
                    <a:lumMod val="50000"/>
                    <a:lumOff val="50000"/>
                  </a:schemeClr>
                </a:solidFill>
                <a:latin typeface="Arial"/>
                <a:cs typeface="Arial"/>
              </a:defRPr>
            </a:lvl1pPr>
          </a:lstStyle>
          <a:p>
            <a:pPr lvl="0"/>
            <a:r>
              <a:rPr lang="it-IT"/>
              <a:t>Fare clic per modificare gli stili del testo dello schema</a:t>
            </a:r>
          </a:p>
        </p:txBody>
      </p:sp>
    </p:spTree>
    <p:extLst>
      <p:ext uri="{BB962C8B-B14F-4D97-AF65-F5344CB8AC3E}">
        <p14:creationId xmlns:p14="http://schemas.microsoft.com/office/powerpoint/2010/main" val="2651794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grpSp>
        <p:nvGrpSpPr>
          <p:cNvPr id="2" name="Gruppo 7">
            <a:extLst>
              <a:ext uri="{FF2B5EF4-FFF2-40B4-BE49-F238E27FC236}">
                <a16:creationId xmlns:a16="http://schemas.microsoft.com/office/drawing/2014/main" id="{B11C81E5-B1B8-41B1-AAF7-A32E6F7664C8}"/>
              </a:ext>
            </a:extLst>
          </p:cNvPr>
          <p:cNvGrpSpPr>
            <a:grpSpLocks/>
          </p:cNvGrpSpPr>
          <p:nvPr userDrawn="1"/>
        </p:nvGrpSpPr>
        <p:grpSpPr bwMode="auto">
          <a:xfrm>
            <a:off x="685354" y="152921"/>
            <a:ext cx="7773293" cy="724421"/>
            <a:chOff x="685800" y="152400"/>
            <a:chExt cx="7772400" cy="725106"/>
          </a:xfrm>
        </p:grpSpPr>
        <p:pic>
          <p:nvPicPr>
            <p:cNvPr id="3" name="Immagine 12" descr="5_PUNTO 3 LOGO-01_RGB.png">
              <a:extLst>
                <a:ext uri="{FF2B5EF4-FFF2-40B4-BE49-F238E27FC236}">
                  <a16:creationId xmlns:a16="http://schemas.microsoft.com/office/drawing/2014/main" id="{07E093C4-BED2-4A29-89FA-4F46685594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ttore 1 6">
              <a:extLst>
                <a:ext uri="{FF2B5EF4-FFF2-40B4-BE49-F238E27FC236}">
                  <a16:creationId xmlns:a16="http://schemas.microsoft.com/office/drawing/2014/main" id="{BE9923E9-E4EF-429D-A69E-AFA4B73D25F6}"/>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Connettore 1 7">
              <a:extLst>
                <a:ext uri="{FF2B5EF4-FFF2-40B4-BE49-F238E27FC236}">
                  <a16:creationId xmlns:a16="http://schemas.microsoft.com/office/drawing/2014/main" id="{1578324D-E256-49FD-A362-5970E8816D5A}"/>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230451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Text Box 8">
            <a:extLst>
              <a:ext uri="{FF2B5EF4-FFF2-40B4-BE49-F238E27FC236}">
                <a16:creationId xmlns:a16="http://schemas.microsoft.com/office/drawing/2014/main" id="{0741DF42-2B86-447A-9DFF-7FE99D9A665C}"/>
              </a:ext>
            </a:extLst>
          </p:cNvPr>
          <p:cNvSpPr txBox="1">
            <a:spLocks/>
          </p:cNvSpPr>
          <p:nvPr userDrawn="1"/>
        </p:nvSpPr>
        <p:spPr bwMode="auto">
          <a:xfrm>
            <a:off x="4928071" y="2721322"/>
            <a:ext cx="2125266" cy="530102"/>
          </a:xfrm>
          <a:prstGeom prst="rect">
            <a:avLst/>
          </a:prstGeom>
          <a:noFill/>
          <a:ln>
            <a:noFill/>
          </a:ln>
        </p:spPr>
        <p:txBody>
          <a:bodyPr lIns="64283" tIns="32141" rIns="64283" bIns="32141">
            <a:spAutoFit/>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ctr" eaLnBrk="1" hangingPunct="1">
              <a:spcBef>
                <a:spcPct val="50000"/>
              </a:spcBef>
              <a:defRPr/>
            </a:pPr>
            <a:endParaRPr lang="it-IT" sz="3023" b="0">
              <a:solidFill>
                <a:srgbClr val="000000"/>
              </a:solidFill>
              <a:latin typeface="Gill Sans" charset="0"/>
              <a:sym typeface="Gill Sans" charset="0"/>
            </a:endParaRPr>
          </a:p>
        </p:txBody>
      </p:sp>
    </p:spTree>
    <p:extLst>
      <p:ext uri="{BB962C8B-B14F-4D97-AF65-F5344CB8AC3E}">
        <p14:creationId xmlns:p14="http://schemas.microsoft.com/office/powerpoint/2010/main" val="368962455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51961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47375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120500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70270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88228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851467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175253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715886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19410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56835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984334"/>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2272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olo e tabella">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13742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olo, contenuto e contenut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23695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olo, testo e contenuto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7935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olo e  contenuto 4">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1453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Solo titolo">
    <p:spTree>
      <p:nvGrpSpPr>
        <p:cNvPr id="1" name=""/>
        <p:cNvGrpSpPr/>
        <p:nvPr/>
      </p:nvGrpSpPr>
      <p:grpSpPr>
        <a:xfrm>
          <a:off x="0" y="0"/>
          <a:ext cx="0" cy="0"/>
          <a:chOff x="0" y="0"/>
          <a:chExt cx="0" cy="0"/>
        </a:xfrm>
      </p:grpSpPr>
      <p:grpSp>
        <p:nvGrpSpPr>
          <p:cNvPr id="4" name="Gruppo 7">
            <a:extLst>
              <a:ext uri="{FF2B5EF4-FFF2-40B4-BE49-F238E27FC236}">
                <a16:creationId xmlns:a16="http://schemas.microsoft.com/office/drawing/2014/main" id="{2A5EEA50-0722-42A8-B5B8-BB06F8DE96C2}"/>
              </a:ext>
            </a:extLst>
          </p:cNvPr>
          <p:cNvGrpSpPr>
            <a:grpSpLocks/>
          </p:cNvGrpSpPr>
          <p:nvPr userDrawn="1"/>
        </p:nvGrpSpPr>
        <p:grpSpPr bwMode="auto">
          <a:xfrm>
            <a:off x="685354" y="152921"/>
            <a:ext cx="7773293" cy="724421"/>
            <a:chOff x="685800" y="152400"/>
            <a:chExt cx="7772400" cy="725106"/>
          </a:xfrm>
        </p:grpSpPr>
        <p:pic>
          <p:nvPicPr>
            <p:cNvPr id="5" name="Immagine 8" descr="5_PUNTO 3 LOGO-01_RGB.png">
              <a:extLst>
                <a:ext uri="{FF2B5EF4-FFF2-40B4-BE49-F238E27FC236}">
                  <a16:creationId xmlns:a16="http://schemas.microsoft.com/office/drawing/2014/main" id="{0EFD9B1E-BFBC-4F86-8AAB-756986164EA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1 6">
              <a:extLst>
                <a:ext uri="{FF2B5EF4-FFF2-40B4-BE49-F238E27FC236}">
                  <a16:creationId xmlns:a16="http://schemas.microsoft.com/office/drawing/2014/main" id="{44EF114B-54CE-49B3-B29B-DED7CA26F6DB}"/>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Connettore 1 7">
              <a:extLst>
                <a:ext uri="{FF2B5EF4-FFF2-40B4-BE49-F238E27FC236}">
                  <a16:creationId xmlns:a16="http://schemas.microsoft.com/office/drawing/2014/main" id="{88F23446-1803-45FB-9523-FD6ED0936233}"/>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6" name="Segnaposto testo 15"/>
          <p:cNvSpPr>
            <a:spLocks noGrp="1"/>
          </p:cNvSpPr>
          <p:nvPr>
            <p:ph type="body" sz="quarter" idx="10"/>
          </p:nvPr>
        </p:nvSpPr>
        <p:spPr>
          <a:xfrm>
            <a:off x="685800" y="1066800"/>
            <a:ext cx="7772400" cy="533400"/>
          </a:xfrm>
        </p:spPr>
        <p:txBody>
          <a:bodyPr anchor="ctr">
            <a:normAutofit/>
          </a:bodyPr>
          <a:lstStyle>
            <a:lvl1pPr algn="ctr">
              <a:buNone/>
              <a:defRPr sz="2400">
                <a:solidFill>
                  <a:schemeClr val="tx1">
                    <a:lumMod val="65000"/>
                    <a:lumOff val="35000"/>
                  </a:schemeClr>
                </a:solidFill>
                <a:latin typeface="Arial"/>
                <a:cs typeface="Arial"/>
              </a:defRPr>
            </a:lvl1pPr>
          </a:lstStyle>
          <a:p>
            <a:pPr lvl="0"/>
            <a:r>
              <a:rPr lang="it-IT"/>
              <a:t>Fare clic per modificare gli stili del testo dello schema</a:t>
            </a:r>
          </a:p>
        </p:txBody>
      </p:sp>
      <p:sp>
        <p:nvSpPr>
          <p:cNvPr id="9" name="Segnaposto testo 2"/>
          <p:cNvSpPr>
            <a:spLocks noGrp="1"/>
          </p:cNvSpPr>
          <p:nvPr>
            <p:ph idx="1"/>
          </p:nvPr>
        </p:nvSpPr>
        <p:spPr>
          <a:xfrm>
            <a:off x="685800" y="1752601"/>
            <a:ext cx="7772400" cy="4525963"/>
          </a:xfrm>
          <a:prstGeom prst="rect">
            <a:avLst/>
          </a:prstGeom>
        </p:spPr>
        <p:txBody>
          <a:bodyPr vert="horz" lIns="91440" tIns="45720" rIns="91440" bIns="45720" rtlCol="0">
            <a:normAutofit/>
          </a:bodyPr>
          <a:lstStyle>
            <a:lvl1pPr algn="ctr">
              <a:buNone/>
              <a:defRPr sz="1600">
                <a:solidFill>
                  <a:schemeClr val="tx1">
                    <a:lumMod val="50000"/>
                    <a:lumOff val="50000"/>
                  </a:schemeClr>
                </a:solidFill>
                <a:latin typeface="Arial"/>
                <a:cs typeface="Arial"/>
              </a:defRPr>
            </a:lvl1pPr>
          </a:lstStyle>
          <a:p>
            <a:pPr lvl="0"/>
            <a:r>
              <a:rPr lang="it-IT"/>
              <a:t>Fare clic per modificare gli stili del testo dello schema</a:t>
            </a:r>
          </a:p>
        </p:txBody>
      </p:sp>
    </p:spTree>
    <p:extLst>
      <p:ext uri="{BB962C8B-B14F-4D97-AF65-F5344CB8AC3E}">
        <p14:creationId xmlns:p14="http://schemas.microsoft.com/office/powerpoint/2010/main" val="9692584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P3 COPERTINA">
    <p:bg>
      <p:bgPr>
        <a:solidFill>
          <a:srgbClr val="81BB26"/>
        </a:solidFill>
        <a:effectLst/>
      </p:bgPr>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84F7209-70F1-4A9A-A1A1-97769536352A}"/>
              </a:ext>
            </a:extLst>
          </p:cNvPr>
          <p:cNvSpPr/>
          <p:nvPr userDrawn="1"/>
        </p:nvSpPr>
        <p:spPr>
          <a:xfrm>
            <a:off x="0" y="0"/>
            <a:ext cx="9144000" cy="27809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0" name="Immagine 9" descr="5_PUNTO 3 LOGO-01_RGB.png">
            <a:extLst>
              <a:ext uri="{FF2B5EF4-FFF2-40B4-BE49-F238E27FC236}">
                <a16:creationId xmlns:a16="http://schemas.microsoft.com/office/drawing/2014/main" id="{0891C7BA-6CE6-4700-B9F9-FE0477C3DC61}"/>
              </a:ext>
            </a:extLst>
          </p:cNvPr>
          <p:cNvPicPr>
            <a:picLocks noChangeAspect="1"/>
          </p:cNvPicPr>
          <p:nvPr userDrawn="1"/>
        </p:nvPicPr>
        <p:blipFill>
          <a:blip r:embed="rId2"/>
          <a:stretch>
            <a:fillRect/>
          </a:stretch>
        </p:blipFill>
        <p:spPr>
          <a:xfrm>
            <a:off x="3294133" y="914400"/>
            <a:ext cx="2555734" cy="1524000"/>
          </a:xfrm>
          <a:prstGeom prst="rect">
            <a:avLst/>
          </a:prstGeom>
        </p:spPr>
      </p:pic>
      <p:sp>
        <p:nvSpPr>
          <p:cNvPr id="13" name="Segnaposto immagine 2">
            <a:extLst>
              <a:ext uri="{FF2B5EF4-FFF2-40B4-BE49-F238E27FC236}">
                <a16:creationId xmlns:a16="http://schemas.microsoft.com/office/drawing/2014/main" id="{BDD8D153-9F51-4B1B-A5FF-F557EBA53AB9}"/>
              </a:ext>
            </a:extLst>
          </p:cNvPr>
          <p:cNvSpPr>
            <a:spLocks noGrp="1"/>
          </p:cNvSpPr>
          <p:nvPr>
            <p:ph type="pic" idx="12" hasCustomPrompt="1"/>
          </p:nvPr>
        </p:nvSpPr>
        <p:spPr>
          <a:xfrm>
            <a:off x="7048500" y="5307409"/>
            <a:ext cx="1447800" cy="1093391"/>
          </a:xfrm>
          <a:prstGeom prst="rect">
            <a:avLst/>
          </a:prstGeom>
        </p:spPr>
        <p:txBody>
          <a:bodyPr anchor="b">
            <a:normAutofit/>
          </a:bodyPr>
          <a:lstStyle>
            <a:lvl1pPr marL="0" indent="0" algn="ctr">
              <a:buNone/>
              <a:defRPr sz="1400">
                <a:solidFill>
                  <a:srgbClr val="7F7F7F"/>
                </a:solidFill>
                <a:latin typeface="Inter" panose="020B0502030000000004" pitchFamily="34" charset="0"/>
                <a:ea typeface="Inter" panose="020B0502030000000004" pitchFamily="34" charset="0"/>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Logo Cliente</a:t>
            </a:r>
          </a:p>
        </p:txBody>
      </p:sp>
      <p:sp>
        <p:nvSpPr>
          <p:cNvPr id="18" name="Segnaposto testo 18">
            <a:extLst>
              <a:ext uri="{FF2B5EF4-FFF2-40B4-BE49-F238E27FC236}">
                <a16:creationId xmlns:a16="http://schemas.microsoft.com/office/drawing/2014/main" id="{E9926866-58BF-4E94-B5F3-0B894465E5E5}"/>
              </a:ext>
            </a:extLst>
          </p:cNvPr>
          <p:cNvSpPr>
            <a:spLocks noGrp="1"/>
          </p:cNvSpPr>
          <p:nvPr>
            <p:ph type="body" sz="quarter" idx="15" hasCustomPrompt="1"/>
          </p:nvPr>
        </p:nvSpPr>
        <p:spPr>
          <a:xfrm>
            <a:off x="1828800" y="3995737"/>
            <a:ext cx="5486400" cy="804863"/>
          </a:xfrm>
          <a:prstGeom prst="rect">
            <a:avLst/>
          </a:prstGeom>
        </p:spPr>
        <p:txBody>
          <a:bodyPr>
            <a:normAutofit/>
          </a:bodyPr>
          <a:lstStyle>
            <a:lvl1pPr algn="ctr">
              <a:buNone/>
              <a:defRPr sz="2400" b="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Sottotitolo</a:t>
            </a:r>
          </a:p>
        </p:txBody>
      </p:sp>
      <p:sp>
        <p:nvSpPr>
          <p:cNvPr id="19" name="Segnaposto testo 20">
            <a:extLst>
              <a:ext uri="{FF2B5EF4-FFF2-40B4-BE49-F238E27FC236}">
                <a16:creationId xmlns:a16="http://schemas.microsoft.com/office/drawing/2014/main" id="{2803B3D1-3F24-4A1B-B0ED-7F884C11A704}"/>
              </a:ext>
            </a:extLst>
          </p:cNvPr>
          <p:cNvSpPr>
            <a:spLocks noGrp="1"/>
          </p:cNvSpPr>
          <p:nvPr>
            <p:ph type="body" sz="quarter" idx="16" hasCustomPrompt="1"/>
          </p:nvPr>
        </p:nvSpPr>
        <p:spPr>
          <a:xfrm>
            <a:off x="685800" y="5943600"/>
            <a:ext cx="1905000" cy="457200"/>
          </a:xfrm>
          <a:prstGeom prst="rect">
            <a:avLst/>
          </a:prstGeom>
        </p:spPr>
        <p:txBody>
          <a:bodyPr anchor="b">
            <a:normAutofit/>
          </a:bodyPr>
          <a:lstStyle>
            <a:lvl1pPr>
              <a:buNone/>
              <a:defRPr lang="it-IT" sz="1600" kern="1200" dirty="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Data</a:t>
            </a:r>
          </a:p>
        </p:txBody>
      </p:sp>
      <p:sp>
        <p:nvSpPr>
          <p:cNvPr id="20" name="Segnaposto testo 20">
            <a:extLst>
              <a:ext uri="{FF2B5EF4-FFF2-40B4-BE49-F238E27FC236}">
                <a16:creationId xmlns:a16="http://schemas.microsoft.com/office/drawing/2014/main" id="{11609873-3381-4BDA-B6D1-50D0C4B2E685}"/>
              </a:ext>
            </a:extLst>
          </p:cNvPr>
          <p:cNvSpPr>
            <a:spLocks noGrp="1"/>
          </p:cNvSpPr>
          <p:nvPr>
            <p:ph type="body" sz="quarter" idx="17" hasCustomPrompt="1"/>
          </p:nvPr>
        </p:nvSpPr>
        <p:spPr>
          <a:xfrm>
            <a:off x="3124200" y="5943600"/>
            <a:ext cx="2895600" cy="457200"/>
          </a:xfrm>
          <a:prstGeom prst="rect">
            <a:avLst/>
          </a:prstGeom>
        </p:spPr>
        <p:txBody>
          <a:bodyPr anchor="b">
            <a:normAutofit/>
          </a:bodyPr>
          <a:lstStyle>
            <a:lvl1pPr algn="ctr">
              <a:buNone/>
              <a:defRPr lang="it-IT" sz="2000" kern="1200" dirty="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Relatore</a:t>
            </a:r>
          </a:p>
        </p:txBody>
      </p:sp>
      <p:sp>
        <p:nvSpPr>
          <p:cNvPr id="21" name="Segnaposto testo 2">
            <a:extLst>
              <a:ext uri="{FF2B5EF4-FFF2-40B4-BE49-F238E27FC236}">
                <a16:creationId xmlns:a16="http://schemas.microsoft.com/office/drawing/2014/main" id="{5BC7408B-8343-4CFD-8660-229D18A15194}"/>
              </a:ext>
            </a:extLst>
          </p:cNvPr>
          <p:cNvSpPr>
            <a:spLocks noGrp="1"/>
          </p:cNvSpPr>
          <p:nvPr>
            <p:ph type="body" sz="quarter" idx="18" hasCustomPrompt="1"/>
          </p:nvPr>
        </p:nvSpPr>
        <p:spPr>
          <a:xfrm>
            <a:off x="711200" y="3140968"/>
            <a:ext cx="7702550" cy="676176"/>
          </a:xfrm>
          <a:prstGeom prst="rect">
            <a:avLst/>
          </a:prstGeom>
        </p:spPr>
        <p:txBody>
          <a:bodyPr/>
          <a:lstStyle>
            <a:lvl1pPr marL="0" indent="0" algn="ctr">
              <a:buNone/>
              <a:defRPr b="1">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TITOLO</a:t>
            </a:r>
          </a:p>
        </p:txBody>
      </p:sp>
    </p:spTree>
    <p:extLst>
      <p:ext uri="{BB962C8B-B14F-4D97-AF65-F5344CB8AC3E}">
        <p14:creationId xmlns:p14="http://schemas.microsoft.com/office/powerpoint/2010/main" val="40876368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P3 SLIDE BASE">
    <p:spTree>
      <p:nvGrpSpPr>
        <p:cNvPr id="1" name=""/>
        <p:cNvGrpSpPr/>
        <p:nvPr/>
      </p:nvGrpSpPr>
      <p:grpSpPr>
        <a:xfrm>
          <a:off x="0" y="0"/>
          <a:ext cx="0" cy="0"/>
          <a:chOff x="0" y="0"/>
          <a:chExt cx="0" cy="0"/>
        </a:xfrm>
      </p:grpSpPr>
      <p:pic>
        <p:nvPicPr>
          <p:cNvPr id="11" name="Immagine 10" descr="5_PUNTO 3 LOGO-01_RGB.png">
            <a:extLst>
              <a:ext uri="{FF2B5EF4-FFF2-40B4-BE49-F238E27FC236}">
                <a16:creationId xmlns:a16="http://schemas.microsoft.com/office/drawing/2014/main" id="{3F47237B-9CAE-472D-B5E7-17C0497A78DF}"/>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13" name="Titolo 10">
            <a:extLst>
              <a:ext uri="{FF2B5EF4-FFF2-40B4-BE49-F238E27FC236}">
                <a16:creationId xmlns:a16="http://schemas.microsoft.com/office/drawing/2014/main" id="{8210D286-E4F5-499D-97A8-E2F01E406E19}"/>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rgbClr val="82BC00"/>
                </a:solidFill>
                <a:latin typeface="Ebrima" panose="02000000000000000000" pitchFamily="2" charset="0"/>
                <a:ea typeface="Ebrima" panose="02000000000000000000" pitchFamily="2" charset="0"/>
                <a:cs typeface="Ebrima" panose="02000000000000000000" pitchFamily="2" charset="0"/>
              </a:defRPr>
            </a:lvl1pPr>
          </a:lstStyle>
          <a:p>
            <a:r>
              <a:rPr lang="it-IT" dirty="0"/>
              <a:t>TITOLO</a:t>
            </a:r>
          </a:p>
        </p:txBody>
      </p:sp>
      <p:sp>
        <p:nvSpPr>
          <p:cNvPr id="3" name="Segnaposto testo 2">
            <a:extLst>
              <a:ext uri="{FF2B5EF4-FFF2-40B4-BE49-F238E27FC236}">
                <a16:creationId xmlns:a16="http://schemas.microsoft.com/office/drawing/2014/main" id="{21D0A6D9-0299-4C49-B34E-6E886E885077}"/>
              </a:ext>
            </a:extLst>
          </p:cNvPr>
          <p:cNvSpPr>
            <a:spLocks noGrp="1"/>
          </p:cNvSpPr>
          <p:nvPr>
            <p:ph type="body" sz="quarter" idx="11"/>
          </p:nvPr>
        </p:nvSpPr>
        <p:spPr>
          <a:xfrm>
            <a:off x="539750" y="1052512"/>
            <a:ext cx="8027988" cy="4824759"/>
          </a:xfrm>
          <a:prstGeom prst="rect">
            <a:avLst/>
          </a:prstGeom>
        </p:spPr>
        <p:txBody>
          <a:bodyPr/>
          <a:lstStyle>
            <a:lvl1pPr marL="0" indent="0">
              <a:buNone/>
              <a:defRPr sz="17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1pPr>
            <a:lvl2pPr marL="457200" indent="0">
              <a:buNone/>
              <a:defRPr/>
            </a:lvl2pPr>
          </a:lstStyle>
          <a:p>
            <a:pPr lvl="0"/>
            <a:r>
              <a:rPr lang="it-IT" dirty="0"/>
              <a:t>Fare clic per modificare gli stili del testo dello schema</a:t>
            </a:r>
          </a:p>
        </p:txBody>
      </p:sp>
    </p:spTree>
    <p:extLst>
      <p:ext uri="{BB962C8B-B14F-4D97-AF65-F5344CB8AC3E}">
        <p14:creationId xmlns:p14="http://schemas.microsoft.com/office/powerpoint/2010/main" val="9780894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P3 SLIDE CON PUNTO ELENCO">
    <p:spTree>
      <p:nvGrpSpPr>
        <p:cNvPr id="1" name=""/>
        <p:cNvGrpSpPr/>
        <p:nvPr/>
      </p:nvGrpSpPr>
      <p:grpSpPr>
        <a:xfrm>
          <a:off x="0" y="0"/>
          <a:ext cx="0" cy="0"/>
          <a:chOff x="0" y="0"/>
          <a:chExt cx="0" cy="0"/>
        </a:xfrm>
      </p:grpSpPr>
      <p:pic>
        <p:nvPicPr>
          <p:cNvPr id="7" name="Immagine 6" descr="5_PUNTO 3 LOGO-01_RGB.png">
            <a:extLst>
              <a:ext uri="{FF2B5EF4-FFF2-40B4-BE49-F238E27FC236}">
                <a16:creationId xmlns:a16="http://schemas.microsoft.com/office/drawing/2014/main" id="{20C2438F-2FB3-48CC-A891-4EB60AEE55B8}"/>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4" name="Segnaposto testo 3">
            <a:extLst>
              <a:ext uri="{FF2B5EF4-FFF2-40B4-BE49-F238E27FC236}">
                <a16:creationId xmlns:a16="http://schemas.microsoft.com/office/drawing/2014/main" id="{BCA8FD2C-8056-4509-8A88-5E666E1F4E50}"/>
              </a:ext>
            </a:extLst>
          </p:cNvPr>
          <p:cNvSpPr>
            <a:spLocks noGrp="1"/>
          </p:cNvSpPr>
          <p:nvPr>
            <p:ph type="body" sz="quarter" idx="10"/>
          </p:nvPr>
        </p:nvSpPr>
        <p:spPr>
          <a:xfrm>
            <a:off x="539750" y="980728"/>
            <a:ext cx="7993063" cy="4969222"/>
          </a:xfrm>
          <a:prstGeom prst="rect">
            <a:avLst/>
          </a:prstGeom>
        </p:spPr>
        <p:txBody>
          <a:bodyPr/>
          <a:lstStyle>
            <a:lvl1pPr>
              <a:buFont typeface="Wingdings" panose="05000000000000000000" pitchFamily="2" charset="2"/>
              <a:buChar char="§"/>
              <a:defRPr sz="17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1pPr>
            <a:lvl2pPr marL="742950" indent="-285750">
              <a:buFont typeface="Courier New" panose="02070309020205020404" pitchFamily="49" charset="0"/>
              <a:buChar char="o"/>
              <a:defRPr sz="170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2pPr>
            <a:lvl3pPr marL="1143000" indent="-228600">
              <a:buFont typeface="Arial" panose="020B0604020202020204" pitchFamily="34" charset="0"/>
              <a:buChar char="•"/>
              <a:defRPr lang="it-IT" sz="1700" kern="1200" dirty="0">
                <a:solidFill>
                  <a:schemeClr val="tx1">
                    <a:lumMod val="75000"/>
                    <a:lumOff val="25000"/>
                  </a:schemeClr>
                </a:solidFill>
                <a:latin typeface="Ebrima" panose="02000000000000000000" pitchFamily="2" charset="0"/>
                <a:ea typeface="Ebrima" panose="02000000000000000000" pitchFamily="2" charset="0"/>
                <a:cs typeface="Ebrima" panose="02000000000000000000" pitchFamily="2" charset="0"/>
              </a:defRPr>
            </a:lvl3pPr>
          </a:lstStyle>
          <a:p>
            <a:pPr lvl="0"/>
            <a:r>
              <a:rPr lang="it-IT" dirty="0"/>
              <a:t>Fare clic per modificare gli stili del testo dello schema</a:t>
            </a:r>
          </a:p>
          <a:p>
            <a:pPr lvl="1"/>
            <a:r>
              <a:rPr lang="it-IT" dirty="0"/>
              <a:t>Secondo livello</a:t>
            </a:r>
          </a:p>
          <a:p>
            <a:pPr lvl="2"/>
            <a:r>
              <a:rPr lang="it-IT" dirty="0"/>
              <a:t>Terzo livello</a:t>
            </a:r>
          </a:p>
        </p:txBody>
      </p:sp>
      <p:sp>
        <p:nvSpPr>
          <p:cNvPr id="11" name="Titolo 10">
            <a:extLst>
              <a:ext uri="{FF2B5EF4-FFF2-40B4-BE49-F238E27FC236}">
                <a16:creationId xmlns:a16="http://schemas.microsoft.com/office/drawing/2014/main" id="{91642458-7174-4278-952A-53890318FC22}"/>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rgbClr val="82BC00"/>
                </a:solidFill>
                <a:latin typeface="Ebrima" panose="02000000000000000000" pitchFamily="2" charset="0"/>
                <a:ea typeface="Ebrima" panose="02000000000000000000" pitchFamily="2" charset="0"/>
                <a:cs typeface="Ebrima" panose="02000000000000000000" pitchFamily="2" charset="0"/>
              </a:defRPr>
            </a:lvl1pPr>
          </a:lstStyle>
          <a:p>
            <a:r>
              <a:rPr lang="it-IT" dirty="0"/>
              <a:t>TITOLO</a:t>
            </a:r>
          </a:p>
        </p:txBody>
      </p:sp>
    </p:spTree>
    <p:extLst>
      <p:ext uri="{BB962C8B-B14F-4D97-AF65-F5344CB8AC3E}">
        <p14:creationId xmlns:p14="http://schemas.microsoft.com/office/powerpoint/2010/main" val="36512415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P3 SLIDE CLIMAX!">
    <p:bg>
      <p:bgPr>
        <a:solidFill>
          <a:srgbClr val="1B9BB5"/>
        </a:solid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7B68017-DF48-43F1-95A7-7F7A6E060144}"/>
              </a:ext>
            </a:extLst>
          </p:cNvPr>
          <p:cNvSpPr/>
          <p:nvPr userDrawn="1"/>
        </p:nvSpPr>
        <p:spPr>
          <a:xfrm>
            <a:off x="0" y="6021733"/>
            <a:ext cx="9144000" cy="83626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1" name="Immagine 10" descr="5_PUNTO 3 LOGO-01_RGB.png">
            <a:extLst>
              <a:ext uri="{FF2B5EF4-FFF2-40B4-BE49-F238E27FC236}">
                <a16:creationId xmlns:a16="http://schemas.microsoft.com/office/drawing/2014/main" id="{3F47237B-9CAE-472D-B5E7-17C0497A78DF}"/>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13" name="Titolo 10">
            <a:extLst>
              <a:ext uri="{FF2B5EF4-FFF2-40B4-BE49-F238E27FC236}">
                <a16:creationId xmlns:a16="http://schemas.microsoft.com/office/drawing/2014/main" id="{8210D286-E4F5-499D-97A8-E2F01E406E19}"/>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r>
              <a:rPr lang="it-IT" dirty="0"/>
              <a:t>TITOLO</a:t>
            </a:r>
          </a:p>
        </p:txBody>
      </p:sp>
      <p:sp>
        <p:nvSpPr>
          <p:cNvPr id="3" name="Segnaposto testo 2">
            <a:extLst>
              <a:ext uri="{FF2B5EF4-FFF2-40B4-BE49-F238E27FC236}">
                <a16:creationId xmlns:a16="http://schemas.microsoft.com/office/drawing/2014/main" id="{21D0A6D9-0299-4C49-B34E-6E886E885077}"/>
              </a:ext>
            </a:extLst>
          </p:cNvPr>
          <p:cNvSpPr>
            <a:spLocks noGrp="1"/>
          </p:cNvSpPr>
          <p:nvPr>
            <p:ph type="body" sz="quarter" idx="11"/>
          </p:nvPr>
        </p:nvSpPr>
        <p:spPr>
          <a:xfrm>
            <a:off x="539750" y="1052512"/>
            <a:ext cx="8027988" cy="4824759"/>
          </a:xfrm>
          <a:prstGeom prst="rect">
            <a:avLst/>
          </a:prstGeom>
        </p:spPr>
        <p:txBody>
          <a:bodyPr/>
          <a:lstStyle>
            <a:lvl1pPr marL="0" indent="0">
              <a:buNone/>
              <a:defRPr sz="1800">
                <a:solidFill>
                  <a:schemeClr val="bg1"/>
                </a:solidFill>
                <a:latin typeface="Ebrima" panose="02000000000000000000" pitchFamily="2" charset="0"/>
                <a:ea typeface="Ebrima" panose="02000000000000000000" pitchFamily="2" charset="0"/>
                <a:cs typeface="Ebrima" panose="02000000000000000000" pitchFamily="2" charset="0"/>
              </a:defRPr>
            </a:lvl1pPr>
            <a:lvl2pPr marL="457200" indent="0">
              <a:buNone/>
              <a:defRPr/>
            </a:lvl2pPr>
          </a:lstStyle>
          <a:p>
            <a:pPr lvl="0"/>
            <a:r>
              <a:rPr lang="it-IT" dirty="0"/>
              <a:t>Fare clic per modificare gli stili del testo dello schema</a:t>
            </a:r>
          </a:p>
        </p:txBody>
      </p:sp>
    </p:spTree>
    <p:extLst>
      <p:ext uri="{BB962C8B-B14F-4D97-AF65-F5344CB8AC3E}">
        <p14:creationId xmlns:p14="http://schemas.microsoft.com/office/powerpoint/2010/main" val="25013497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P3 Slide SALUTI">
    <p:bg>
      <p:bgPr>
        <a:solidFill>
          <a:srgbClr val="81BB26"/>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79B34622-D897-4B1B-97F0-6DE9CE597C9D}"/>
              </a:ext>
            </a:extLst>
          </p:cNvPr>
          <p:cNvSpPr/>
          <p:nvPr userDrawn="1"/>
        </p:nvSpPr>
        <p:spPr>
          <a:xfrm>
            <a:off x="0" y="0"/>
            <a:ext cx="9144000" cy="3068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descr="5_PUNTO 3 LOGO-01_RGB.png"/>
          <p:cNvPicPr>
            <a:picLocks noChangeAspect="1"/>
          </p:cNvPicPr>
          <p:nvPr userDrawn="1"/>
        </p:nvPicPr>
        <p:blipFill>
          <a:blip r:embed="rId2"/>
          <a:stretch>
            <a:fillRect/>
          </a:stretch>
        </p:blipFill>
        <p:spPr>
          <a:xfrm>
            <a:off x="3294133" y="914400"/>
            <a:ext cx="2555734" cy="1524000"/>
          </a:xfrm>
          <a:prstGeom prst="rect">
            <a:avLst/>
          </a:prstGeom>
        </p:spPr>
      </p:pic>
      <p:sp>
        <p:nvSpPr>
          <p:cNvPr id="22" name="Segnaposto testo 20"/>
          <p:cNvSpPr>
            <a:spLocks noGrp="1"/>
          </p:cNvSpPr>
          <p:nvPr>
            <p:ph type="body" sz="quarter" idx="17" hasCustomPrompt="1"/>
          </p:nvPr>
        </p:nvSpPr>
        <p:spPr>
          <a:xfrm>
            <a:off x="3124200" y="5762600"/>
            <a:ext cx="2895600" cy="457200"/>
          </a:xfrm>
          <a:prstGeom prst="rect">
            <a:avLst/>
          </a:prstGeom>
        </p:spPr>
        <p:txBody>
          <a:bodyPr anchor="b">
            <a:normAutofit/>
          </a:bodyPr>
          <a:lstStyle>
            <a:lvl1pPr algn="ctr">
              <a:buNone/>
              <a:defRPr sz="140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Telefono </a:t>
            </a:r>
            <a:r>
              <a:rPr lang="it-IT" dirty="0" err="1"/>
              <a:t>–</a:t>
            </a:r>
            <a:r>
              <a:rPr lang="it-IT" dirty="0"/>
              <a:t> </a:t>
            </a:r>
            <a:r>
              <a:rPr lang="it-IT" dirty="0" err="1"/>
              <a:t>email</a:t>
            </a:r>
            <a:endParaRPr lang="it-IT" dirty="0"/>
          </a:p>
        </p:txBody>
      </p:sp>
      <p:sp>
        <p:nvSpPr>
          <p:cNvPr id="9" name="Segnaposto testo 20"/>
          <p:cNvSpPr>
            <a:spLocks noGrp="1"/>
          </p:cNvSpPr>
          <p:nvPr>
            <p:ph type="body" sz="quarter" idx="18" hasCustomPrompt="1"/>
          </p:nvPr>
        </p:nvSpPr>
        <p:spPr>
          <a:xfrm>
            <a:off x="3124200" y="5229200"/>
            <a:ext cx="2895600" cy="457200"/>
          </a:xfrm>
          <a:prstGeom prst="rect">
            <a:avLst/>
          </a:prstGeom>
        </p:spPr>
        <p:txBody>
          <a:bodyPr anchor="b">
            <a:normAutofit/>
          </a:bodyPr>
          <a:lstStyle>
            <a:lvl1pPr algn="ctr">
              <a:buNone/>
              <a:defRPr sz="170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Relatore</a:t>
            </a:r>
          </a:p>
        </p:txBody>
      </p:sp>
      <p:sp>
        <p:nvSpPr>
          <p:cNvPr id="5" name="Segnaposto testo 4">
            <a:extLst>
              <a:ext uri="{FF2B5EF4-FFF2-40B4-BE49-F238E27FC236}">
                <a16:creationId xmlns:a16="http://schemas.microsoft.com/office/drawing/2014/main" id="{42BEC7E9-D3AB-4160-8156-CD1DF74C452D}"/>
              </a:ext>
            </a:extLst>
          </p:cNvPr>
          <p:cNvSpPr>
            <a:spLocks noGrp="1"/>
          </p:cNvSpPr>
          <p:nvPr>
            <p:ph type="body" sz="quarter" idx="20" hasCustomPrompt="1"/>
          </p:nvPr>
        </p:nvSpPr>
        <p:spPr>
          <a:xfrm>
            <a:off x="2411412" y="3719910"/>
            <a:ext cx="4321175" cy="942975"/>
          </a:xfrm>
          <a:prstGeom prst="rect">
            <a:avLst/>
          </a:prstGeom>
        </p:spPr>
        <p:txBody>
          <a:bodyPr/>
          <a:lstStyle>
            <a:lvl1pPr algn="ctr">
              <a:buNone/>
              <a:defRPr sz="2000">
                <a:solidFill>
                  <a:schemeClr val="bg1"/>
                </a:solidFill>
                <a:latin typeface="Ebrima" panose="02000000000000000000" pitchFamily="2" charset="0"/>
                <a:ea typeface="Ebrima" panose="02000000000000000000" pitchFamily="2" charset="0"/>
                <a:cs typeface="Ebrima" panose="02000000000000000000" pitchFamily="2" charset="0"/>
              </a:defRPr>
            </a:lvl1pPr>
            <a:lvl2pPr>
              <a:buNone/>
              <a:defRPr sz="2400">
                <a:latin typeface="Cera PRO Light" panose="00000400000000000000" pitchFamily="50" charset="0"/>
              </a:defRPr>
            </a:lvl2pPr>
            <a:lvl3pPr>
              <a:buNone/>
              <a:defRPr sz="2400">
                <a:latin typeface="Cera PRO Light" panose="00000400000000000000" pitchFamily="50" charset="0"/>
              </a:defRPr>
            </a:lvl3pPr>
            <a:lvl4pPr>
              <a:buNone/>
              <a:defRPr sz="2400">
                <a:latin typeface="Cera PRO Light" panose="00000400000000000000" pitchFamily="50" charset="0"/>
              </a:defRPr>
            </a:lvl4pPr>
            <a:lvl5pPr>
              <a:buNone/>
              <a:defRPr sz="2400">
                <a:latin typeface="Cera PRO Light" panose="00000400000000000000" pitchFamily="50" charset="0"/>
              </a:defRPr>
            </a:lvl5pPr>
          </a:lstStyle>
          <a:p>
            <a:pPr lvl="0"/>
            <a:r>
              <a:rPr lang="it-IT" dirty="0"/>
              <a:t>Grazie per l’attenzione</a:t>
            </a:r>
          </a:p>
        </p:txBody>
      </p:sp>
      <p:sp>
        <p:nvSpPr>
          <p:cNvPr id="15" name="Segnaposto testo 20">
            <a:extLst>
              <a:ext uri="{FF2B5EF4-FFF2-40B4-BE49-F238E27FC236}">
                <a16:creationId xmlns:a16="http://schemas.microsoft.com/office/drawing/2014/main" id="{23111355-FC27-4B51-B694-CEB2811EA70D}"/>
              </a:ext>
            </a:extLst>
          </p:cNvPr>
          <p:cNvSpPr>
            <a:spLocks noGrp="1"/>
          </p:cNvSpPr>
          <p:nvPr>
            <p:ph type="body" sz="quarter" idx="21" hasCustomPrompt="1"/>
          </p:nvPr>
        </p:nvSpPr>
        <p:spPr>
          <a:xfrm>
            <a:off x="3146439" y="6272762"/>
            <a:ext cx="2895600" cy="457200"/>
          </a:xfrm>
          <a:prstGeom prst="rect">
            <a:avLst/>
          </a:prstGeom>
        </p:spPr>
        <p:txBody>
          <a:bodyPr anchor="b">
            <a:normAutofit/>
          </a:bodyPr>
          <a:lstStyle>
            <a:lvl1pPr algn="ctr">
              <a:buNone/>
              <a:defRPr sz="1400">
                <a:solidFill>
                  <a:schemeClr val="bg1"/>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www.punto3.it</a:t>
            </a:r>
          </a:p>
        </p:txBody>
      </p:sp>
    </p:spTree>
    <p:extLst>
      <p:ext uri="{BB962C8B-B14F-4D97-AF65-F5344CB8AC3E}">
        <p14:creationId xmlns:p14="http://schemas.microsoft.com/office/powerpoint/2010/main" val="7560738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olo titolo">
    <p:spTree>
      <p:nvGrpSpPr>
        <p:cNvPr id="1" name=""/>
        <p:cNvGrpSpPr/>
        <p:nvPr/>
      </p:nvGrpSpPr>
      <p:grpSpPr>
        <a:xfrm>
          <a:off x="0" y="0"/>
          <a:ext cx="0" cy="0"/>
          <a:chOff x="0" y="0"/>
          <a:chExt cx="0" cy="0"/>
        </a:xfrm>
      </p:grpSpPr>
      <p:grpSp>
        <p:nvGrpSpPr>
          <p:cNvPr id="10" name="Gruppo 9"/>
          <p:cNvGrpSpPr/>
          <p:nvPr userDrawn="1"/>
        </p:nvGrpSpPr>
        <p:grpSpPr>
          <a:xfrm>
            <a:off x="685800" y="152400"/>
            <a:ext cx="7772400" cy="725106"/>
            <a:chOff x="685800" y="152400"/>
            <a:chExt cx="7772400" cy="725106"/>
          </a:xfrm>
        </p:grpSpPr>
        <p:pic>
          <p:nvPicPr>
            <p:cNvPr id="6" name="Immagine 5" descr="5_PUNTO 3 LOGO-01_RGB.png"/>
            <p:cNvPicPr>
              <a:picLocks noChangeAspect="1"/>
            </p:cNvPicPr>
            <p:nvPr userDrawn="1"/>
          </p:nvPicPr>
          <p:blipFill>
            <a:blip r:embed="rId2"/>
            <a:srcRect b="13741"/>
            <a:stretch>
              <a:fillRect/>
            </a:stretch>
          </p:blipFill>
          <p:spPr>
            <a:xfrm>
              <a:off x="3867150" y="152400"/>
              <a:ext cx="1409700" cy="725106"/>
            </a:xfrm>
            <a:prstGeom prst="rect">
              <a:avLst/>
            </a:prstGeom>
          </p:spPr>
        </p:pic>
        <p:cxnSp>
          <p:nvCxnSpPr>
            <p:cNvPr id="7" name="Connettore 1 6"/>
            <p:cNvCxnSpPr/>
            <p:nvPr userDrawn="1"/>
          </p:nvCxnSpPr>
          <p:spPr>
            <a:xfrm rot="10800000">
              <a:off x="685800" y="763588"/>
              <a:ext cx="30480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Connettore 1 7"/>
            <p:cNvCxnSpPr/>
            <p:nvPr userDrawn="1"/>
          </p:nvCxnSpPr>
          <p:spPr>
            <a:xfrm rot="10800000">
              <a:off x="5410200" y="762000"/>
              <a:ext cx="30480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6" name="Segnaposto testo 15"/>
          <p:cNvSpPr>
            <a:spLocks noGrp="1"/>
          </p:cNvSpPr>
          <p:nvPr userDrawn="1">
            <p:ph type="body" sz="quarter" idx="10" hasCustomPrompt="1"/>
          </p:nvPr>
        </p:nvSpPr>
        <p:spPr>
          <a:xfrm>
            <a:off x="685800" y="1066800"/>
            <a:ext cx="7772400" cy="533400"/>
          </a:xfrm>
        </p:spPr>
        <p:txBody>
          <a:bodyPr anchor="ctr">
            <a:normAutofit/>
          </a:bodyPr>
          <a:lstStyle>
            <a:lvl1pPr algn="ctr">
              <a:buNone/>
              <a:defRPr sz="2400">
                <a:solidFill>
                  <a:schemeClr val="tx1">
                    <a:lumMod val="65000"/>
                    <a:lumOff val="35000"/>
                  </a:schemeClr>
                </a:solidFill>
                <a:latin typeface="Arial"/>
                <a:cs typeface="Arial"/>
              </a:defRPr>
            </a:lvl1pPr>
          </a:lstStyle>
          <a:p>
            <a:pPr lvl="0"/>
            <a:r>
              <a:rPr lang="it-IT" dirty="0"/>
              <a:t>TITOLO</a:t>
            </a:r>
          </a:p>
        </p:txBody>
      </p:sp>
      <p:sp>
        <p:nvSpPr>
          <p:cNvPr id="9" name="Segnaposto testo 2"/>
          <p:cNvSpPr>
            <a:spLocks noGrp="1"/>
          </p:cNvSpPr>
          <p:nvPr userDrawn="1">
            <p:ph idx="1" hasCustomPrompt="1"/>
          </p:nvPr>
        </p:nvSpPr>
        <p:spPr>
          <a:xfrm>
            <a:off x="685800" y="1752600"/>
            <a:ext cx="7772400" cy="4525963"/>
          </a:xfrm>
          <a:prstGeom prst="rect">
            <a:avLst/>
          </a:prstGeom>
        </p:spPr>
        <p:txBody>
          <a:bodyPr vert="horz" lIns="91440" tIns="45720" rIns="91440" bIns="45720" rtlCol="0">
            <a:normAutofit/>
          </a:bodyPr>
          <a:lstStyle>
            <a:lvl1pPr algn="ctr">
              <a:buNone/>
              <a:defRPr sz="1600">
                <a:solidFill>
                  <a:schemeClr val="tx1">
                    <a:lumMod val="50000"/>
                    <a:lumOff val="50000"/>
                  </a:schemeClr>
                </a:solidFill>
                <a:latin typeface="Arial"/>
                <a:cs typeface="Arial"/>
              </a:defRPr>
            </a:lvl1pPr>
          </a:lstStyle>
          <a:p>
            <a:pPr lvl="0"/>
            <a:r>
              <a:rPr lang="it-IT" dirty="0"/>
              <a:t>Testo</a:t>
            </a:r>
          </a:p>
        </p:txBody>
      </p:sp>
    </p:spTree>
    <p:extLst>
      <p:ext uri="{BB962C8B-B14F-4D97-AF65-F5344CB8AC3E}">
        <p14:creationId xmlns:p14="http://schemas.microsoft.com/office/powerpoint/2010/main" val="4381543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LIDE BASE CORPO PPT">
    <p:spTree>
      <p:nvGrpSpPr>
        <p:cNvPr id="1" name=""/>
        <p:cNvGrpSpPr/>
        <p:nvPr/>
      </p:nvGrpSpPr>
      <p:grpSpPr>
        <a:xfrm>
          <a:off x="0" y="0"/>
          <a:ext cx="0" cy="0"/>
          <a:chOff x="0" y="0"/>
          <a:chExt cx="0" cy="0"/>
        </a:xfrm>
      </p:grpSpPr>
      <p:pic>
        <p:nvPicPr>
          <p:cNvPr id="11" name="Immagine 10" descr="5_PUNTO 3 LOGO-01_RGB.png">
            <a:extLst>
              <a:ext uri="{FF2B5EF4-FFF2-40B4-BE49-F238E27FC236}">
                <a16:creationId xmlns:a16="http://schemas.microsoft.com/office/drawing/2014/main" id="{3F47237B-9CAE-472D-B5E7-17C0497A78DF}"/>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13" name="Titolo 10">
            <a:extLst>
              <a:ext uri="{FF2B5EF4-FFF2-40B4-BE49-F238E27FC236}">
                <a16:creationId xmlns:a16="http://schemas.microsoft.com/office/drawing/2014/main" id="{8210D286-E4F5-499D-97A8-E2F01E406E19}"/>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rgbClr val="82BC00"/>
                </a:solidFill>
                <a:latin typeface="Helvetica" panose="020B0604020202020204" pitchFamily="34" charset="0"/>
                <a:ea typeface="Helvetica" panose="020B0604020202020204" pitchFamily="34" charset="0"/>
                <a:cs typeface="Helvetica" panose="020B0604020202020204" pitchFamily="34" charset="0"/>
              </a:defRPr>
            </a:lvl1pPr>
          </a:lstStyle>
          <a:p>
            <a:r>
              <a:rPr lang="it-IT" dirty="0"/>
              <a:t>TITOLO</a:t>
            </a:r>
          </a:p>
        </p:txBody>
      </p:sp>
      <p:sp>
        <p:nvSpPr>
          <p:cNvPr id="3" name="Segnaposto testo 2">
            <a:extLst>
              <a:ext uri="{FF2B5EF4-FFF2-40B4-BE49-F238E27FC236}">
                <a16:creationId xmlns:a16="http://schemas.microsoft.com/office/drawing/2014/main" id="{21D0A6D9-0299-4C49-B34E-6E886E885077}"/>
              </a:ext>
            </a:extLst>
          </p:cNvPr>
          <p:cNvSpPr>
            <a:spLocks noGrp="1"/>
          </p:cNvSpPr>
          <p:nvPr>
            <p:ph type="body" sz="quarter" idx="11"/>
          </p:nvPr>
        </p:nvSpPr>
        <p:spPr>
          <a:xfrm>
            <a:off x="539750" y="1052512"/>
            <a:ext cx="8027988" cy="4824759"/>
          </a:xfrm>
          <a:prstGeom prst="rect">
            <a:avLst/>
          </a:prstGeom>
        </p:spPr>
        <p:txBody>
          <a:bodyPr/>
          <a:lstStyle>
            <a:lvl1pPr marL="0" indent="0">
              <a:buNone/>
              <a:defRPr sz="1700">
                <a:solidFill>
                  <a:schemeClr val="tx1">
                    <a:lumMod val="75000"/>
                    <a:lumOff val="25000"/>
                  </a:schemeClr>
                </a:solidFill>
                <a:latin typeface="Helvetica" panose="020B0604020202020204" pitchFamily="34" charset="0"/>
                <a:ea typeface="Inter" panose="020B0502030000000004" pitchFamily="34" charset="0"/>
                <a:cs typeface="Helvetica" panose="020B0604020202020204" pitchFamily="34" charset="0"/>
              </a:defRPr>
            </a:lvl1pPr>
            <a:lvl2pPr marL="457200" indent="0">
              <a:buNone/>
              <a:defRPr/>
            </a:lvl2pPr>
          </a:lstStyle>
          <a:p>
            <a:pPr lvl="0"/>
            <a:r>
              <a:rPr lang="it-IT" dirty="0"/>
              <a:t>Fare clic per modificare gli stili del testo dello schema</a:t>
            </a:r>
          </a:p>
        </p:txBody>
      </p:sp>
    </p:spTree>
    <p:extLst>
      <p:ext uri="{BB962C8B-B14F-4D97-AF65-F5344CB8AC3E}">
        <p14:creationId xmlns:p14="http://schemas.microsoft.com/office/powerpoint/2010/main" val="13548273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6810357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318793"/>
                </a:solidFill>
                <a:latin typeface="Garamond"/>
                <a:cs typeface="Garamond"/>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Garamond"/>
                <a:cs typeface="Garamon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7933062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318793"/>
                </a:solidFill>
                <a:latin typeface="Garamond"/>
                <a:cs typeface="Garamond"/>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42285206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94357" y="512640"/>
            <a:ext cx="142092" cy="256704"/>
          </a:xfrm>
          <a:prstGeom prst="rect">
            <a:avLst/>
          </a:prstGeom>
        </p:spPr>
      </p:pic>
      <p:pic>
        <p:nvPicPr>
          <p:cNvPr id="17" name="bg object 17"/>
          <p:cNvPicPr/>
          <p:nvPr/>
        </p:nvPicPr>
        <p:blipFill>
          <a:blip r:embed="rId3" cstate="print"/>
          <a:stretch>
            <a:fillRect/>
          </a:stretch>
        </p:blipFill>
        <p:spPr>
          <a:xfrm>
            <a:off x="478536" y="292608"/>
            <a:ext cx="1237488" cy="582168"/>
          </a:xfrm>
          <a:prstGeom prst="rect">
            <a:avLst/>
          </a:prstGeom>
        </p:spPr>
      </p:pic>
      <p:pic>
        <p:nvPicPr>
          <p:cNvPr id="18" name="bg object 18"/>
          <p:cNvPicPr/>
          <p:nvPr/>
        </p:nvPicPr>
        <p:blipFill>
          <a:blip r:embed="rId4" cstate="print"/>
          <a:stretch>
            <a:fillRect/>
          </a:stretch>
        </p:blipFill>
        <p:spPr>
          <a:xfrm>
            <a:off x="1330452" y="292608"/>
            <a:ext cx="859535" cy="582168"/>
          </a:xfrm>
          <a:prstGeom prst="rect">
            <a:avLst/>
          </a:prstGeom>
        </p:spPr>
      </p:pic>
      <p:pic>
        <p:nvPicPr>
          <p:cNvPr id="19" name="bg object 19"/>
          <p:cNvPicPr/>
          <p:nvPr/>
        </p:nvPicPr>
        <p:blipFill>
          <a:blip r:embed="rId5" cstate="print"/>
          <a:stretch>
            <a:fillRect/>
          </a:stretch>
        </p:blipFill>
        <p:spPr>
          <a:xfrm>
            <a:off x="1804416" y="292608"/>
            <a:ext cx="1365504" cy="582168"/>
          </a:xfrm>
          <a:prstGeom prst="rect">
            <a:avLst/>
          </a:prstGeom>
        </p:spPr>
      </p:pic>
      <p:pic>
        <p:nvPicPr>
          <p:cNvPr id="20" name="bg object 20"/>
          <p:cNvPicPr/>
          <p:nvPr/>
        </p:nvPicPr>
        <p:blipFill>
          <a:blip r:embed="rId6" cstate="print"/>
          <a:stretch>
            <a:fillRect/>
          </a:stretch>
        </p:blipFill>
        <p:spPr>
          <a:xfrm>
            <a:off x="2785871" y="292608"/>
            <a:ext cx="734568" cy="582168"/>
          </a:xfrm>
          <a:prstGeom prst="rect">
            <a:avLst/>
          </a:prstGeom>
        </p:spPr>
      </p:pic>
      <p:pic>
        <p:nvPicPr>
          <p:cNvPr id="21" name="bg object 21"/>
          <p:cNvPicPr/>
          <p:nvPr/>
        </p:nvPicPr>
        <p:blipFill>
          <a:blip r:embed="rId7" cstate="print"/>
          <a:stretch>
            <a:fillRect/>
          </a:stretch>
        </p:blipFill>
        <p:spPr>
          <a:xfrm>
            <a:off x="3133343" y="292608"/>
            <a:ext cx="1370076" cy="582168"/>
          </a:xfrm>
          <a:prstGeom prst="rect">
            <a:avLst/>
          </a:prstGeom>
        </p:spPr>
      </p:pic>
      <p:pic>
        <p:nvPicPr>
          <p:cNvPr id="22" name="bg object 22"/>
          <p:cNvPicPr/>
          <p:nvPr/>
        </p:nvPicPr>
        <p:blipFill>
          <a:blip r:embed="rId8" cstate="print"/>
          <a:stretch>
            <a:fillRect/>
          </a:stretch>
        </p:blipFill>
        <p:spPr>
          <a:xfrm>
            <a:off x="4117847" y="292608"/>
            <a:ext cx="623315" cy="582168"/>
          </a:xfrm>
          <a:prstGeom prst="rect">
            <a:avLst/>
          </a:prstGeom>
        </p:spPr>
      </p:pic>
      <p:pic>
        <p:nvPicPr>
          <p:cNvPr id="23" name="bg object 23"/>
          <p:cNvPicPr/>
          <p:nvPr/>
        </p:nvPicPr>
        <p:blipFill>
          <a:blip r:embed="rId9" cstate="print"/>
          <a:stretch>
            <a:fillRect/>
          </a:stretch>
        </p:blipFill>
        <p:spPr>
          <a:xfrm>
            <a:off x="4354068" y="292608"/>
            <a:ext cx="2243328" cy="582168"/>
          </a:xfrm>
          <a:prstGeom prst="rect">
            <a:avLst/>
          </a:prstGeom>
        </p:spPr>
      </p:pic>
      <p:sp>
        <p:nvSpPr>
          <p:cNvPr id="2" name="Holder 2"/>
          <p:cNvSpPr>
            <a:spLocks noGrp="1"/>
          </p:cNvSpPr>
          <p:nvPr>
            <p:ph type="title"/>
          </p:nvPr>
        </p:nvSpPr>
        <p:spPr/>
        <p:txBody>
          <a:bodyPr lIns="0" tIns="0" rIns="0" bIns="0"/>
          <a:lstStyle>
            <a:lvl1pPr>
              <a:defRPr sz="2800" b="0" i="0">
                <a:solidFill>
                  <a:srgbClr val="318793"/>
                </a:solidFill>
                <a:latin typeface="Garamond"/>
                <a:cs typeface="Garam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7002336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1324033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Diapositiva titolo">
    <p:bg>
      <p:bgPr>
        <a:solidFill>
          <a:srgbClr val="81BB26"/>
        </a:solidFill>
        <a:effectLst/>
      </p:bgPr>
    </p:bg>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E84F7209-70F1-4A9A-A1A1-97769536352A}"/>
              </a:ext>
            </a:extLst>
          </p:cNvPr>
          <p:cNvSpPr/>
          <p:nvPr userDrawn="1"/>
        </p:nvSpPr>
        <p:spPr>
          <a:xfrm>
            <a:off x="0" y="0"/>
            <a:ext cx="9144000" cy="27809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0" name="Immagine 9" descr="5_PUNTO 3 LOGO-01_RGB.png">
            <a:extLst>
              <a:ext uri="{FF2B5EF4-FFF2-40B4-BE49-F238E27FC236}">
                <a16:creationId xmlns:a16="http://schemas.microsoft.com/office/drawing/2014/main" id="{0891C7BA-6CE6-4700-B9F9-FE0477C3DC61}"/>
              </a:ext>
            </a:extLst>
          </p:cNvPr>
          <p:cNvPicPr>
            <a:picLocks noChangeAspect="1"/>
          </p:cNvPicPr>
          <p:nvPr userDrawn="1"/>
        </p:nvPicPr>
        <p:blipFill>
          <a:blip r:embed="rId2"/>
          <a:stretch>
            <a:fillRect/>
          </a:stretch>
        </p:blipFill>
        <p:spPr>
          <a:xfrm>
            <a:off x="3294133" y="914400"/>
            <a:ext cx="2555734" cy="1524000"/>
          </a:xfrm>
          <a:prstGeom prst="rect">
            <a:avLst/>
          </a:prstGeom>
        </p:spPr>
      </p:pic>
      <p:sp>
        <p:nvSpPr>
          <p:cNvPr id="13" name="Segnaposto immagine 2">
            <a:extLst>
              <a:ext uri="{FF2B5EF4-FFF2-40B4-BE49-F238E27FC236}">
                <a16:creationId xmlns:a16="http://schemas.microsoft.com/office/drawing/2014/main" id="{BDD8D153-9F51-4B1B-A5FF-F557EBA53AB9}"/>
              </a:ext>
            </a:extLst>
          </p:cNvPr>
          <p:cNvSpPr>
            <a:spLocks noGrp="1"/>
          </p:cNvSpPr>
          <p:nvPr>
            <p:ph type="pic" idx="12" hasCustomPrompt="1"/>
          </p:nvPr>
        </p:nvSpPr>
        <p:spPr>
          <a:xfrm>
            <a:off x="7048500" y="5307409"/>
            <a:ext cx="1447800" cy="1093391"/>
          </a:xfrm>
          <a:prstGeom prst="rect">
            <a:avLst/>
          </a:prstGeom>
        </p:spPr>
        <p:txBody>
          <a:bodyPr anchor="b">
            <a:normAutofit/>
          </a:bodyPr>
          <a:lstStyle>
            <a:lvl1pPr marL="0" indent="0" algn="ctr">
              <a:buNone/>
              <a:defRPr sz="1400">
                <a:solidFill>
                  <a:srgbClr val="7F7F7F"/>
                </a:solidFill>
                <a:latin typeface="Inter" panose="020B0502030000000004" pitchFamily="34" charset="0"/>
                <a:ea typeface="Inter" panose="020B0502030000000004" pitchFamily="34" charset="0"/>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Logo Cliente</a:t>
            </a:r>
          </a:p>
        </p:txBody>
      </p:sp>
      <p:sp>
        <p:nvSpPr>
          <p:cNvPr id="18" name="Segnaposto testo 18">
            <a:extLst>
              <a:ext uri="{FF2B5EF4-FFF2-40B4-BE49-F238E27FC236}">
                <a16:creationId xmlns:a16="http://schemas.microsoft.com/office/drawing/2014/main" id="{E9926866-58BF-4E94-B5F3-0B894465E5E5}"/>
              </a:ext>
            </a:extLst>
          </p:cNvPr>
          <p:cNvSpPr>
            <a:spLocks noGrp="1"/>
          </p:cNvSpPr>
          <p:nvPr>
            <p:ph type="body" sz="quarter" idx="15" hasCustomPrompt="1"/>
          </p:nvPr>
        </p:nvSpPr>
        <p:spPr>
          <a:xfrm>
            <a:off x="1828800" y="3995737"/>
            <a:ext cx="5486400" cy="804863"/>
          </a:xfrm>
          <a:prstGeom prst="rect">
            <a:avLst/>
          </a:prstGeom>
        </p:spPr>
        <p:txBody>
          <a:bodyPr>
            <a:normAutofit/>
          </a:bodyPr>
          <a:lstStyle>
            <a:lvl1pPr algn="ctr">
              <a:buNone/>
              <a:defRPr sz="2400" b="1">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Sottotitolo</a:t>
            </a:r>
          </a:p>
        </p:txBody>
      </p:sp>
      <p:sp>
        <p:nvSpPr>
          <p:cNvPr id="19" name="Segnaposto testo 20">
            <a:extLst>
              <a:ext uri="{FF2B5EF4-FFF2-40B4-BE49-F238E27FC236}">
                <a16:creationId xmlns:a16="http://schemas.microsoft.com/office/drawing/2014/main" id="{2803B3D1-3F24-4A1B-B0ED-7F884C11A704}"/>
              </a:ext>
            </a:extLst>
          </p:cNvPr>
          <p:cNvSpPr>
            <a:spLocks noGrp="1"/>
          </p:cNvSpPr>
          <p:nvPr>
            <p:ph type="body" sz="quarter" idx="16" hasCustomPrompt="1"/>
          </p:nvPr>
        </p:nvSpPr>
        <p:spPr>
          <a:xfrm>
            <a:off x="685800" y="5943600"/>
            <a:ext cx="1905000" cy="457200"/>
          </a:xfrm>
          <a:prstGeom prst="rect">
            <a:avLst/>
          </a:prstGeom>
        </p:spPr>
        <p:txBody>
          <a:bodyPr anchor="b">
            <a:normAutofit/>
          </a:bodyPr>
          <a:lstStyle>
            <a:lvl1pPr>
              <a:buNone/>
              <a:defRPr lang="it-IT" sz="1600" kern="1200" dirty="0">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Data</a:t>
            </a:r>
          </a:p>
        </p:txBody>
      </p:sp>
      <p:sp>
        <p:nvSpPr>
          <p:cNvPr id="20" name="Segnaposto testo 20">
            <a:extLst>
              <a:ext uri="{FF2B5EF4-FFF2-40B4-BE49-F238E27FC236}">
                <a16:creationId xmlns:a16="http://schemas.microsoft.com/office/drawing/2014/main" id="{11609873-3381-4BDA-B6D1-50D0C4B2E685}"/>
              </a:ext>
            </a:extLst>
          </p:cNvPr>
          <p:cNvSpPr>
            <a:spLocks noGrp="1"/>
          </p:cNvSpPr>
          <p:nvPr>
            <p:ph type="body" sz="quarter" idx="17" hasCustomPrompt="1"/>
          </p:nvPr>
        </p:nvSpPr>
        <p:spPr>
          <a:xfrm>
            <a:off x="3124200" y="5943600"/>
            <a:ext cx="2895600" cy="457200"/>
          </a:xfrm>
          <a:prstGeom prst="rect">
            <a:avLst/>
          </a:prstGeom>
        </p:spPr>
        <p:txBody>
          <a:bodyPr anchor="b">
            <a:normAutofit/>
          </a:bodyPr>
          <a:lstStyle>
            <a:lvl1pPr algn="ctr">
              <a:buNone/>
              <a:defRPr lang="it-IT" sz="2000" kern="1200" dirty="0">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Relatore</a:t>
            </a:r>
          </a:p>
        </p:txBody>
      </p:sp>
      <p:sp>
        <p:nvSpPr>
          <p:cNvPr id="21" name="Segnaposto testo 2">
            <a:extLst>
              <a:ext uri="{FF2B5EF4-FFF2-40B4-BE49-F238E27FC236}">
                <a16:creationId xmlns:a16="http://schemas.microsoft.com/office/drawing/2014/main" id="{5BC7408B-8343-4CFD-8660-229D18A15194}"/>
              </a:ext>
            </a:extLst>
          </p:cNvPr>
          <p:cNvSpPr>
            <a:spLocks noGrp="1"/>
          </p:cNvSpPr>
          <p:nvPr>
            <p:ph type="body" sz="quarter" idx="18" hasCustomPrompt="1"/>
          </p:nvPr>
        </p:nvSpPr>
        <p:spPr>
          <a:xfrm>
            <a:off x="711200" y="3140968"/>
            <a:ext cx="7702550" cy="676176"/>
          </a:xfrm>
          <a:prstGeom prst="rect">
            <a:avLst/>
          </a:prstGeom>
        </p:spPr>
        <p:txBody>
          <a:bodyPr/>
          <a:lstStyle>
            <a:lvl1pPr marL="0" indent="0" algn="ctr">
              <a:buNone/>
              <a:defRPr b="1">
                <a:solidFill>
                  <a:schemeClr val="bg1"/>
                </a:solidFill>
                <a:latin typeface="Helvetica" panose="020B0604020202020204" pitchFamily="34" charset="0"/>
                <a:ea typeface="Helvetica" panose="020B0604020202020204" pitchFamily="34" charset="0"/>
                <a:cs typeface="Helvetica" panose="020B0604020202020204" pitchFamily="34" charset="0"/>
              </a:defRPr>
            </a:lvl1pPr>
          </a:lstStyle>
          <a:p>
            <a:pPr lvl="0"/>
            <a:r>
              <a:rPr lang="it-IT" dirty="0"/>
              <a:t>TITOLO</a:t>
            </a:r>
          </a:p>
        </p:txBody>
      </p:sp>
    </p:spTree>
    <p:extLst>
      <p:ext uri="{BB962C8B-B14F-4D97-AF65-F5344CB8AC3E}">
        <p14:creationId xmlns:p14="http://schemas.microsoft.com/office/powerpoint/2010/main" val="3312272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LIDE BASE CORPO PPT">
    <p:spTree>
      <p:nvGrpSpPr>
        <p:cNvPr id="1" name=""/>
        <p:cNvGrpSpPr/>
        <p:nvPr/>
      </p:nvGrpSpPr>
      <p:grpSpPr>
        <a:xfrm>
          <a:off x="0" y="0"/>
          <a:ext cx="0" cy="0"/>
          <a:chOff x="0" y="0"/>
          <a:chExt cx="0" cy="0"/>
        </a:xfrm>
      </p:grpSpPr>
      <p:pic>
        <p:nvPicPr>
          <p:cNvPr id="11" name="Immagine 10" descr="5_PUNTO 3 LOGO-01_RGB.png">
            <a:extLst>
              <a:ext uri="{FF2B5EF4-FFF2-40B4-BE49-F238E27FC236}">
                <a16:creationId xmlns:a16="http://schemas.microsoft.com/office/drawing/2014/main" id="{3F47237B-9CAE-472D-B5E7-17C0497A78DF}"/>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13" name="Titolo 10">
            <a:extLst>
              <a:ext uri="{FF2B5EF4-FFF2-40B4-BE49-F238E27FC236}">
                <a16:creationId xmlns:a16="http://schemas.microsoft.com/office/drawing/2014/main" id="{8210D286-E4F5-499D-97A8-E2F01E406E19}"/>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rgbClr val="82BC00"/>
                </a:solidFill>
                <a:latin typeface="Helvetica" panose="020B0604020202020204" pitchFamily="34" charset="0"/>
                <a:ea typeface="Helvetica" panose="020B0604020202020204" pitchFamily="34" charset="0"/>
                <a:cs typeface="Helvetica" panose="020B0604020202020204" pitchFamily="34" charset="0"/>
              </a:defRPr>
            </a:lvl1pPr>
          </a:lstStyle>
          <a:p>
            <a:r>
              <a:rPr lang="it-IT" dirty="0"/>
              <a:t>TITOLO</a:t>
            </a:r>
          </a:p>
        </p:txBody>
      </p:sp>
      <p:sp>
        <p:nvSpPr>
          <p:cNvPr id="3" name="Segnaposto testo 2">
            <a:extLst>
              <a:ext uri="{FF2B5EF4-FFF2-40B4-BE49-F238E27FC236}">
                <a16:creationId xmlns:a16="http://schemas.microsoft.com/office/drawing/2014/main" id="{21D0A6D9-0299-4C49-B34E-6E886E885077}"/>
              </a:ext>
            </a:extLst>
          </p:cNvPr>
          <p:cNvSpPr>
            <a:spLocks noGrp="1"/>
          </p:cNvSpPr>
          <p:nvPr>
            <p:ph type="body" sz="quarter" idx="11"/>
          </p:nvPr>
        </p:nvSpPr>
        <p:spPr>
          <a:xfrm>
            <a:off x="539750" y="1052512"/>
            <a:ext cx="8027988" cy="4824759"/>
          </a:xfrm>
          <a:prstGeom prst="rect">
            <a:avLst/>
          </a:prstGeom>
        </p:spPr>
        <p:txBody>
          <a:bodyPr/>
          <a:lstStyle>
            <a:lvl1pPr marL="0" indent="0">
              <a:buNone/>
              <a:defRPr sz="1700">
                <a:solidFill>
                  <a:schemeClr val="tx1">
                    <a:lumMod val="75000"/>
                    <a:lumOff val="25000"/>
                  </a:schemeClr>
                </a:solidFill>
                <a:latin typeface="Helvetica" panose="020B0604020202020204" pitchFamily="34" charset="0"/>
                <a:ea typeface="Inter" panose="020B0502030000000004" pitchFamily="34" charset="0"/>
                <a:cs typeface="Helvetica" panose="020B0604020202020204" pitchFamily="34" charset="0"/>
              </a:defRPr>
            </a:lvl1pPr>
            <a:lvl2pPr marL="457200" indent="0">
              <a:buNone/>
              <a:defRPr/>
            </a:lvl2pPr>
          </a:lstStyle>
          <a:p>
            <a:pPr lvl="0"/>
            <a:r>
              <a:rPr lang="it-IT" dirty="0"/>
              <a:t>Fare clic per modificare gli stili del testo dello schema</a:t>
            </a:r>
          </a:p>
        </p:txBody>
      </p:sp>
    </p:spTree>
    <p:extLst>
      <p:ext uri="{BB962C8B-B14F-4D97-AF65-F5344CB8AC3E}">
        <p14:creationId xmlns:p14="http://schemas.microsoft.com/office/powerpoint/2010/main" val="35127057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SLIDE CLIMAX!">
    <p:bg>
      <p:bgPr>
        <a:solidFill>
          <a:srgbClr val="1B9BB5"/>
        </a:solidFill>
        <a:effectLst/>
      </p:bgPr>
    </p:bg>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7B68017-DF48-43F1-95A7-7F7A6E060144}"/>
              </a:ext>
            </a:extLst>
          </p:cNvPr>
          <p:cNvSpPr/>
          <p:nvPr userDrawn="1"/>
        </p:nvSpPr>
        <p:spPr>
          <a:xfrm>
            <a:off x="0" y="6021733"/>
            <a:ext cx="9144000" cy="83626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1" name="Immagine 10" descr="5_PUNTO 3 LOGO-01_RGB.png">
            <a:extLst>
              <a:ext uri="{FF2B5EF4-FFF2-40B4-BE49-F238E27FC236}">
                <a16:creationId xmlns:a16="http://schemas.microsoft.com/office/drawing/2014/main" id="{3F47237B-9CAE-472D-B5E7-17C0497A78DF}"/>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13" name="Titolo 10">
            <a:extLst>
              <a:ext uri="{FF2B5EF4-FFF2-40B4-BE49-F238E27FC236}">
                <a16:creationId xmlns:a16="http://schemas.microsoft.com/office/drawing/2014/main" id="{8210D286-E4F5-499D-97A8-E2F01E406E19}"/>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chemeClr val="bg1"/>
                </a:solidFill>
                <a:latin typeface="Helvetica" panose="020B0604020202020204" pitchFamily="34" charset="0"/>
                <a:ea typeface="Helvetica" panose="020B0604020202020204" pitchFamily="34" charset="0"/>
                <a:cs typeface="Helvetica" panose="020B0604020202020204" pitchFamily="34" charset="0"/>
              </a:defRPr>
            </a:lvl1pPr>
          </a:lstStyle>
          <a:p>
            <a:r>
              <a:rPr lang="it-IT" dirty="0"/>
              <a:t>TITOLO</a:t>
            </a:r>
          </a:p>
        </p:txBody>
      </p:sp>
      <p:sp>
        <p:nvSpPr>
          <p:cNvPr id="3" name="Segnaposto testo 2">
            <a:extLst>
              <a:ext uri="{FF2B5EF4-FFF2-40B4-BE49-F238E27FC236}">
                <a16:creationId xmlns:a16="http://schemas.microsoft.com/office/drawing/2014/main" id="{21D0A6D9-0299-4C49-B34E-6E886E885077}"/>
              </a:ext>
            </a:extLst>
          </p:cNvPr>
          <p:cNvSpPr>
            <a:spLocks noGrp="1"/>
          </p:cNvSpPr>
          <p:nvPr>
            <p:ph type="body" sz="quarter" idx="11"/>
          </p:nvPr>
        </p:nvSpPr>
        <p:spPr>
          <a:xfrm>
            <a:off x="539750" y="1052512"/>
            <a:ext cx="8027988" cy="4824759"/>
          </a:xfrm>
          <a:prstGeom prst="rect">
            <a:avLst/>
          </a:prstGeom>
        </p:spPr>
        <p:txBody>
          <a:bodyPr/>
          <a:lstStyle>
            <a:lvl1pPr marL="0" indent="0">
              <a:buNone/>
              <a:defRPr sz="1800">
                <a:solidFill>
                  <a:schemeClr val="bg1"/>
                </a:solidFill>
                <a:latin typeface="Helvetica" panose="020B0604020202020204" pitchFamily="34" charset="0"/>
                <a:ea typeface="Inter" panose="020B0502030000000004" pitchFamily="34" charset="0"/>
                <a:cs typeface="Helvetica" panose="020B0604020202020204" pitchFamily="34" charset="0"/>
              </a:defRPr>
            </a:lvl1pPr>
            <a:lvl2pPr marL="457200" indent="0">
              <a:buNone/>
              <a:defRPr/>
            </a:lvl2pPr>
          </a:lstStyle>
          <a:p>
            <a:pPr lvl="0"/>
            <a:r>
              <a:rPr lang="it-IT" dirty="0"/>
              <a:t>Fare clic per modificare gli stili del testo dello schema</a:t>
            </a:r>
          </a:p>
        </p:txBody>
      </p:sp>
    </p:spTree>
    <p:extLst>
      <p:ext uri="{BB962C8B-B14F-4D97-AF65-F5344CB8AC3E}">
        <p14:creationId xmlns:p14="http://schemas.microsoft.com/office/powerpoint/2010/main" val="22774535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Punto 3 - Saluti">
    <p:bg>
      <p:bgPr>
        <a:solidFill>
          <a:srgbClr val="81BB26"/>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79B34622-D897-4B1B-97F0-6DE9CE597C9D}"/>
              </a:ext>
            </a:extLst>
          </p:cNvPr>
          <p:cNvSpPr/>
          <p:nvPr userDrawn="1"/>
        </p:nvSpPr>
        <p:spPr>
          <a:xfrm>
            <a:off x="0" y="0"/>
            <a:ext cx="9144000" cy="30689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8" name="Immagine 7" descr="5_PUNTO 3 LOGO-01_RGB.png"/>
          <p:cNvPicPr>
            <a:picLocks noChangeAspect="1"/>
          </p:cNvPicPr>
          <p:nvPr userDrawn="1"/>
        </p:nvPicPr>
        <p:blipFill>
          <a:blip r:embed="rId2"/>
          <a:stretch>
            <a:fillRect/>
          </a:stretch>
        </p:blipFill>
        <p:spPr>
          <a:xfrm>
            <a:off x="3294133" y="914400"/>
            <a:ext cx="2555734" cy="1524000"/>
          </a:xfrm>
          <a:prstGeom prst="rect">
            <a:avLst/>
          </a:prstGeom>
        </p:spPr>
      </p:pic>
      <p:sp>
        <p:nvSpPr>
          <p:cNvPr id="22" name="Segnaposto testo 20"/>
          <p:cNvSpPr>
            <a:spLocks noGrp="1"/>
          </p:cNvSpPr>
          <p:nvPr>
            <p:ph type="body" sz="quarter" idx="17" hasCustomPrompt="1"/>
          </p:nvPr>
        </p:nvSpPr>
        <p:spPr>
          <a:xfrm>
            <a:off x="3124200" y="5762600"/>
            <a:ext cx="2895600" cy="457200"/>
          </a:xfrm>
          <a:prstGeom prst="rect">
            <a:avLst/>
          </a:prstGeom>
        </p:spPr>
        <p:txBody>
          <a:bodyPr anchor="b">
            <a:normAutofit/>
          </a:bodyPr>
          <a:lstStyle>
            <a:lvl1pPr algn="ctr">
              <a:buNone/>
              <a:defRPr sz="1400">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Telefono </a:t>
            </a:r>
            <a:r>
              <a:rPr lang="it-IT" dirty="0" err="1"/>
              <a:t>–</a:t>
            </a:r>
            <a:r>
              <a:rPr lang="it-IT" dirty="0"/>
              <a:t> </a:t>
            </a:r>
            <a:r>
              <a:rPr lang="it-IT" dirty="0" err="1"/>
              <a:t>email</a:t>
            </a:r>
            <a:endParaRPr lang="it-IT" dirty="0"/>
          </a:p>
        </p:txBody>
      </p:sp>
      <p:sp>
        <p:nvSpPr>
          <p:cNvPr id="9" name="Segnaposto testo 20"/>
          <p:cNvSpPr>
            <a:spLocks noGrp="1"/>
          </p:cNvSpPr>
          <p:nvPr>
            <p:ph type="body" sz="quarter" idx="18" hasCustomPrompt="1"/>
          </p:nvPr>
        </p:nvSpPr>
        <p:spPr>
          <a:xfrm>
            <a:off x="3124200" y="5229200"/>
            <a:ext cx="2895600" cy="457200"/>
          </a:xfrm>
          <a:prstGeom prst="rect">
            <a:avLst/>
          </a:prstGeom>
        </p:spPr>
        <p:txBody>
          <a:bodyPr anchor="b">
            <a:normAutofit/>
          </a:bodyPr>
          <a:lstStyle>
            <a:lvl1pPr algn="ctr">
              <a:buNone/>
              <a:defRPr sz="1700">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Relatore</a:t>
            </a:r>
          </a:p>
        </p:txBody>
      </p:sp>
      <p:sp>
        <p:nvSpPr>
          <p:cNvPr id="5" name="Segnaposto testo 4">
            <a:extLst>
              <a:ext uri="{FF2B5EF4-FFF2-40B4-BE49-F238E27FC236}">
                <a16:creationId xmlns:a16="http://schemas.microsoft.com/office/drawing/2014/main" id="{42BEC7E9-D3AB-4160-8156-CD1DF74C452D}"/>
              </a:ext>
            </a:extLst>
          </p:cNvPr>
          <p:cNvSpPr>
            <a:spLocks noGrp="1"/>
          </p:cNvSpPr>
          <p:nvPr>
            <p:ph type="body" sz="quarter" idx="20" hasCustomPrompt="1"/>
          </p:nvPr>
        </p:nvSpPr>
        <p:spPr>
          <a:xfrm>
            <a:off x="2411412" y="3719910"/>
            <a:ext cx="4321175" cy="942975"/>
          </a:xfrm>
          <a:prstGeom prst="rect">
            <a:avLst/>
          </a:prstGeom>
        </p:spPr>
        <p:txBody>
          <a:bodyPr/>
          <a:lstStyle>
            <a:lvl1pPr algn="ctr">
              <a:buNone/>
              <a:defRPr sz="2000">
                <a:solidFill>
                  <a:schemeClr val="bg1"/>
                </a:solidFill>
                <a:latin typeface="Helvetica" panose="020B0604020202020204" pitchFamily="34" charset="0"/>
                <a:ea typeface="Helvetica" panose="020B0604020202020204" pitchFamily="34" charset="0"/>
                <a:cs typeface="Helvetica" panose="020B0604020202020204" pitchFamily="34" charset="0"/>
              </a:defRPr>
            </a:lvl1pPr>
            <a:lvl2pPr>
              <a:buNone/>
              <a:defRPr sz="2400">
                <a:latin typeface="Cera PRO Light" panose="00000400000000000000" pitchFamily="50" charset="0"/>
              </a:defRPr>
            </a:lvl2pPr>
            <a:lvl3pPr>
              <a:buNone/>
              <a:defRPr sz="2400">
                <a:latin typeface="Cera PRO Light" panose="00000400000000000000" pitchFamily="50" charset="0"/>
              </a:defRPr>
            </a:lvl3pPr>
            <a:lvl4pPr>
              <a:buNone/>
              <a:defRPr sz="2400">
                <a:latin typeface="Cera PRO Light" panose="00000400000000000000" pitchFamily="50" charset="0"/>
              </a:defRPr>
            </a:lvl4pPr>
            <a:lvl5pPr>
              <a:buNone/>
              <a:defRPr sz="2400">
                <a:latin typeface="Cera PRO Light" panose="00000400000000000000" pitchFamily="50" charset="0"/>
              </a:defRPr>
            </a:lvl5pPr>
          </a:lstStyle>
          <a:p>
            <a:pPr lvl="0"/>
            <a:r>
              <a:rPr lang="it-IT" dirty="0"/>
              <a:t>Grazie per l’attenzione</a:t>
            </a:r>
          </a:p>
        </p:txBody>
      </p:sp>
      <p:sp>
        <p:nvSpPr>
          <p:cNvPr id="15" name="Segnaposto testo 20">
            <a:extLst>
              <a:ext uri="{FF2B5EF4-FFF2-40B4-BE49-F238E27FC236}">
                <a16:creationId xmlns:a16="http://schemas.microsoft.com/office/drawing/2014/main" id="{23111355-FC27-4B51-B694-CEB2811EA70D}"/>
              </a:ext>
            </a:extLst>
          </p:cNvPr>
          <p:cNvSpPr>
            <a:spLocks noGrp="1"/>
          </p:cNvSpPr>
          <p:nvPr>
            <p:ph type="body" sz="quarter" idx="21" hasCustomPrompt="1"/>
          </p:nvPr>
        </p:nvSpPr>
        <p:spPr>
          <a:xfrm>
            <a:off x="3146439" y="6272762"/>
            <a:ext cx="2895600" cy="457200"/>
          </a:xfrm>
          <a:prstGeom prst="rect">
            <a:avLst/>
          </a:prstGeom>
        </p:spPr>
        <p:txBody>
          <a:bodyPr anchor="b">
            <a:normAutofit/>
          </a:bodyPr>
          <a:lstStyle>
            <a:lvl1pPr algn="ctr">
              <a:buNone/>
              <a:defRPr sz="1400">
                <a:solidFill>
                  <a:schemeClr val="bg1"/>
                </a:solidFill>
                <a:latin typeface="Helvetica" panose="020B0604020202020204" pitchFamily="34" charset="0"/>
                <a:ea typeface="Inter" panose="020B0502030000000004" pitchFamily="34" charset="0"/>
                <a:cs typeface="Helvetica" panose="020B0604020202020204" pitchFamily="34" charset="0"/>
              </a:defRPr>
            </a:lvl1pPr>
          </a:lstStyle>
          <a:p>
            <a:pPr lvl="0"/>
            <a:r>
              <a:rPr lang="it-IT" dirty="0"/>
              <a:t>www.punto3.it</a:t>
            </a:r>
          </a:p>
        </p:txBody>
      </p:sp>
    </p:spTree>
    <p:extLst>
      <p:ext uri="{BB962C8B-B14F-4D97-AF65-F5344CB8AC3E}">
        <p14:creationId xmlns:p14="http://schemas.microsoft.com/office/powerpoint/2010/main" val="23024369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UNTO ELENCO">
    <p:spTree>
      <p:nvGrpSpPr>
        <p:cNvPr id="1" name=""/>
        <p:cNvGrpSpPr/>
        <p:nvPr/>
      </p:nvGrpSpPr>
      <p:grpSpPr>
        <a:xfrm>
          <a:off x="0" y="0"/>
          <a:ext cx="0" cy="0"/>
          <a:chOff x="0" y="0"/>
          <a:chExt cx="0" cy="0"/>
        </a:xfrm>
      </p:grpSpPr>
      <p:pic>
        <p:nvPicPr>
          <p:cNvPr id="7" name="Immagine 6" descr="5_PUNTO 3 LOGO-01_RGB.png">
            <a:extLst>
              <a:ext uri="{FF2B5EF4-FFF2-40B4-BE49-F238E27FC236}">
                <a16:creationId xmlns:a16="http://schemas.microsoft.com/office/drawing/2014/main" id="{20C2438F-2FB3-48CC-A891-4EB60AEE55B8}"/>
              </a:ext>
            </a:extLst>
          </p:cNvPr>
          <p:cNvPicPr>
            <a:picLocks noChangeAspect="1"/>
          </p:cNvPicPr>
          <p:nvPr userDrawn="1"/>
        </p:nvPicPr>
        <p:blipFill>
          <a:blip r:embed="rId2"/>
          <a:srcRect b="13741"/>
          <a:stretch>
            <a:fillRect/>
          </a:stretch>
        </p:blipFill>
        <p:spPr>
          <a:xfrm>
            <a:off x="7668033" y="6081847"/>
            <a:ext cx="1152750" cy="592939"/>
          </a:xfrm>
          <a:prstGeom prst="rect">
            <a:avLst/>
          </a:prstGeom>
        </p:spPr>
      </p:pic>
      <p:sp>
        <p:nvSpPr>
          <p:cNvPr id="4" name="Segnaposto testo 3">
            <a:extLst>
              <a:ext uri="{FF2B5EF4-FFF2-40B4-BE49-F238E27FC236}">
                <a16:creationId xmlns:a16="http://schemas.microsoft.com/office/drawing/2014/main" id="{BCA8FD2C-8056-4509-8A88-5E666E1F4E50}"/>
              </a:ext>
            </a:extLst>
          </p:cNvPr>
          <p:cNvSpPr>
            <a:spLocks noGrp="1"/>
          </p:cNvSpPr>
          <p:nvPr>
            <p:ph type="body" sz="quarter" idx="10"/>
          </p:nvPr>
        </p:nvSpPr>
        <p:spPr>
          <a:xfrm>
            <a:off x="539750" y="980728"/>
            <a:ext cx="7993063" cy="4969222"/>
          </a:xfrm>
          <a:prstGeom prst="rect">
            <a:avLst/>
          </a:prstGeom>
        </p:spPr>
        <p:txBody>
          <a:bodyPr/>
          <a:lstStyle>
            <a:lvl1pPr>
              <a:buFont typeface="Wingdings" panose="05000000000000000000" pitchFamily="2" charset="2"/>
              <a:buChar char="§"/>
              <a:defRPr sz="1700">
                <a:solidFill>
                  <a:schemeClr val="tx1">
                    <a:lumMod val="75000"/>
                    <a:lumOff val="25000"/>
                  </a:schemeClr>
                </a:solidFill>
                <a:latin typeface="Helvetica" panose="020B0604020202020204" pitchFamily="34" charset="0"/>
                <a:ea typeface="Inter" panose="020B0502030000000004" pitchFamily="34" charset="0"/>
                <a:cs typeface="Helvetica" panose="020B0604020202020204" pitchFamily="34" charset="0"/>
              </a:defRPr>
            </a:lvl1pPr>
            <a:lvl2pPr marL="742950" indent="-285750">
              <a:buFont typeface="Courier New" panose="02070309020205020404" pitchFamily="49" charset="0"/>
              <a:buChar char="o"/>
              <a:defRPr sz="1700">
                <a:solidFill>
                  <a:schemeClr val="tx1">
                    <a:lumMod val="75000"/>
                    <a:lumOff val="25000"/>
                  </a:schemeClr>
                </a:solidFill>
                <a:latin typeface="Helvetica" panose="020B0604020202020204" pitchFamily="34" charset="0"/>
                <a:ea typeface="Inter" panose="020B0502030000000004" pitchFamily="34" charset="0"/>
                <a:cs typeface="Helvetica" panose="020B0604020202020204" pitchFamily="34" charset="0"/>
              </a:defRPr>
            </a:lvl2pPr>
            <a:lvl3pPr marL="1143000" indent="-228600">
              <a:buFont typeface="Arial" panose="020B0604020202020204" pitchFamily="34" charset="0"/>
              <a:buChar char="•"/>
              <a:defRPr lang="it-IT" sz="1700" kern="1200" dirty="0">
                <a:solidFill>
                  <a:schemeClr val="tx1">
                    <a:lumMod val="75000"/>
                    <a:lumOff val="25000"/>
                  </a:schemeClr>
                </a:solidFill>
                <a:latin typeface="Helvetica" panose="020B0604020202020204" pitchFamily="34" charset="0"/>
                <a:ea typeface="Inter" panose="020B0502030000000004" pitchFamily="34" charset="0"/>
                <a:cs typeface="Helvetica" panose="020B0604020202020204" pitchFamily="34" charset="0"/>
              </a:defRPr>
            </a:lvl3pPr>
          </a:lstStyle>
          <a:p>
            <a:pPr lvl="0"/>
            <a:r>
              <a:rPr lang="it-IT" dirty="0"/>
              <a:t>Fare clic per modificare gli stili del testo dello schema</a:t>
            </a:r>
          </a:p>
          <a:p>
            <a:pPr lvl="1"/>
            <a:r>
              <a:rPr lang="it-IT" dirty="0"/>
              <a:t>Secondo livello</a:t>
            </a:r>
          </a:p>
          <a:p>
            <a:pPr lvl="2"/>
            <a:r>
              <a:rPr lang="it-IT" dirty="0"/>
              <a:t>Terzo livello</a:t>
            </a:r>
          </a:p>
        </p:txBody>
      </p:sp>
      <p:sp>
        <p:nvSpPr>
          <p:cNvPr id="11" name="Titolo 10">
            <a:extLst>
              <a:ext uri="{FF2B5EF4-FFF2-40B4-BE49-F238E27FC236}">
                <a16:creationId xmlns:a16="http://schemas.microsoft.com/office/drawing/2014/main" id="{91642458-7174-4278-952A-53890318FC22}"/>
              </a:ext>
            </a:extLst>
          </p:cNvPr>
          <p:cNvSpPr>
            <a:spLocks noGrp="1"/>
          </p:cNvSpPr>
          <p:nvPr>
            <p:ph type="title" hasCustomPrompt="1"/>
          </p:nvPr>
        </p:nvSpPr>
        <p:spPr>
          <a:xfrm>
            <a:off x="539750" y="365125"/>
            <a:ext cx="7975600" cy="542925"/>
          </a:xfrm>
          <a:prstGeom prst="rect">
            <a:avLst/>
          </a:prstGeom>
        </p:spPr>
        <p:txBody>
          <a:bodyPr/>
          <a:lstStyle>
            <a:lvl1pPr>
              <a:defRPr lang="it-IT" sz="2400" b="1" kern="1200" dirty="0">
                <a:solidFill>
                  <a:srgbClr val="82BC00"/>
                </a:solidFill>
                <a:latin typeface="Helvetica" panose="020B0604020202020204" pitchFamily="34" charset="0"/>
                <a:ea typeface="+mn-ea"/>
                <a:cs typeface="Helvetica" panose="020B0604020202020204" pitchFamily="34" charset="0"/>
              </a:defRPr>
            </a:lvl1pPr>
          </a:lstStyle>
          <a:p>
            <a:r>
              <a:rPr lang="it-IT" dirty="0"/>
              <a:t>TITOLO</a:t>
            </a:r>
          </a:p>
        </p:txBody>
      </p:sp>
    </p:spTree>
    <p:extLst>
      <p:ext uri="{BB962C8B-B14F-4D97-AF65-F5344CB8AC3E}">
        <p14:creationId xmlns:p14="http://schemas.microsoft.com/office/powerpoint/2010/main" val="41826373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image" Target="../media/image1.png"/><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1.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theme" Target="../theme/theme5.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dirty="0"/>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EBA20F-C4D2-104A-B46A-7B3206CD4BCC}" type="datetimeFigureOut">
              <a:rPr lang="it-IT" smtClean="0"/>
              <a:pPr/>
              <a:t>18/09/2025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8FA5F8-F56E-2446-BFEA-4210E035FF3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457200" rtl="0" eaLnBrk="1" latinLnBrk="0" hangingPunct="1">
        <a:spcBef>
          <a:spcPct val="0"/>
        </a:spcBef>
        <a:buNone/>
        <a:defRPr sz="4400" kern="1200">
          <a:solidFill>
            <a:schemeClr val="tx1"/>
          </a:solidFill>
          <a:latin typeface="Cera PRO" panose="00000800000000000000" pitchFamily="50"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Cera PRO Light" panose="00000400000000000000" pitchFamily="50" charset="0"/>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Cera PRO Light" panose="00000400000000000000" pitchFamily="50"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Cera PRO Light" panose="00000400000000000000" pitchFamily="50"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1" name="Text Box 8">
            <a:extLst>
              <a:ext uri="{FF2B5EF4-FFF2-40B4-BE49-F238E27FC236}">
                <a16:creationId xmlns:a16="http://schemas.microsoft.com/office/drawing/2014/main" id="{9C04F1BC-7F01-4178-9E5A-C0C4CD4F3209}"/>
              </a:ext>
            </a:extLst>
          </p:cNvPr>
          <p:cNvSpPr txBox="1">
            <a:spLocks/>
          </p:cNvSpPr>
          <p:nvPr userDrawn="1"/>
        </p:nvSpPr>
        <p:spPr bwMode="auto">
          <a:xfrm>
            <a:off x="4928071" y="2721322"/>
            <a:ext cx="2125266" cy="530102"/>
          </a:xfrm>
          <a:prstGeom prst="rect">
            <a:avLst/>
          </a:prstGeom>
          <a:noFill/>
          <a:ln>
            <a:noFill/>
          </a:ln>
        </p:spPr>
        <p:txBody>
          <a:bodyPr lIns="64283" tIns="32141" rIns="64283" bIns="32141">
            <a:spAutoFit/>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ctr" eaLnBrk="1" hangingPunct="1">
              <a:spcBef>
                <a:spcPct val="50000"/>
              </a:spcBef>
              <a:defRPr/>
            </a:pPr>
            <a:endParaRPr lang="it-IT" sz="3023" b="0">
              <a:solidFill>
                <a:srgbClr val="000000"/>
              </a:solidFill>
              <a:latin typeface="Gill Sans" charset="0"/>
              <a:sym typeface="Gill Sans" charset="0"/>
            </a:endParaRPr>
          </a:p>
        </p:txBody>
      </p:sp>
      <p:sp>
        <p:nvSpPr>
          <p:cNvPr id="1034" name="AutoShape 11" descr="data:image/jpeg;base64,/9j/4AAQSkZJRgABAQAAAQABAAD/2wCEAAkGBhMSEBUUExQWFBUWFxgaFhUXFhwYFxcgGBkcHB8ZGBoYHSYeGxwnHBccHy8gIygpLCwsGx4xNTAqNSYrLCkBCQoKDgwOGg8PGCkkHBwtKSwpKSkpKSkpKSkpKSwsLCwpKSkpKSkpKSkpKSkpKSkpKSwpKSwpLCkpKSwpKSwsLP/AABEIAPYAzQMBIgACEQEDEQH/xAAcAAABBQEBAQAAAAAAAAAAAAAGAAEEBQcDAgj/xABREAABAwIEAwUEBgYECwYHAAABAgMRACEEEjFBBQZREyJhcYEykaHwBxQjQlKxM2KCwdHhJFNykhVDY3N0g5SisrPxFhcl0tPiNDVEZJO0wv/EABkBAAMBAQEAAAAAAAAAAAAAAAABAgMEBf/EACcRAAICAgICAgEEAwAAAAAAAAABAhEDMRIhBEEiURMyM2GBBUKR/9oADAMBAAIRAxEAPwDcaVKlQAqVKlQAqVKlQAqVc3n0oSVKISkCSokAAdSTYChriv0g4ZolKSXlCbI9n1We77p0NABQVV4cfSkEkgAakmAN7k1l3FPpCxThhGRlPRKc69xdSrdNE6jcGh3GYtbxKnVqcMi6yVfi0BsPaMRGppMdGsY3nnBtyO2C1D7rYKztbu2BM7kVQYz6ThJ7JhR8XFhM63yozHpYkG50igAnbp09f40ifGPS9KylEJMRz5i1mQsIEiyUgi1o702Ot76VXYnj+JXZb7pnUZyNr2TG/SoDGHKlAJTJ6AT0vbzqezyziHIAbIJIF4SPO5n1qXJLbLUW9IiuY5ZmXHCdz2q/3KpxxFy8Oui/9aveNDm8TV3/AN3mMH3UH/Wa/DxND2IaKVKTIMKIlJlJKTFjvcRVkItMNzZi0RGIWY1CiF/8YJq3wf0kYhP6RCHR4fZq3/tDoNB1oSZaKiAASTYDr4R60nNfHpuPMbHeKl0gNU4Xz/hXIClllR2dAE/tglG/Xr0NEaXRWDKFtPn5Hwq04JzI/hVDs1ZkSJaUZQQfwmCWzf7trCQaqyaNoBp6oeXubGcWIScjg9ppRAWNJI/Gn9YW8qvZpiHpUqVACpjT14NAHulSpUAKlSqv4xxprDN53FQJgAXUo9Ejc7+Ak0ATVuAXO2tB3HPpGbQShgdqoT35+zEdCDK79IGt6D+Pc3PYuQuENSYaBsQDbtD946GPZB0nU0yl31n56Uikix4rxp3EXeWVjUJ0QLDRAtr1kg71XKVfTb5tXVptRStSQShAGdWyZISATsbgRM3muDiul9fhSGekibanYaz4eVW/COV8Q/7CIG5UrKPdr8KmcslPYmAJSsyqL3AIE62ox5YX9qodU6eR/nWnDqzreCsXOypwH0YXBde80tpjY/eVtcfdGlASEFS43KilIBuYVA/KfWt5JrAWnswFheVR/aObfxNZs44l1yk9GKTEd5CwT4QFW9UijhtXeT4FP50Ecox9avs04R4HM0JH96KNmRK0/wBpP5ivO8j9z/h6fj/tv+y75i4kWMI64PaSg5PFRskaH7xA0rFkCAAL9JvoNb7nej/6U+IQhhj8ay4q1srcATb8a0nWe7WfqckkfN69I8xBTyFw8rfU4dGURt7a9PUJB/vD0N8XwdrEWdQlXjooeShCvjVPyRh8uDQqLulTl/EwnwjKkGB1NqKMCJM9K8WUnl8mlpG1VCwF479G60d7DqzgAnIs9/8AZIEK9YPiaDX2VIWUqBCk2UkiCJAMEHwNb1FUnMXKzOKT3hlcAhLgHeT4HqPDxMRXtmCZjyXikhQJSoXCgYUnaQRcHxFaNylz2HShnEGHlCEr0Q4RtsErIvlFjBj8IA+K8LcwzpZcEKvlIByrEiFJJHjcXKZE6iYBVMg/DwMiPm1qRVWfQCV16oL5P5xLzfZvXeRoRbtRHtAH7wiCL9dDAJ0Y+YmsJeTjjLi32LiybXk04NeVJ8YroJPdKlUTifEUMNLdcMJSJPU9AOpJsBuTQBE5j5hbwjWdcqJshA9pZiYHQRcnYegOS8U4o5iHFOukFRkQPZQn8CBsOp+8b3sB143xheJdLq+kITHsJkHKD1m5O8DoKgEkG1IpI5pHTr/PTejLlPkbtgHX1Qn+qSbnwcUPZ19kQdL7VS8ASgqVaViCny3yjqDHlNFfL/Eiy7f2F2V0BsAv9x9OlarG3HkW49WXfMfCU/4PeabQAA0rKlIAEpGYAWO40isfU589fTbyre3IKTOh1rC8Rgy2VNmZQpaP7qyPiAD61iyEWnKmIjtE6SAoXtYwQB5q/KjHgy8uIQevd/vfzFA/CcQEvNkRBGTSD3pBnX70UWoUQQfwwR6XraPcT1cPzwuIXcdxnZYZ5yYyNOKncZUkg/CsNYRFj/LxrV+e8eBw5UE/bZECCAYWROuoyggjoTWWK1/PTw/j8KxZ5VUXvJ7f261R7LYTPipYJ8NEUb8Pbl1Ous+6T+6hXkxiG3F37ywkfsJ28cy1A+lEo4glhDj6tGkKWRMT0T5k29etedk+eaj04/HBYHc78Q7bHOaZWgGkka93vLn9tRT+yaoFMlyG0mC4oNpPQuKCR7iZ9D0roCdVqlRJKjAupRJUeglRJq+5NwIcxaVbNJUs2jvK7iR8VH9mu7LPhFy+jzkro0NllKUpSmyUgBPkBA+AqywSIT53qBlkxOunrUfi/N2Hw3dKsyxbs0QVC0wq8J216ivL/wAfFynKbNMmuKL6apuMc2YfDyHFSq32aO8u8ajYX1JFAHFudsQ+RCuxRI7rZ7xjqvUjwEaeJodMRAEW/hpXsWY0X/MfOKsWAns20IEET33Aq8kLsANBYevQbJjT+deysAXjeZMbnrVvhOU8S4lRDRSAkkZ+4pRAMJSDe5ESY1rOWSMdsaKZLhSoFJhSVBSFQLKSZB9/vFq1ngHGE4llLoGU3StMzlUk3EnUWkHcEG01kmaRaIjX08avOU+NDD4pOazbpS24dgZORfoo5T4LPSubyfH/ACx62NOjXsMTlHzvXamSRT11Y48YpGY5NZZztzJ27xaQR2TZifxLuFHxA9kCNc3hRXz5zD9Xw+RJh12UojVIEZl6jQEDXVSayoECABYAAdABYWjoPhVlJHtSjHp+6/mbE12xmGW2QlScpKAsAj7qpgm0T4bRer7kbl/6w72qoLTRsPxrgEJIOwCs0bnKOtGfOXLn1liUfpW5KOipiUHwMC+xAPhQOzLGcQUEEWIMi3ideutFGFxYcSFCINojfce+KEQRPlI2BsdD0IiPOpnDeI9mb3R94DY/igdAK0xT4umXGXo1DlniedHZKPeQO6TcqTsZ3IsD6HegXn/h/ZY1REgPIDg6SISqOlwk+aqs2XSCFIIzAylQuBaPcQY8jXnnniLOIw7Sph5KiMgmcpAzeGX2SCfSnlhxdolqnYGpcI02VIPjNFiuPNhAUTJKQcoEnTToLgi/5UJqVrtSmfnwrNOjbFnliXRdcw8y/WGWWgkpDSlKkkd7uqSiBsQFHWIkelHlt6/w/hTfl8/xp0rvlTqLwDfbb11qTGTtlrw3mBxlsNpShSQSZMg94k3IN9Y9BS4vzCX20oyZBmClQZzEJIAgiwBUVb3y9KqpiBp4b0iff/Cf4VmsUU+Xsv8AJJx4+h0qAHltt5a0Z8BxbWBwxU8ftXiXOzA+0KYhsRt3QDeBKlUEHf8AhXZS5BJF1ESTqSdyd5EfMVObF+RU30RF0X3FucnngQj7FBGiFd8g/iWBI0+7Gu+tUc7+M+JmZPnJriVT83v03NEnB+SnngCv7FJg3ErPkjb9rqLGpvH48foLbB9KtANzbUz4bk2nSiLhfI77t3PsU29sSsyJPcB7vTvGZ2o14Pyy1hz9mmVxHaKus+uwnYQPOrlvDdT6VzPPkzdYlS+2LWyl4TyyywBkQVK/rFd5R99k+gFXTeEG9dwQKXbJ6j31ePxoJ8sjticvoy36QuDdjiQ4kQ29JsLBY1E/rCFDqQu8CKFVC3hp75/jWwc38NGJwriEkZ4C2pMd9Fxfx9nyUax/MCAQDe4nW/UeVdqp6GjXuR+MnEYRBUZcRLbk3OZEd4nfMkpV+1V+TWWfR3xQtYpbZul5FhOim5I/vIUZ/sDyrSRjQdZHxqXkjF032QZJzTxY4jFOLmUJUW272AQogkbd5WYzuAm+yavDsqW4lCRKlrShI8SY8oF1HwSfGuaW7ACIAAHpA/KKk8NdSlYKiRrBGxOpMXEX061pFW6Lo2XgnDE4fDtspuEADMdVHdR8SSSfOrAgUAcK5sdQNQ6n9Y3HkobeYNEWE5wZXAVLaiPvCU/3hb8q0eOS0JxYNc/csZVHEtIkGO2SNjMBwD4KjwN70DERtHztW6NYhLiZSQoHcEEfCss545ebwriOzUkJcBysnVGQAEp6pukX0J3mo0CKnCcTWhBSIAjuk3KTO3u02N/Coi3CTJMkkmep/fTe+fy61IweBU6qEjT2idBfXrvoNaLlJ0V2+jw0gkgAEknQAkkyNIudaucJyi+YzpU2CNIlXXTb1NEfJXCkNvkgZjkIKzqLpNthcTAo7y1TjxdMFJRfasDeXeSGknO43msQErvM7kGw3t40Vs8OaT7LaE2AskCw2sNLVIAp6TJlLk7Ir3DGlzmbQqRBlAM+cihvi/0c4ZwS0OwV1TdB11QTG/3YoupUiTEOL8GdwrgQ6AFESCLpUAYJSY8RY3Ejzqvze+/z7xW4cY4S3iGlNuCQd90nYpOxFYxxLALYdW0uM6DBI0MgEEeYVPhcUmikwh5O4lhGkqU8Ah1BssjMVJUTHZiCQRABA8DvVniOf20j7NtS9YKlZAfzPjegL5inWryj/rXJLxYSnzkVYWu/SNiT7CW0DaAVHzuenhVfiec8Wr/GkCdgkfuqmQwTAAJMxABPTWB1I94qWngGIVOVlw/snfTWPmK1agiUdHeZ8SrV1UeAA/deuTnG3ikhTiz+0R4bV2b5TxRj7BYsLqgf/wBfNq9/9jsXaW0xO7qBE+vrQnj/AIH0VqsUtRupRj9Y/wAa5qIud5ogRyLiTqpoCB98n4BN9ah8d5dXhQgqWFhZUJCVAApgwZF5BJ/ZNOM46iO0QMLiyw6hw27NaFH+yFAqHqiR6mteG9/gTWMEhVtQQRHnAPwtWt8skv4Rl2QcyE6qvIEGcoiZBmKx8jE5NNEsyZQnc0kpjyt40lpmwNyYBjQqUADG8Eg/JrSeI/Rs2olTK1Nkz3T3keQ+8BI6neusbdGdIJGhj1g+nuqS3xZwRcHTUT8f+tXHEeSsU0CcnaC/6MhVrwSNeh03ofewqkK7wUg/rAifeKpSktMEycxx3KrNlyqkd5KiDrpa9vEmofE+JKeczkqV3QlJJkwJIBO9yT61FUm9+tMtfodhRKblsez2kFVgBJkDaSbD41ovBuU8zSFNOJUhQBKilQUTvYjYiL9KCeCNStSjcJAjpKj/AAH+9Wnclz9XM6FxeX4T/vZq0UXGPITdFnwnhKWExOZR1VGsbeVWFKlWV32yBUqVKgBUqVKgBjWTfSI/mx6gPuNNp8j3lH4LHvNadxbiSGGHHVnutpKlRqQBoBuToPEisRxeLW6tTi7qWoqPQSdPICB5AUho4FRgxc6AASSSYAA1MqgR41qeC5Uw6LJZCz+JwZ51EnMIiDpHxE1mDTmVSVfhWlVwIlCgoa+KR76Mv+8ldob/AN8R/wAFc+aLlW/6Gw5Z4bG+XaE+UR8iu6cCmdCfMmgAfSWq3cMb94f+Wu6fpLtdC5/Z99TGEY/6kh0MEj8Kfd8710DCRsPcKCWfpJQdUrH7IP5L+ZqQn6RWouSP9Wq/lBPxrVTS9AGOWg76UW5wiDc5XkeXeSpN/Dve+K9j6RGJjNHUlKwPP2fA/Cqvm7mdnEYRxpK0lRLZABM911CounoDVKa+hoAgOnu16H+Fah9GmIzYHL/VuupG8gqz+n6SI8KzBsAR43/KtB+jXG5cM6mCYe28Wmje/jVXRTArhzYOIZBvL7AuPxPNg/A1uadKwMvlC0LBjs1oXmtbItKpPgAJP/Wt7SbVQpHqKj4jDBcTBE3BEyI08NvdXcqqi5g5rZwogkrc1DSYzG8Sdki8yfSdKBFXzpy0wnBvuttIS422tYKe77IlRgWJygxO5rMI+GnztvV5x3ml/FylcBv+qTOU/wBomCv1tB0qm7OR0qWUkXXK62syg6paRmBzJSFWi83J21ANazw5tAaSG4yQMsaRWIYJ8trCukgidQY6Xm0+kb1qPI2KzMrEkpC+6doUkEgbaybaTW24XeiWuwoinrwHBXoGsxD0qU0poAVeVrivLroSCSYAEkmwEdTtWcc2c89rLOHUoIkhboMZ4izZBkIO6rExaxkg0iFz5zKMS52Tf6FtR70ghxQjvCPupuAdzm6A0L7/AB+NMYI2AGltIt6WFJJqS9CzT18KUH5+bbUmnSCI6yND4aEEdNaIeFcwtAJS/h2T/lAy2LdFISn4j3VMnStIl9dg6gGL/Pz+410yX0NHgweHcAPYMq8UiAbzYpI3/fVjheVsE6O62lJ3TcEeNlfEWrKOXl0QsiejMUr11r0Sfm9acPo8w/QnXVa7/wC9XNf0bskyFODwCxHldB8tZrXsvkZqEknTWvQTA66fnWiL+jdu2VawJ2IP5iqTmblFGEZ7QrWolaUpScsGZN4HQHenYKXYLKRPpRp9H6YYdNxL2pIvDTYtFBZP7vhR5yJhHPqeZIJCnXIuNEEI307yFW/jUyTa6FIA1DMCk6EEXvMmLzqIOlbByvxQu4FlxZ73ZgLJ/EjurJsPvJPQVkDp+el/CpLXFF/VlYfRtbhWsfikJGXT2CUSRvJqymgo5l5+Usqbwxyp0Lw9pXXs7WH6512jWg5atepOs3Pietc3PyqThMAXI2A39NupkU4pydIZyJ23Jt4zUlXDXAkkp09oG5SLifD+dW+CwIBSEAlZta6jrvoNdqvMXwxOEZL+I70QEMptnUbJSom2p22BO0Vu8MYr5sjlfSANA/lO/wDGpuB4mtpKkBSghapUjxAiREXiOug6VBCybnLmMyEiEydco2T08I6UyAYmb3rBOiwi4fxMhQLayhYMxNp0gpmCI1FaHgOPJUyha4SpQkpEmDMGLaSLTtWM5q7h9aZhSgN4UQPT31rLIpbRnJS9G2Ix6CkqzCBqSYiOs6UPcQ+kTDNg5Cp43EISQLTfOsBMSNRNZa6sq9olRHUzrGkzFJyTesm/oaTrvZb8d5ofxZIcIS2SIZT7IiIzE3WZEyYFxYRVOpXXypgkzAkk7AT42i+21SsVwpxCUrWmArfXLewVGhI6+WtqCnKK9kXDNpUtIWSlJNyI6ePUwJ8aIMVwRtQMDIodLp21So/GRQ2o+75/jRDwXiIUChZlSfZncaQT1H5Ujj8v8iSnD0VvEeDOtd6JbJ7riZKJB0VI7ptof4TCi+1H3CsaGl967SrOJIkHoqI2j184rxzDyGko7XCCZhXZgiCDeWzpEaJ6REWlmmDMssbBDhXFHGFWMpm6DofLofEUYcM4ol0ZkHKobaKT4+XiLHpQOpkiQoFJSe8DYgjaDcV6YdUhYWg5VJVY/u8Qem9Y5MSlrZcsfLtGwcM4zPdcsdlbHz6GrlJrMuD8eS6MioS5Bt91QHT0M5SJ1OlFfDOKlByqkptHVP8ALw1rKGRwfGZCm06kEdAX0oYyzDW5K3D0hICRPQysx5GjhDwUmQQR12rJ+eMeHcc5Bs2EtjzT3lR+0uCL3R5117No9lEPhWt8i4bJw9jqtHaHXV0lZN9ParIm8KXCG0i7ikIT/rFBN4Mx3iZ6Ct5YbCUgDQAAen8qENmK8Y4QrDvqZVBCTKD1QpRKfUCx8UnaKg5b7VqfPHLn1hkLQJdbnL1Wk+0jTXceIHWsvI3636beMfIpMaZK4bgu0USfZGsbyNP41fYfCFZShsCTYJ0G2saJG9D2BxhbXa4PS/r5zfxrUuVuHNJbDraw52gBC9oOgSNQOs3nXSurHkjCHWyJ3ZL4NwVLCLXUYzK6+XQeFZ1z1xov4ooBHZsHKkdV6OK9PYHTKrrWh8y8W+r4V1wXUEwgGRKlWSLCdSKx1IEazaJ69T5mueTvtlRR4Su1ukdT8d6usPwsZIWDJv4pM6dOnnUHh7IK52TcDrqE+kj4DrV5g2itxCIMqUEg+e9ugvXRhgmuUhydA9iWMilAaAx0Pn7q5shSlBKdVEJAkCc1ok2v1q25vwgbxriEzADJE9OzAt19nfxqqw6oUkxJCkW699Nc7Scv4E21GyxZ5XfVqlKesrTv/ZmfztUDiuCUy6ptUZkhJtoQsSFCbxqL/hVWgQZ9fn56zVRz5w77LDYjSU9iv3FaD6ELH7YrfNiUEmjj8byZZJNP0CGFxRbWHE6oM+Yi6fVJI9aOFNodREZkLTPSQoSI6WM+tAsa++i/l5/Nh0gz3SpOlrGUjp7Kkis8T7ojzY9Ka9AvxfhpYXlOhzFCuoBGulxnSD4mo2bxg6yNo0+NaI5wdOKacakBQGdpWmRYsZgeyZAUOlADzCkqKVApUkkKGhBECII8fUQd6iSpnRgn+TGmwh4bjw4iR7QICgOukjwO3rRXy3xbIpLKrJVOQk2BJ9jTQzbxtuKzPBYktLB9COoJFv57UVoeCwlaTaxBtNj8FA+4ioOOcX4+TktMLOZeUW8WMw7joEBzwFwFDcfETWYcT4a7h3MjqcitfBQBiUndMxe206kDWOAcX7ZEKI7RMZtp/WHn8K78Z4K3iWyhwSPukWUk/iSdj8DoZFM9GMk1aMVSkfP/AFoh4TzKUkJdkjZYFx0kDUeIv51G5h5ZdwipVK2yYS6LdIC49k/AxaqkAjr8aicFLY5RUkaKeM9g0p1BBTEgapUTGnjMfGazwqJJKiVKMlSt1KJkqPmZPrThxUZZITOYi8ToD0mCa8FR8bfxH8PjU44cVsIR4hJyBw8uY1J+6wkrNrZlhSEiesFZ39mtVTQdyMgMNhKkwp05lK3BIhKD0hIFtiTRiFVrGSloV2OBQBztympKlYhkd3VxtIvYGXEjf9ZPqN50BNMpM0xpmElW4IM9NNjbbSrTl/mdzBqJSM7avbaKonSVoJFl2jod4sQRc38mEKL2HTIupxoajfM2OhvKfUXkUDWNxpIvt5TSK2FvPHMiMQhhLSpbOZawRcKQQkJVexBzSCOkGhIKjxp8vh8aSWriOvWj+A0XPDWYbB3UMx9RYe6BRfyXhApbjn4O4nzN1eGmUepoZygxeAenS+lHvKWEyYRBvK5Wf2r/AJRXdlqMKIezO+eHM2Pe1GXs0+cIBnyvHoetU+GTncQmTdaYjX2hYTVlzcr/AMQxP+cRf/VN+6oPDT9u1p+kb+Ck++uNL5IqXUWH8X036W1PwqXzDgM/CnEj2ktZ0T1R3xsY9mPU1ECqKMIkFlAOmRPjsK7PJ/SjyvC/VJmHZp8R+dX/ACjiCS4iJEBc+uX94vVJiML2Ti29m1KREz7CsovvYa1O5edy4lGlwU3jcSNYjvBJnwrijs9HPHljaDnhTmR1GsE5Ta15H5xUXn/ljMDimkypIHapH3kpnvgRJUkRbUgWuL+s5ERtB93yKNGFhSQobgH3itMhxeDL4tGEEbjzB632qbwnifZmFewrXcgn73lpPhfarvnTlf6uvtWx9ipVx/VqJmP7JOnQ23FC6h8/PnWTPQnFTjTDXDPKQUrQYULjoZAJCvCP40d8Nx6XUBQ9QdQelZDwfi2UZFE5funp0nw/KivAcTLKgpF+omyh871NnBBvBLjLQb4hCVAhQBBBBBAIIOoINZZzlwpjDugMqVmVdbeqWxe4VrJj2b9bCJIeZOf0tt5GO86oalNmhInNtmgmEib6wKz5apKlG5JJJJlRJvmJ3JvemehEUHT+dW3LvDS65mV7CYn9ZUWT8Qo+EdahcN4at51LbaZUrwskbrVcd0fHTUitUwfLLTbaW0qUMogmB3jqVG0T/KpnFtUhT10QMMkqWkDUqE+hBJoqqLgeGIbMgGTuTJ/hUpVGLHwRnCNbPYpRSTT1qWMRQpzHyMh4qcaIbdNz+Bf9oDQ6d4fGiymy0AYljcA4yrI4koUQbEC8alJ0UPEfCoqgDJ+fm9bXxLhLT6Ch1CVpPUaeIOoPiKCeN/R2sEqw5zJJ/RqMKE/hVEH1g+JqSrAxvFKTZJ1BETa4v5a7VofBvpBYIS24kskAAH2m9x7SR3RYagC4vWf4jBrbWULSUq/CoFJtuJFx4i1ckoO+vz++Kbk3sdWWXNykqxrqkLStLnZrSpJBSQpsJABGv6P41WsuFLiFDVK0n3EUxbHlPxPWvKm7Hx/hSTp2DTaaNICenX8v3UTcNVLKNu6B7rfurOcJzYAnvtqBA+6QQYHQxF/GiLgvOuFS3C3CiJIzIVF4JEgHcmuzPOMoqmeb4+KWObtdArz5hOzx6+i0pWn/AITqeqfy60PocKSFC5TlUNNQQRPrRlz3jcNiUNvMuoWtsqQQFQrKsie6YUYUhO2hJ0oMTA6e+PWuM9KrVB/h3gpII0IBHW4Bv5TRXwN7MyBumUn00+EVnHL3FUpayOKSnIe5Jjum+XxIIPvTV9w3m5hpV3JSbEJSokRpAitW7R5eGMseVr0GeKwqXElC0hSVCCk6EeNZTzVyorCKzJ7zJsFH7pJMJX8IO/nqTYv6TWxPZtLWZISVEISbWO5A9J1tQ1xfnbEPgpJQ2hQgpSkEwZ+8sG8HURcCIrKz00gdyx861Kb4gtKCgKIG3UDoDtUbN/C/lXtItr8zSCUVLZHXr6+vvqXwzALecS22ApRj+ykH7yjsBr1O2oqZhOCqWQogoQd47yt+6nfzMeulH/JOADYcyJhPcAtqRmkk7m4B8qDP8seXBE7ljldGEbsczio7Rce1EwkdEiTA8SdTV3vSCaemWOE0jTk0yqoQk16rymko0APNPTJp6AFTGnpUARcbw5t1OVxCVjooT7unpQtxP6O21XYWWz+FXfSYnf2heOulGdNFAGS4/lDFNatFaRJzNnOBEnT2hp0OtUq7KI+8DBBEEHS4NxFboRXHE4NDghaErHRSQodd6VDTMQmP+mvhTKmtZxfJeEc1aCZm6CUm/kfCq5z6N2Dot1I8wfzT4UqHyM1Nz82+ZrwNK0JX0Yi/25/uf+6omL+jwNJKl4lCEAXUpGUDa5K7axRRXJAVf521pIJnXc/Cjl76NiB3Xc3hkAPxVf4V7wn0dgkZi4L3MpEidIAOotqDefCmkzNzjdAIUH51p0NzAAkmAALk3i0eJ/KtVY5BwadW+0v99RVqIiJgjzq6wuAbbEIQlI/VAGwH5Ae6iiuRlfCuScS9CsvZJOqnLGD0TrOmsa60acK5CYausl1f4lWCdPZSLDfWTfWiimNBL7KBHKjeaStaovcgT5kCauWMMlCQlIASBYDQV2FPQTGEY6R4NImvcUxTTKGSaeKWWkKQEHiXEw1lSBncXORsEBS8okxJgADUmwkdRUZ/jLjSSt5nIgXUpC+0yDqsBIIAsSRIAvoDXNlsHiDhJkow7QSLQO0ceKotMktIm8d0WmrpSZEGmBExnE0tpBNyowhKYKlmCrKi8ElKSfIE2io7nEcQnvHDynolwKc/uwAbXgKNcVp/p6Ez3U4dZCbRKnGxPnCY9T1q6ULUAVGK5lQnCfWkBTyCElKUDvKzKCMoCo72ZUQYIII1qywmJDiErSQUqAUCNCFCQfcaCiY/wg3fI3jcKUgAAgu/VXFR+2sq03q3Y4gjCKebcJDaUqfbMWyT30JgRKXDIBvDielAFj/hxP1oYcAk5CrOIyggjudc0HN0iOorvwjiYfbzpEDO6i/VpxTZPqUT61RcOwq0YjDqcntHEYhbo1GZZaOSRshIDY8E73NS+Sj/AEU/6Ri9P9KdpWBOx3Fw08y0QSXlLCTIsUIK/wAkmvOA4yl1xxuClTaiCDHeAtnTf2ZkeYvFpgcfVGMwHi4/H+zrMfD4VH+rqUhbrPeeZffyA2zDN32iYMBQAgxYhJ2uxl9jccG1NiJ7ReQR1yKVJ8IQa4jiilKcShsrLbiUK7wT7TaXMwnaFgR51X43Hpd+pOIPdU+LGx/QvApIOigRBGoKTUjgyv6RjPB5H/6zNAUJvjjinltBhWZAQpX2iYhzNEHf2DPpXbHPj6sovN93IStswuRF0mJCp09ai4L/AOZYr/M4X/ixGnrJ9a88wYlBcYZWpKQVdqvMsJ7rEKGuoLhbt0CulAEzl4j6s0AVnKkIPaEFwFHdIWU2KgUkEjUg1PxDmRKla5QTHWBNUvBsUgYl1Dam1Jch1ORYVcnK5IBt3sqvNaqteIfolzfuK100oEV+D4266yh1DEpWhK0jtUyQpOYaiJ0Gu9TMBxNLsiClaTC21iFp1iRpBgwoEgxYmofJ4/oGE/0Zj/lJrziSE8RZgXWw6FKE2DbjJTO2rio37yqAG4RzA5iWUPNs9xYkS6mdYuAD0NdsVxlbTQW61lJdabCQtKv0riGwqbCxXMeFUPI+LeTw7DhDAWkN2V2yRNzsQSDMj09KsOZ1qOFaK05VHEYKUzmgnFMyJi8G0xtQP2EAUenrULBcWDmIeZiCz2cmRB7RJUI6RG9Tm9KoOCp/8Qx3lhf+WqgQRE1Ujjw+tfV8qvZnPbLmjN2es5shC9IjebVYYrEBCFKUQEpBUSdAAJJPoJoNXjG/qva9q19YDhxQTnTOt2wCrXsT2JuLnaaADdNOa44XEJWhKkmUqAKT1BEg+oINdiKAKPibCm304lpsuHJ2bqE5QsoCipKk5ozFKie7IkLVFwAViuKuuNqQw06lw2C3EZEIn75KtYmYEyREV6fxKm8Y2CVFt5tSQNQlbUrHlmQpd/8AJpFWj7gSkqUYABJPgNfhQMp+JYJ5JZeZ+1caBQpKikF5CsubvWSlcoSsaJsRbNI6OcfJlKMPiFLEWLeQGTH6RRyW3v76fllxxWFS46TndlwpVbIlZJQiNsqMqT4gneqrgPF3VPoW4olrGJcUykiOz7NUoAAEy4wQ4Z3QfKgDorgTicG4lXfeeeQ87lJgkutkhJVfKltASPBMxNqvcTw1DuQrTJQrMm5F43g3F5g2kAxIBFbzbi1tstFCikqxWEQSDBKV4ltKh5FJIPgavWxagRU4rCLOMYWJyJQ+FXtKuzyyOvdMetRMKtzCFxBaccaLi1tqaTnI7RRWpK0gzIWpRBiCCBqO9J5hxS0OYQIUUheKSlcfeT2TqoPhKQfSrhIpAUjSVv4lLi28jbSVdlnA7RS1gAqA+4EpzJvdWY7C83hqSA5mBH2rhGbcFVj5dPCo3F0FT7CA44gK7UnIrLOVIIBtcV0RwIxfE4g31K0j0sgD4UAVuL4StGKaU0CWl4jtHQIhtQZdSVx0XKZ170H7xqz4YypL2JKhAU6kpP4gGGkz/eBHpU3B4Xs0BOZa4+8sgqPmYE9PSqfm7ELQnDhClI7TFNNqKDByqzSJgxpPpTGdcNhlDHPuQcimcOlKiRBKFPEgDWwWPfXjh/Du0efcfbSQVBtpK0hX2aAL3n2nCpW1stekcBXlEYvEz1Kmz8C1FvLalw/HOoxJYeIVmQVsugZSsJICkrTpnBUkyIBCgYFwExD8U4Zl7NxhAC23EnKgBOdJ7q0nQeyZE7oTca1ZYlBLahqSlQjrbSuOAWS4/JmHAAOg7Jsx7yT60uNcQ7DDvPZSrsmnHMo1VkSVQPExFAFPwLGuM4Rhr6u8VttNoKQkJEpSkGFKVAAjfWOtTOG4Z1Tyn3hllIQ22FZsiMxVmVtnV3ZAsAkAE3rxwzhZW2lbrri1rSlSihxSG7iYbSkwE3tqTuSa6YPO2+ppSluI7MLbWoTEHKpClgCTdKhN7q2FMCt5Tecw+DZZdZezoTlVCAUjvGL5tI30rvx3PiMMMrTgKX8MspWAlRS2+24oi+yUnzIilh1uYxx051tMNrLaA2oJW6pBIWpSh3kozDKAkgmCTYipz3BIhTbrragZHfUtJ8FJcJBTbaD0IoGIcZMfoH9P6sfvV8KhYPtG8XiHC04pLqWMmVIMZEKBCpUIIJp2uNKcwL6rIeaS8hwJM5HG0nTeCMqxvlUmrXgqicOySSSWmySTJJKBc+NAis4m6vEBLPYupStaO0UsJCUoSc5HtEkqyhEfrztVqcA1u2g3n2Rfx063qHzY8pGCeWhRSpKZChqLjSK6Dg/+WftP+NPv0oA4cs4VxptTSwYbcWlpRIOZsnMjee6lQQZi6PU3JNRcHgOzJPaOLmLLXmAidBtrUo0AU3NrKjhi4j22FJeR1JaOYpEfiSFI8lGonMuKDrDLKO8nFrQ3Mf4tQLizEaFpChPVQ0oiWm1B/LfBHEYgBxJ7PBoWywSIBDi8wUmdcrSG2519sSb0DJ3OeJy4XsyrIH1paUoEjIhZ+0UkgahsLj9bLULj/HsMrDp7F5sutFDrKRmAJaIlAgfeQVNx+vVqzh1OY5TikkIYR2bRIIzKdyrcUJsQAltAI/ygmrsooEDPM+KS7hMO4gyleK4epJjUKxTJB9xonRQM/g3UYZbHZrUnD47DqahClZmfrDT4yhIk9mkqRbTs4vuQjmVH9Xif9kf/APToGRObz9pgP9Ob/wCU9RGmhXmR8u/VXENuqS1jEKXDSwoBLbgKgnLmUJUBIBBJ86s/+0iB/i8R6YV8/k3SEc+OpcOIwvZqSlUu+0kqH6PSxBHn8K6jDYyR9qxGZJP2K5Im4B7XumJgwfKovEseM+GfCHSgFyQGXCsZkEDMgJzi43FSTzM3b7PEX/8AtX//AE6YFwkUOc5//R/6bh9/7VXuDxIcQFAKAOy0qQr1SsAj1FUPOzKijDqSlS+zxmHcVkSVEJQolRypBJtsKACJGlU3GB/S8Ef8o9Pl2C/3xXocyItDeIJtb6s6n1laUiOt68YLCuPPh91PZpQgpZbPtjP7a1xYEhIASCYBM3MAAl8MjtcTEfpUzGv6FvXxqc8ARBEgiCD41D4e0Q6+SICnEkGNfsm0z43SR6U/GuG9uw40SU9ohScw1TIsoeIMH0pAVrPBXmRlw7wDY0ZeRnCR+FDiSFhI2BzQLC0RKwPFFF0svNltwJzgg5m3BMEoVAuCRKVAETuL1GwnHyhATiUqbdA70IWptZSBJbUlJBBmQn2vC1Nhs+IxKH8ikNNtqDZUnKpwu5STlUMyQkIA70ElRtAoAXIcf4PY9oHKc2f2s2dWeZv7ebW8RNXx0obw4XgVOJyLXhlqU4gtpK1MlV1NqQmVlGaVJUJ9siwAmU9zGkiGUOPLKZSlLagm9hmcUAhN9ZM+BpjK54HJxSwI70AaycG1O/gKvuA//Csf5lv/AIBVcjhCkYJ8KSC88l1buQEhS1o0TuQAEoE3ISPKm4PxtKGGkKbxAUltCVf0Z7VKQD9zS2tAjtzqqMBiD0R57jbfykeYrqMNip/TM/8A4Ve/9JVfx3FqfwGIQlLhWG7yw4iTrKUrAKtDYT03qx/w6gE9x/8A2d3/AMlA/RNwbSwlIcUlSgBmUlOVJMXISVEgeEnzruaiYHiYdUQEuJgT32ltj0KwJ8hUtVAhxSilSoAUU9KlQA0UopUqAFFKKVKgBZaUUqVACilFKlQAop6VKgBiKbLSpUAOU15y0qVADlNPlpUqAFSApqVACiny0qVACimJvSpUAf/Z">
            <a:extLst>
              <a:ext uri="{FF2B5EF4-FFF2-40B4-BE49-F238E27FC236}">
                <a16:creationId xmlns:a16="http://schemas.microsoft.com/office/drawing/2014/main" id="{60B241AC-7BFC-40E6-96B1-B2A048253403}"/>
              </a:ext>
            </a:extLst>
          </p:cNvPr>
          <p:cNvSpPr>
            <a:spLocks noChangeAspect="1" noChangeArrowheads="1"/>
          </p:cNvSpPr>
          <p:nvPr userDrawn="1"/>
        </p:nvSpPr>
        <p:spPr bwMode="auto">
          <a:xfrm>
            <a:off x="74786" y="-62508"/>
            <a:ext cx="214313" cy="214313"/>
          </a:xfrm>
          <a:prstGeom prst="rect">
            <a:avLst/>
          </a:prstGeom>
          <a:noFill/>
          <a:ln>
            <a:noFill/>
          </a:ln>
        </p:spPr>
        <p:txBody>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just" eaLnBrk="1" hangingPunct="1">
              <a:lnSpc>
                <a:spcPts val="984"/>
              </a:lnSpc>
              <a:spcBef>
                <a:spcPts val="984"/>
              </a:spcBef>
              <a:defRPr/>
            </a:pPr>
            <a:endParaRPr lang="it-IT" altLang="it-IT" sz="2109"/>
          </a:p>
        </p:txBody>
      </p:sp>
      <p:grpSp>
        <p:nvGrpSpPr>
          <p:cNvPr id="1028" name="Gruppo 8">
            <a:extLst>
              <a:ext uri="{FF2B5EF4-FFF2-40B4-BE49-F238E27FC236}">
                <a16:creationId xmlns:a16="http://schemas.microsoft.com/office/drawing/2014/main" id="{50746AB3-1B2F-4AD4-AB3C-E52B5E27461C}"/>
              </a:ext>
            </a:extLst>
          </p:cNvPr>
          <p:cNvGrpSpPr>
            <a:grpSpLocks/>
          </p:cNvGrpSpPr>
          <p:nvPr userDrawn="1"/>
        </p:nvGrpSpPr>
        <p:grpSpPr bwMode="auto">
          <a:xfrm>
            <a:off x="685354" y="152921"/>
            <a:ext cx="7773293" cy="724421"/>
            <a:chOff x="685800" y="152400"/>
            <a:chExt cx="7772400" cy="725106"/>
          </a:xfrm>
        </p:grpSpPr>
        <p:pic>
          <p:nvPicPr>
            <p:cNvPr id="1029" name="Immagine 9" descr="5_PUNTO 3 LOGO-01_RGB.png">
              <a:extLst>
                <a:ext uri="{FF2B5EF4-FFF2-40B4-BE49-F238E27FC236}">
                  <a16:creationId xmlns:a16="http://schemas.microsoft.com/office/drawing/2014/main" id="{B6DC995D-01CD-4BF3-9EC5-23D39646408C}"/>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Connettore 1 6">
              <a:extLst>
                <a:ext uri="{FF2B5EF4-FFF2-40B4-BE49-F238E27FC236}">
                  <a16:creationId xmlns:a16="http://schemas.microsoft.com/office/drawing/2014/main" id="{24DFC02C-B4BB-458E-B8D5-AC489BE7E421}"/>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Connettore 1 7">
              <a:extLst>
                <a:ext uri="{FF2B5EF4-FFF2-40B4-BE49-F238E27FC236}">
                  <a16:creationId xmlns:a16="http://schemas.microsoft.com/office/drawing/2014/main" id="{D1631A74-28E0-473B-83BF-1CC1A901D447}"/>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769297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3" r:id="rId19"/>
  </p:sldLayoutIdLst>
  <p:transition/>
  <p:hf sldNum="0" hdr="0" ftr="0" dt="0"/>
  <p:txStyles>
    <p:titleStyle>
      <a:lvl1pPr algn="l" rtl="0" eaLnBrk="0" fontAlgn="base" hangingPunct="0">
        <a:spcBef>
          <a:spcPct val="0"/>
        </a:spcBef>
        <a:spcAft>
          <a:spcPct val="0"/>
        </a:spcAft>
        <a:defRPr sz="3516" b="1">
          <a:solidFill>
            <a:srgbClr val="64AB21"/>
          </a:solidFill>
          <a:latin typeface="Helvetica Neue" pitchFamily="-112" charset="0"/>
          <a:ea typeface="+mj-ea"/>
          <a:cs typeface="+mj-cs"/>
          <a:sym typeface="Gill Sans" charset="0"/>
        </a:defRPr>
      </a:lvl1pPr>
      <a:lvl2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2pPr>
      <a:lvl3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3pPr>
      <a:lvl4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4pPr>
      <a:lvl5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5pPr>
      <a:lvl6pPr marL="321457"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6pPr>
      <a:lvl7pPr marL="642915"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7pPr>
      <a:lvl8pPr marL="964372"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8pPr>
      <a:lvl9pPr marL="1285829"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9pPr>
    </p:titleStyle>
    <p:bodyStyle>
      <a:lvl1pPr marL="241093" indent="-24109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1pPr>
      <a:lvl2pPr marL="573712" indent="-139522"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2pPr>
      <a:lvl3pPr marL="881775"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3pPr>
      <a:lvl4pPr marL="1129565"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4pPr>
      <a:lvl5pPr marL="1442093"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5pPr>
      <a:lvl6pPr marL="2106216"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6pPr>
      <a:lvl7pPr marL="2427673"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7pPr>
      <a:lvl8pPr marL="2749130"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8pPr>
      <a:lvl9pPr marL="3070587"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9pPr>
    </p:bodyStyle>
    <p:otherStyle>
      <a:defPPr>
        <a:defRPr lang="it-IT"/>
      </a:defPPr>
      <a:lvl1pPr marL="0" algn="l" defTabSz="321457" rtl="0" eaLnBrk="1" latinLnBrk="0" hangingPunct="1">
        <a:defRPr sz="1266" kern="1200">
          <a:solidFill>
            <a:schemeClr val="tx1"/>
          </a:solidFill>
          <a:latin typeface="+mn-lt"/>
          <a:ea typeface="+mn-ea"/>
          <a:cs typeface="+mn-cs"/>
        </a:defRPr>
      </a:lvl1pPr>
      <a:lvl2pPr marL="321457" algn="l" defTabSz="321457" rtl="0" eaLnBrk="1" latinLnBrk="0" hangingPunct="1">
        <a:defRPr sz="1266" kern="1200">
          <a:solidFill>
            <a:schemeClr val="tx1"/>
          </a:solidFill>
          <a:latin typeface="+mn-lt"/>
          <a:ea typeface="+mn-ea"/>
          <a:cs typeface="+mn-cs"/>
        </a:defRPr>
      </a:lvl2pPr>
      <a:lvl3pPr marL="642915" algn="l" defTabSz="321457" rtl="0" eaLnBrk="1" latinLnBrk="0" hangingPunct="1">
        <a:defRPr sz="1266" kern="1200">
          <a:solidFill>
            <a:schemeClr val="tx1"/>
          </a:solidFill>
          <a:latin typeface="+mn-lt"/>
          <a:ea typeface="+mn-ea"/>
          <a:cs typeface="+mn-cs"/>
        </a:defRPr>
      </a:lvl3pPr>
      <a:lvl4pPr marL="964372" algn="l" defTabSz="321457" rtl="0" eaLnBrk="1" latinLnBrk="0" hangingPunct="1">
        <a:defRPr sz="1266" kern="1200">
          <a:solidFill>
            <a:schemeClr val="tx1"/>
          </a:solidFill>
          <a:latin typeface="+mn-lt"/>
          <a:ea typeface="+mn-ea"/>
          <a:cs typeface="+mn-cs"/>
        </a:defRPr>
      </a:lvl4pPr>
      <a:lvl5pPr marL="1285829" algn="l" defTabSz="321457" rtl="0" eaLnBrk="1" latinLnBrk="0" hangingPunct="1">
        <a:defRPr sz="1266" kern="1200">
          <a:solidFill>
            <a:schemeClr val="tx1"/>
          </a:solidFill>
          <a:latin typeface="+mn-lt"/>
          <a:ea typeface="+mn-ea"/>
          <a:cs typeface="+mn-cs"/>
        </a:defRPr>
      </a:lvl5pPr>
      <a:lvl6pPr marL="1607287" algn="l" defTabSz="321457" rtl="0" eaLnBrk="1" latinLnBrk="0" hangingPunct="1">
        <a:defRPr sz="1266" kern="1200">
          <a:solidFill>
            <a:schemeClr val="tx1"/>
          </a:solidFill>
          <a:latin typeface="+mn-lt"/>
          <a:ea typeface="+mn-ea"/>
          <a:cs typeface="+mn-cs"/>
        </a:defRPr>
      </a:lvl6pPr>
      <a:lvl7pPr marL="1928744" algn="l" defTabSz="321457" rtl="0" eaLnBrk="1" latinLnBrk="0" hangingPunct="1">
        <a:defRPr sz="1266" kern="1200">
          <a:solidFill>
            <a:schemeClr val="tx1"/>
          </a:solidFill>
          <a:latin typeface="+mn-lt"/>
          <a:ea typeface="+mn-ea"/>
          <a:cs typeface="+mn-cs"/>
        </a:defRPr>
      </a:lvl7pPr>
      <a:lvl8pPr marL="2250201" algn="l" defTabSz="321457" rtl="0" eaLnBrk="1" latinLnBrk="0" hangingPunct="1">
        <a:defRPr sz="1266" kern="1200">
          <a:solidFill>
            <a:schemeClr val="tx1"/>
          </a:solidFill>
          <a:latin typeface="+mn-lt"/>
          <a:ea typeface="+mn-ea"/>
          <a:cs typeface="+mn-cs"/>
        </a:defRPr>
      </a:lvl8pPr>
      <a:lvl9pPr marL="2571659" algn="l" defTabSz="321457" rtl="0" eaLnBrk="1" latinLnBrk="0" hangingPunct="1">
        <a:defRPr sz="1266"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1" name="Text Box 8">
            <a:extLst>
              <a:ext uri="{FF2B5EF4-FFF2-40B4-BE49-F238E27FC236}">
                <a16:creationId xmlns:a16="http://schemas.microsoft.com/office/drawing/2014/main" id="{9C04F1BC-7F01-4178-9E5A-C0C4CD4F3209}"/>
              </a:ext>
            </a:extLst>
          </p:cNvPr>
          <p:cNvSpPr txBox="1">
            <a:spLocks/>
          </p:cNvSpPr>
          <p:nvPr userDrawn="1"/>
        </p:nvSpPr>
        <p:spPr bwMode="auto">
          <a:xfrm>
            <a:off x="4928071" y="2721322"/>
            <a:ext cx="2125266" cy="530102"/>
          </a:xfrm>
          <a:prstGeom prst="rect">
            <a:avLst/>
          </a:prstGeom>
          <a:noFill/>
          <a:ln>
            <a:noFill/>
          </a:ln>
        </p:spPr>
        <p:txBody>
          <a:bodyPr lIns="64283" tIns="32141" rIns="64283" bIns="32141">
            <a:spAutoFit/>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ctr" eaLnBrk="1" hangingPunct="1">
              <a:spcBef>
                <a:spcPct val="50000"/>
              </a:spcBef>
              <a:defRPr/>
            </a:pPr>
            <a:endParaRPr lang="it-IT" sz="3023" b="0">
              <a:solidFill>
                <a:srgbClr val="000000"/>
              </a:solidFill>
              <a:latin typeface="Gill Sans" charset="0"/>
              <a:sym typeface="Gill Sans" charset="0"/>
            </a:endParaRPr>
          </a:p>
        </p:txBody>
      </p:sp>
      <p:sp>
        <p:nvSpPr>
          <p:cNvPr id="1034" name="AutoShape 11" descr="data:image/jpeg;base64,/9j/4AAQSkZJRgABAQAAAQABAAD/2wCEAAkGBhMSEBUUExQWFBUWFxgaFhUXFhwYFxcgGBkcHB8ZGBoYHSYeGxwnHBccHy8gIygpLCwsGx4xNTAqNSYrLCkBCQoKDgwOGg8PGCkkHBwtKSwpKSkpKSkpKSkpKSwsLCwpKSkpKSkpKSkpKSkpKSkpKSwpKSwpLCkpKSwpKSwsLP/AABEIAPYAzQMBIgACEQEDEQH/xAAcAAABBQEBAQAAAAAAAAAAAAAGAAEEBQcDAgj/xABREAABAwIEAwUEBgYECwYHAAABAgMRACEEEjFBBQZREyJhcYEykaHwBxQjQlKxM2KCwdHhJFNykhVDY3N0g5SisrPxFhcl0tPiNDVEZJO0wv/EABkBAAMBAQEAAAAAAAAAAAAAAAABAgMEBf/EACcRAAICAgICAgEEAwAAAAAAAAABAhEDMRIhBEEiURMyM2GBBUKR/9oADAMBAAIRAxEAPwDcaVKlQAqVKlQAqVKlQAqVc3n0oSVKISkCSokAAdSTYChriv0g4ZolKSXlCbI9n1We77p0NABQVV4cfSkEkgAakmAN7k1l3FPpCxThhGRlPRKc69xdSrdNE6jcGh3GYtbxKnVqcMi6yVfi0BsPaMRGppMdGsY3nnBtyO2C1D7rYKztbu2BM7kVQYz6ThJ7JhR8XFhM63yozHpYkG50igAnbp09f40ifGPS9KylEJMRz5i1mQsIEiyUgi1o702Ot76VXYnj+JXZb7pnUZyNr2TG/SoDGHKlAJTJ6AT0vbzqezyziHIAbIJIF4SPO5n1qXJLbLUW9IiuY5ZmXHCdz2q/3KpxxFy8Oui/9aveNDm8TV3/AN3mMH3UH/Wa/DxND2IaKVKTIMKIlJlJKTFjvcRVkItMNzZi0RGIWY1CiF/8YJq3wf0kYhP6RCHR4fZq3/tDoNB1oSZaKiAASTYDr4R60nNfHpuPMbHeKl0gNU4Xz/hXIClllR2dAE/tglG/Xr0NEaXRWDKFtPn5Hwq04JzI/hVDs1ZkSJaUZQQfwmCWzf7trCQaqyaNoBp6oeXubGcWIScjg9ppRAWNJI/Gn9YW8qvZpiHpUqVACpjT14NAHulSpUAKlSqv4xxprDN53FQJgAXUo9Ejc7+Ak0ATVuAXO2tB3HPpGbQShgdqoT35+zEdCDK79IGt6D+Pc3PYuQuENSYaBsQDbtD946GPZB0nU0yl31n56Uikix4rxp3EXeWVjUJ0QLDRAtr1kg71XKVfTb5tXVptRStSQShAGdWyZISATsbgRM3muDiul9fhSGekibanYaz4eVW/COV8Q/7CIG5UrKPdr8KmcslPYmAJSsyqL3AIE62ox5YX9qodU6eR/nWnDqzreCsXOypwH0YXBde80tpjY/eVtcfdGlASEFS43KilIBuYVA/KfWt5JrAWnswFheVR/aObfxNZs44l1yk9GKTEd5CwT4QFW9UijhtXeT4FP50Ecox9avs04R4HM0JH96KNmRK0/wBpP5ivO8j9z/h6fj/tv+y75i4kWMI64PaSg5PFRskaH7xA0rFkCAAL9JvoNb7nej/6U+IQhhj8ay4q1srcATb8a0nWe7WfqckkfN69I8xBTyFw8rfU4dGURt7a9PUJB/vD0N8XwdrEWdQlXjooeShCvjVPyRh8uDQqLulTl/EwnwjKkGB1NqKMCJM9K8WUnl8mlpG1VCwF479G60d7DqzgAnIs9/8AZIEK9YPiaDX2VIWUqBCk2UkiCJAMEHwNb1FUnMXKzOKT3hlcAhLgHeT4HqPDxMRXtmCZjyXikhQJSoXCgYUnaQRcHxFaNylz2HShnEGHlCEr0Q4RtsErIvlFjBj8IA+K8LcwzpZcEKvlIByrEiFJJHjcXKZE6iYBVMg/DwMiPm1qRVWfQCV16oL5P5xLzfZvXeRoRbtRHtAH7wiCL9dDAJ0Y+YmsJeTjjLi32LiybXk04NeVJ8YroJPdKlUTifEUMNLdcMJSJPU9AOpJsBuTQBE5j5hbwjWdcqJshA9pZiYHQRcnYegOS8U4o5iHFOukFRkQPZQn8CBsOp+8b3sB143xheJdLq+kITHsJkHKD1m5O8DoKgEkG1IpI5pHTr/PTejLlPkbtgHX1Qn+qSbnwcUPZ19kQdL7VS8ASgqVaViCny3yjqDHlNFfL/Eiy7f2F2V0BsAv9x9OlarG3HkW49WXfMfCU/4PeabQAA0rKlIAEpGYAWO40isfU589fTbyre3IKTOh1rC8Rgy2VNmZQpaP7qyPiAD61iyEWnKmIjtE6SAoXtYwQB5q/KjHgy8uIQevd/vfzFA/CcQEvNkRBGTSD3pBnX70UWoUQQfwwR6XraPcT1cPzwuIXcdxnZYZ5yYyNOKncZUkg/CsNYRFj/LxrV+e8eBw5UE/bZECCAYWROuoyggjoTWWK1/PTw/j8KxZ5VUXvJ7f261R7LYTPipYJ8NEUb8Pbl1Ous+6T+6hXkxiG3F37ywkfsJ28cy1A+lEo4glhDj6tGkKWRMT0T5k29etedk+eaj04/HBYHc78Q7bHOaZWgGkka93vLn9tRT+yaoFMlyG0mC4oNpPQuKCR7iZ9D0roCdVqlRJKjAupRJUeglRJq+5NwIcxaVbNJUs2jvK7iR8VH9mu7LPhFy+jzkro0NllKUpSmyUgBPkBA+AqywSIT53qBlkxOunrUfi/N2Hw3dKsyxbs0QVC0wq8J216ivL/wAfFynKbNMmuKL6apuMc2YfDyHFSq32aO8u8ajYX1JFAHFudsQ+RCuxRI7rZ7xjqvUjwEaeJodMRAEW/hpXsWY0X/MfOKsWAns20IEET33Aq8kLsANBYevQbJjT+deysAXjeZMbnrVvhOU8S4lRDRSAkkZ+4pRAMJSDe5ESY1rOWSMdsaKZLhSoFJhSVBSFQLKSZB9/vFq1ngHGE4llLoGU3StMzlUk3EnUWkHcEG01kmaRaIjX08avOU+NDD4pOazbpS24dgZORfoo5T4LPSubyfH/ACx62NOjXsMTlHzvXamSRT11Y48YpGY5NZZztzJ27xaQR2TZifxLuFHxA9kCNc3hRXz5zD9Xw+RJh12UojVIEZl6jQEDXVSayoECABYAAdABYWjoPhVlJHtSjHp+6/mbE12xmGW2QlScpKAsAj7qpgm0T4bRer7kbl/6w72qoLTRsPxrgEJIOwCs0bnKOtGfOXLn1liUfpW5KOipiUHwMC+xAPhQOzLGcQUEEWIMi3ideutFGFxYcSFCINojfce+KEQRPlI2BsdD0IiPOpnDeI9mb3R94DY/igdAK0xT4umXGXo1DlniedHZKPeQO6TcqTsZ3IsD6HegXn/h/ZY1REgPIDg6SISqOlwk+aqs2XSCFIIzAylQuBaPcQY8jXnnniLOIw7Sph5KiMgmcpAzeGX2SCfSnlhxdolqnYGpcI02VIPjNFiuPNhAUTJKQcoEnTToLgi/5UJqVrtSmfnwrNOjbFnliXRdcw8y/WGWWgkpDSlKkkd7uqSiBsQFHWIkelHlt6/w/hTfl8/xp0rvlTqLwDfbb11qTGTtlrw3mBxlsNpShSQSZMg94k3IN9Y9BS4vzCX20oyZBmClQZzEJIAgiwBUVb3y9KqpiBp4b0iff/Cf4VmsUU+Xsv8AJJx4+h0qAHltt5a0Z8BxbWBwxU8ftXiXOzA+0KYhsRt3QDeBKlUEHf8AhXZS5BJF1ESTqSdyd5EfMVObF+RU30RF0X3FucnngQj7FBGiFd8g/iWBI0+7Gu+tUc7+M+JmZPnJriVT83v03NEnB+SnngCv7FJg3ErPkjb9rqLGpvH48foLbB9KtANzbUz4bk2nSiLhfI77t3PsU29sSsyJPcB7vTvGZ2o14Pyy1hz9mmVxHaKus+uwnYQPOrlvDdT6VzPPkzdYlS+2LWyl4TyyywBkQVK/rFd5R99k+gFXTeEG9dwQKXbJ6j31ePxoJ8sjticvoy36QuDdjiQ4kQ29JsLBY1E/rCFDqQu8CKFVC3hp75/jWwc38NGJwriEkZ4C2pMd9Fxfx9nyUax/MCAQDe4nW/UeVdqp6GjXuR+MnEYRBUZcRLbk3OZEd4nfMkpV+1V+TWWfR3xQtYpbZul5FhOim5I/vIUZ/sDyrSRjQdZHxqXkjF032QZJzTxY4jFOLmUJUW272AQogkbd5WYzuAm+yavDsqW4lCRKlrShI8SY8oF1HwSfGuaW7ACIAAHpA/KKk8NdSlYKiRrBGxOpMXEX061pFW6Lo2XgnDE4fDtspuEADMdVHdR8SSSfOrAgUAcK5sdQNQ6n9Y3HkobeYNEWE5wZXAVLaiPvCU/3hb8q0eOS0JxYNc/csZVHEtIkGO2SNjMBwD4KjwN70DERtHztW6NYhLiZSQoHcEEfCss545ebwriOzUkJcBysnVGQAEp6pukX0J3mo0CKnCcTWhBSIAjuk3KTO3u02N/Coi3CTJMkkmep/fTe+fy61IweBU6qEjT2idBfXrvoNaLlJ0V2+jw0gkgAEknQAkkyNIudaucJyi+YzpU2CNIlXXTb1NEfJXCkNvkgZjkIKzqLpNthcTAo7y1TjxdMFJRfasDeXeSGknO43msQErvM7kGw3t40Vs8OaT7LaE2AskCw2sNLVIAp6TJlLk7Ir3DGlzmbQqRBlAM+cihvi/0c4ZwS0OwV1TdB11QTG/3YoupUiTEOL8GdwrgQ6AFESCLpUAYJSY8RY3Ejzqvze+/z7xW4cY4S3iGlNuCQd90nYpOxFYxxLALYdW0uM6DBI0MgEEeYVPhcUmikwh5O4lhGkqU8Ah1BssjMVJUTHZiCQRABA8DvVniOf20j7NtS9YKlZAfzPjegL5inWryj/rXJLxYSnzkVYWu/SNiT7CW0DaAVHzuenhVfiec8Wr/GkCdgkfuqmQwTAAJMxABPTWB1I94qWngGIVOVlw/snfTWPmK1agiUdHeZ8SrV1UeAA/deuTnG3ikhTiz+0R4bV2b5TxRj7BYsLqgf/wBfNq9/9jsXaW0xO7qBE+vrQnj/AIH0VqsUtRupRj9Y/wAa5qIud5ogRyLiTqpoCB98n4BN9ah8d5dXhQgqWFhZUJCVAApgwZF5BJ/ZNOM46iO0QMLiyw6hw27NaFH+yFAqHqiR6mteG9/gTWMEhVtQQRHnAPwtWt8skv4Rl2QcyE6qvIEGcoiZBmKx8jE5NNEsyZQnc0kpjyt40lpmwNyYBjQqUADG8Eg/JrSeI/Rs2olTK1Nkz3T3keQ+8BI6neusbdGdIJGhj1g+nuqS3xZwRcHTUT8f+tXHEeSsU0CcnaC/6MhVrwSNeh03ofewqkK7wUg/rAifeKpSktMEycxx3KrNlyqkd5KiDrpa9vEmofE+JKeczkqV3QlJJkwJIBO9yT61FUm9+tMtfodhRKblsez2kFVgBJkDaSbD41ovBuU8zSFNOJUhQBKilQUTvYjYiL9KCeCNStSjcJAjpKj/AAH+9Wnclz9XM6FxeX4T/vZq0UXGPITdFnwnhKWExOZR1VGsbeVWFKlWV32yBUqVKgBUqVKgBjWTfSI/mx6gPuNNp8j3lH4LHvNadxbiSGGHHVnutpKlRqQBoBuToPEisRxeLW6tTi7qWoqPQSdPICB5AUho4FRgxc6AASSSYAA1MqgR41qeC5Uw6LJZCz+JwZ51EnMIiDpHxE1mDTmVSVfhWlVwIlCgoa+KR76Mv+8ldob/AN8R/wAFc+aLlW/6Gw5Z4bG+XaE+UR8iu6cCmdCfMmgAfSWq3cMb94f+Wu6fpLtdC5/Z99TGEY/6kh0MEj8Kfd8710DCRsPcKCWfpJQdUrH7IP5L+ZqQn6RWouSP9Wq/lBPxrVTS9AGOWg76UW5wiDc5XkeXeSpN/Dve+K9j6RGJjNHUlKwPP2fA/Cqvm7mdnEYRxpK0lRLZABM911CounoDVKa+hoAgOnu16H+Fah9GmIzYHL/VuupG8gqz+n6SI8KzBsAR43/KtB+jXG5cM6mCYe28Wmje/jVXRTArhzYOIZBvL7AuPxPNg/A1uadKwMvlC0LBjs1oXmtbItKpPgAJP/Wt7SbVQpHqKj4jDBcTBE3BEyI08NvdXcqqi5g5rZwogkrc1DSYzG8Sdki8yfSdKBFXzpy0wnBvuttIS422tYKe77IlRgWJygxO5rMI+GnztvV5x3ml/FylcBv+qTOU/wBomCv1tB0qm7OR0qWUkXXK62syg6paRmBzJSFWi83J21ANazw5tAaSG4yQMsaRWIYJ8trCukgidQY6Xm0+kb1qPI2KzMrEkpC+6doUkEgbaybaTW24XeiWuwoinrwHBXoGsxD0qU0poAVeVrivLroSCSYAEkmwEdTtWcc2c89rLOHUoIkhboMZ4izZBkIO6rExaxkg0iFz5zKMS52Tf6FtR70ghxQjvCPupuAdzm6A0L7/AB+NMYI2AGltIt6WFJJqS9CzT18KUH5+bbUmnSCI6yND4aEEdNaIeFcwtAJS/h2T/lAy2LdFISn4j3VMnStIl9dg6gGL/Pz+410yX0NHgweHcAPYMq8UiAbzYpI3/fVjheVsE6O62lJ3TcEeNlfEWrKOXl0QsiejMUr11r0Sfm9acPo8w/QnXVa7/wC9XNf0bskyFODwCxHldB8tZrXsvkZqEknTWvQTA66fnWiL+jdu2VawJ2IP5iqTmblFGEZ7QrWolaUpScsGZN4HQHenYKXYLKRPpRp9H6YYdNxL2pIvDTYtFBZP7vhR5yJhHPqeZIJCnXIuNEEI307yFW/jUyTa6FIA1DMCk6EEXvMmLzqIOlbByvxQu4FlxZ73ZgLJ/EjurJsPvJPQVkDp+el/CpLXFF/VlYfRtbhWsfikJGXT2CUSRvJqymgo5l5+Usqbwxyp0Lw9pXXs7WH6512jWg5atepOs3Pietc3PyqThMAXI2A39NupkU4pydIZyJ23Jt4zUlXDXAkkp09oG5SLifD+dW+CwIBSEAlZta6jrvoNdqvMXwxOEZL+I70QEMptnUbJSom2p22BO0Vu8MYr5sjlfSANA/lO/wDGpuB4mtpKkBSghapUjxAiREXiOug6VBCybnLmMyEiEydco2T08I6UyAYmb3rBOiwi4fxMhQLayhYMxNp0gpmCI1FaHgOPJUyha4SpQkpEmDMGLaSLTtWM5q7h9aZhSgN4UQPT31rLIpbRnJS9G2Ix6CkqzCBqSYiOs6UPcQ+kTDNg5Cp43EISQLTfOsBMSNRNZa6sq9olRHUzrGkzFJyTesm/oaTrvZb8d5ofxZIcIS2SIZT7IiIzE3WZEyYFxYRVOpXXypgkzAkk7AT42i+21SsVwpxCUrWmArfXLewVGhI6+WtqCnKK9kXDNpUtIWSlJNyI6ePUwJ8aIMVwRtQMDIodLp21So/GRQ2o+75/jRDwXiIUChZlSfZncaQT1H5Ujj8v8iSnD0VvEeDOtd6JbJ7riZKJB0VI7ptof4TCi+1H3CsaGl967SrOJIkHoqI2j184rxzDyGko7XCCZhXZgiCDeWzpEaJ6REWlmmDMssbBDhXFHGFWMpm6DofLofEUYcM4ol0ZkHKobaKT4+XiLHpQOpkiQoFJSe8DYgjaDcV6YdUhYWg5VJVY/u8Qem9Y5MSlrZcsfLtGwcM4zPdcsdlbHz6GrlJrMuD8eS6MioS5Bt91QHT0M5SJ1OlFfDOKlByqkptHVP8ALw1rKGRwfGZCm06kEdAX0oYyzDW5K3D0hICRPQysx5GjhDwUmQQR12rJ+eMeHcc5Bs2EtjzT3lR+0uCL3R5117No9lEPhWt8i4bJw9jqtHaHXV0lZN9ParIm8KXCG0i7ikIT/rFBN4Mx3iZ6Ct5YbCUgDQAAen8qENmK8Y4QrDvqZVBCTKD1QpRKfUCx8UnaKg5b7VqfPHLn1hkLQJdbnL1Wk+0jTXceIHWsvI3636beMfIpMaZK4bgu0USfZGsbyNP41fYfCFZShsCTYJ0G2saJG9D2BxhbXa4PS/r5zfxrUuVuHNJbDraw52gBC9oOgSNQOs3nXSurHkjCHWyJ3ZL4NwVLCLXUYzK6+XQeFZ1z1xov4ooBHZsHKkdV6OK9PYHTKrrWh8y8W+r4V1wXUEwgGRKlWSLCdSKx1IEazaJ69T5mueTvtlRR4Su1ukdT8d6usPwsZIWDJv4pM6dOnnUHh7IK52TcDrqE+kj4DrV5g2itxCIMqUEg+e9ugvXRhgmuUhydA9iWMilAaAx0Pn7q5shSlBKdVEJAkCc1ok2v1q25vwgbxriEzADJE9OzAt19nfxqqw6oUkxJCkW699Nc7Scv4E21GyxZ5XfVqlKesrTv/ZmfztUDiuCUy6ptUZkhJtoQsSFCbxqL/hVWgQZ9fn56zVRz5w77LDYjSU9iv3FaD6ELH7YrfNiUEmjj8byZZJNP0CGFxRbWHE6oM+Yi6fVJI9aOFNodREZkLTPSQoSI6WM+tAsa++i/l5/Nh0gz3SpOlrGUjp7Kkis8T7ojzY9Ka9AvxfhpYXlOhzFCuoBGulxnSD4mo2bxg6yNo0+NaI5wdOKacakBQGdpWmRYsZgeyZAUOlADzCkqKVApUkkKGhBECII8fUQd6iSpnRgn+TGmwh4bjw4iR7QICgOukjwO3rRXy3xbIpLKrJVOQk2BJ9jTQzbxtuKzPBYktLB9COoJFv57UVoeCwlaTaxBtNj8FA+4ioOOcX4+TktMLOZeUW8WMw7joEBzwFwFDcfETWYcT4a7h3MjqcitfBQBiUndMxe206kDWOAcX7ZEKI7RMZtp/WHn8K78Z4K3iWyhwSPukWUk/iSdj8DoZFM9GMk1aMVSkfP/AFoh4TzKUkJdkjZYFx0kDUeIv51G5h5ZdwipVK2yYS6LdIC49k/AxaqkAjr8aicFLY5RUkaKeM9g0p1BBTEgapUTGnjMfGazwqJJKiVKMlSt1KJkqPmZPrThxUZZITOYi8ToD0mCa8FR8bfxH8PjU44cVsIR4hJyBw8uY1J+6wkrNrZlhSEiesFZ39mtVTQdyMgMNhKkwp05lK3BIhKD0hIFtiTRiFVrGSloV2OBQBztympKlYhkd3VxtIvYGXEjf9ZPqN50BNMpM0xpmElW4IM9NNjbbSrTl/mdzBqJSM7avbaKonSVoJFl2jod4sQRc38mEKL2HTIupxoajfM2OhvKfUXkUDWNxpIvt5TSK2FvPHMiMQhhLSpbOZawRcKQQkJVexBzSCOkGhIKjxp8vh8aSWriOvWj+A0XPDWYbB3UMx9RYe6BRfyXhApbjn4O4nzN1eGmUepoZygxeAenS+lHvKWEyYRBvK5Wf2r/AJRXdlqMKIezO+eHM2Pe1GXs0+cIBnyvHoetU+GTncQmTdaYjX2hYTVlzcr/AMQxP+cRf/VN+6oPDT9u1p+kb+Ck++uNL5IqXUWH8X036W1PwqXzDgM/CnEj2ktZ0T1R3xsY9mPU1ECqKMIkFlAOmRPjsK7PJ/SjyvC/VJmHZp8R+dX/ACjiCS4iJEBc+uX94vVJiML2Ti29m1KREz7CsovvYa1O5edy4lGlwU3jcSNYjvBJnwrijs9HPHljaDnhTmR1GsE5Ta15H5xUXn/ljMDimkypIHapH3kpnvgRJUkRbUgWuL+s5ERtB93yKNGFhSQobgH3itMhxeDL4tGEEbjzB632qbwnifZmFewrXcgn73lpPhfarvnTlf6uvtWx9ipVx/VqJmP7JOnQ23FC6h8/PnWTPQnFTjTDXDPKQUrQYULjoZAJCvCP40d8Nx6XUBQ9QdQelZDwfi2UZFE5funp0nw/KivAcTLKgpF+omyh871NnBBvBLjLQb4hCVAhQBBBBBAIIOoINZZzlwpjDugMqVmVdbeqWxe4VrJj2b9bCJIeZOf0tt5GO86oalNmhInNtmgmEib6wKz5apKlG5JJJJlRJvmJ3JvemehEUHT+dW3LvDS65mV7CYn9ZUWT8Qo+EdahcN4at51LbaZUrwskbrVcd0fHTUitUwfLLTbaW0qUMogmB3jqVG0T/KpnFtUhT10QMMkqWkDUqE+hBJoqqLgeGIbMgGTuTJ/hUpVGLHwRnCNbPYpRSTT1qWMRQpzHyMh4qcaIbdNz+Bf9oDQ6d4fGiymy0AYljcA4yrI4koUQbEC8alJ0UPEfCoqgDJ+fm9bXxLhLT6Ch1CVpPUaeIOoPiKCeN/R2sEqw5zJJ/RqMKE/hVEH1g+JqSrAxvFKTZJ1BETa4v5a7VofBvpBYIS24kskAAH2m9x7SR3RYagC4vWf4jBrbWULSUq/CoFJtuJFx4i1ckoO+vz++Kbk3sdWWXNykqxrqkLStLnZrSpJBSQpsJABGv6P41WsuFLiFDVK0n3EUxbHlPxPWvKm7Hx/hSTp2DTaaNICenX8v3UTcNVLKNu6B7rfurOcJzYAnvtqBA+6QQYHQxF/GiLgvOuFS3C3CiJIzIVF4JEgHcmuzPOMoqmeb4+KWObtdArz5hOzx6+i0pWn/AITqeqfy60PocKSFC5TlUNNQQRPrRlz3jcNiUNvMuoWtsqQQFQrKsie6YUYUhO2hJ0oMTA6e+PWuM9KrVB/h3gpII0IBHW4Bv5TRXwN7MyBumUn00+EVnHL3FUpayOKSnIe5Jjum+XxIIPvTV9w3m5hpV3JSbEJSokRpAitW7R5eGMseVr0GeKwqXElC0hSVCCk6EeNZTzVyorCKzJ7zJsFH7pJMJX8IO/nqTYv6TWxPZtLWZISVEISbWO5A9J1tQ1xfnbEPgpJQ2hQgpSkEwZ+8sG8HURcCIrKz00gdyx861Kb4gtKCgKIG3UDoDtUbN/C/lXtItr8zSCUVLZHXr6+vvqXwzALecS22ApRj+ykH7yjsBr1O2oqZhOCqWQogoQd47yt+6nfzMeulH/JOADYcyJhPcAtqRmkk7m4B8qDP8seXBE7ljldGEbsczio7Rce1EwkdEiTA8SdTV3vSCaemWOE0jTk0yqoQk16rymko0APNPTJp6AFTGnpUARcbw5t1OVxCVjooT7unpQtxP6O21XYWWz+FXfSYnf2heOulGdNFAGS4/lDFNatFaRJzNnOBEnT2hp0OtUq7KI+8DBBEEHS4NxFboRXHE4NDghaErHRSQodd6VDTMQmP+mvhTKmtZxfJeEc1aCZm6CUm/kfCq5z6N2Dot1I8wfzT4UqHyM1Nz82+ZrwNK0JX0Yi/25/uf+6omL+jwNJKl4lCEAXUpGUDa5K7axRRXJAVf521pIJnXc/Cjl76NiB3Xc3hkAPxVf4V7wn0dgkZi4L3MpEidIAOotqDefCmkzNzjdAIUH51p0NzAAkmAALk3i0eJ/KtVY5BwadW+0v99RVqIiJgjzq6wuAbbEIQlI/VAGwH5Ae6iiuRlfCuScS9CsvZJOqnLGD0TrOmsa60acK5CYausl1f4lWCdPZSLDfWTfWiimNBL7KBHKjeaStaovcgT5kCauWMMlCQlIASBYDQV2FPQTGEY6R4NImvcUxTTKGSaeKWWkKQEHiXEw1lSBncXORsEBS8okxJgADUmwkdRUZ/jLjSSt5nIgXUpC+0yDqsBIIAsSRIAvoDXNlsHiDhJkow7QSLQO0ceKotMktIm8d0WmrpSZEGmBExnE0tpBNyowhKYKlmCrKi8ElKSfIE2io7nEcQnvHDynolwKc/uwAbXgKNcVp/p6Ez3U4dZCbRKnGxPnCY9T1q6ULUAVGK5lQnCfWkBTyCElKUDvKzKCMoCo72ZUQYIII1qywmJDiErSQUqAUCNCFCQfcaCiY/wg3fI3jcKUgAAgu/VXFR+2sq03q3Y4gjCKebcJDaUqfbMWyT30JgRKXDIBvDielAFj/hxP1oYcAk5CrOIyggjudc0HN0iOorvwjiYfbzpEDO6i/VpxTZPqUT61RcOwq0YjDqcntHEYhbo1GZZaOSRshIDY8E73NS+Sj/AEU/6Ri9P9KdpWBOx3Fw08y0QSXlLCTIsUIK/wAkmvOA4yl1xxuClTaiCDHeAtnTf2ZkeYvFpgcfVGMwHi4/H+zrMfD4VH+rqUhbrPeeZffyA2zDN32iYMBQAgxYhJ2uxl9jccG1NiJ7ReQR1yKVJ8IQa4jiilKcShsrLbiUK7wT7TaXMwnaFgR51X43Hpd+pOIPdU+LGx/QvApIOigRBGoKTUjgyv6RjPB5H/6zNAUJvjjinltBhWZAQpX2iYhzNEHf2DPpXbHPj6sovN93IStswuRF0mJCp09ai4L/AOZYr/M4X/ixGnrJ9a88wYlBcYZWpKQVdqvMsJ7rEKGuoLhbt0CulAEzl4j6s0AVnKkIPaEFwFHdIWU2KgUkEjUg1PxDmRKla5QTHWBNUvBsUgYl1Dam1Jch1ORYVcnK5IBt3sqvNaqteIfolzfuK100oEV+D4266yh1DEpWhK0jtUyQpOYaiJ0Gu9TMBxNLsiClaTC21iFp1iRpBgwoEgxYmofJ4/oGE/0Zj/lJrziSE8RZgXWw6FKE2DbjJTO2rio37yqAG4RzA5iWUPNs9xYkS6mdYuAD0NdsVxlbTQW61lJdabCQtKv0riGwqbCxXMeFUPI+LeTw7DhDAWkN2V2yRNzsQSDMj09KsOZ1qOFaK05VHEYKUzmgnFMyJi8G0xtQP2EAUenrULBcWDmIeZiCz2cmRB7RJUI6RG9Tm9KoOCp/8Qx3lhf+WqgQRE1Ujjw+tfV8qvZnPbLmjN2es5shC9IjebVYYrEBCFKUQEpBUSdAAJJPoJoNXjG/qva9q19YDhxQTnTOt2wCrXsT2JuLnaaADdNOa44XEJWhKkmUqAKT1BEg+oINdiKAKPibCm304lpsuHJ2bqE5QsoCipKk5ozFKie7IkLVFwAViuKuuNqQw06lw2C3EZEIn75KtYmYEyREV6fxKm8Y2CVFt5tSQNQlbUrHlmQpd/8AJpFWj7gSkqUYABJPgNfhQMp+JYJ5JZeZ+1caBQpKikF5CsubvWSlcoSsaJsRbNI6OcfJlKMPiFLEWLeQGTH6RRyW3v76fllxxWFS46TndlwpVbIlZJQiNsqMqT4gneqrgPF3VPoW4olrGJcUykiOz7NUoAAEy4wQ4Z3QfKgDorgTicG4lXfeeeQ87lJgkutkhJVfKltASPBMxNqvcTw1DuQrTJQrMm5F43g3F5g2kAxIBFbzbi1tstFCikqxWEQSDBKV4ltKh5FJIPgavWxagRU4rCLOMYWJyJQ+FXtKuzyyOvdMetRMKtzCFxBaccaLi1tqaTnI7RRWpK0gzIWpRBiCCBqO9J5hxS0OYQIUUheKSlcfeT2TqoPhKQfSrhIpAUjSVv4lLi28jbSVdlnA7RS1gAqA+4EpzJvdWY7C83hqSA5mBH2rhGbcFVj5dPCo3F0FT7CA44gK7UnIrLOVIIBtcV0RwIxfE4g31K0j0sgD4UAVuL4StGKaU0CWl4jtHQIhtQZdSVx0XKZ170H7xqz4YypL2JKhAU6kpP4gGGkz/eBHpU3B4Xs0BOZa4+8sgqPmYE9PSqfm7ELQnDhClI7TFNNqKDByqzSJgxpPpTGdcNhlDHPuQcimcOlKiRBKFPEgDWwWPfXjh/Du0efcfbSQVBtpK0hX2aAL3n2nCpW1stekcBXlEYvEz1Kmz8C1FvLalw/HOoxJYeIVmQVsugZSsJICkrTpnBUkyIBCgYFwExD8U4Zl7NxhAC23EnKgBOdJ7q0nQeyZE7oTca1ZYlBLahqSlQjrbSuOAWS4/JmHAAOg7Jsx7yT60uNcQ7DDvPZSrsmnHMo1VkSVQPExFAFPwLGuM4Rhr6u8VttNoKQkJEpSkGFKVAAjfWOtTOG4Z1Tyn3hllIQ22FZsiMxVmVtnV3ZAsAkAE3rxwzhZW2lbrri1rSlSihxSG7iYbSkwE3tqTuSa6YPO2+ppSluI7MLbWoTEHKpClgCTdKhN7q2FMCt5Tecw+DZZdZezoTlVCAUjvGL5tI30rvx3PiMMMrTgKX8MspWAlRS2+24oi+yUnzIilh1uYxx051tMNrLaA2oJW6pBIWpSh3kozDKAkgmCTYipz3BIhTbrragZHfUtJ8FJcJBTbaD0IoGIcZMfoH9P6sfvV8KhYPtG8XiHC04pLqWMmVIMZEKBCpUIIJp2uNKcwL6rIeaS8hwJM5HG0nTeCMqxvlUmrXgqicOySSSWmySTJJKBc+NAis4m6vEBLPYupStaO0UsJCUoSc5HtEkqyhEfrztVqcA1u2g3n2Rfx063qHzY8pGCeWhRSpKZChqLjSK6Dg/+WftP+NPv0oA4cs4VxptTSwYbcWlpRIOZsnMjee6lQQZi6PU3JNRcHgOzJPaOLmLLXmAidBtrUo0AU3NrKjhi4j22FJeR1JaOYpEfiSFI8lGonMuKDrDLKO8nFrQ3Mf4tQLizEaFpChPVQ0oiWm1B/LfBHEYgBxJ7PBoWywSIBDi8wUmdcrSG2519sSb0DJ3OeJy4XsyrIH1paUoEjIhZ+0UkgahsLj9bLULj/HsMrDp7F5sutFDrKRmAJaIlAgfeQVNx+vVqzh1OY5TikkIYR2bRIIzKdyrcUJsQAltAI/ygmrsooEDPM+KS7hMO4gyleK4epJjUKxTJB9xonRQM/g3UYZbHZrUnD47DqahClZmfrDT4yhIk9mkqRbTs4vuQjmVH9Xif9kf/APToGRObz9pgP9Ob/wCU9RGmhXmR8u/VXENuqS1jEKXDSwoBLbgKgnLmUJUBIBBJ86s/+0iB/i8R6YV8/k3SEc+OpcOIwvZqSlUu+0kqH6PSxBHn8K6jDYyR9qxGZJP2K5Im4B7XumJgwfKovEseM+GfCHSgFyQGXCsZkEDMgJzi43FSTzM3b7PEX/8AtX//AE6YFwkUOc5//R/6bh9/7VXuDxIcQFAKAOy0qQr1SsAj1FUPOzKijDqSlS+zxmHcVkSVEJQolRypBJtsKACJGlU3GB/S8Ef8o9Pl2C/3xXocyItDeIJtb6s6n1laUiOt68YLCuPPh91PZpQgpZbPtjP7a1xYEhIASCYBM3MAAl8MjtcTEfpUzGv6FvXxqc8ARBEgiCD41D4e0Q6+SICnEkGNfsm0z43SR6U/GuG9uw40SU9ohScw1TIsoeIMH0pAVrPBXmRlw7wDY0ZeRnCR+FDiSFhI2BzQLC0RKwPFFF0svNltwJzgg5m3BMEoVAuCRKVAETuL1GwnHyhATiUqbdA70IWptZSBJbUlJBBmQn2vC1Nhs+IxKH8ikNNtqDZUnKpwu5STlUMyQkIA70ElRtAoAXIcf4PY9oHKc2f2s2dWeZv7ebW8RNXx0obw4XgVOJyLXhlqU4gtpK1MlV1NqQmVlGaVJUJ9siwAmU9zGkiGUOPLKZSlLagm9hmcUAhN9ZM+BpjK54HJxSwI70AaycG1O/gKvuA//Csf5lv/AIBVcjhCkYJ8KSC88l1buQEhS1o0TuQAEoE3ISPKm4PxtKGGkKbxAUltCVf0Z7VKQD9zS2tAjtzqqMBiD0R57jbfykeYrqMNip/TM/8A4Ve/9JVfx3FqfwGIQlLhWG7yw4iTrKUrAKtDYT03qx/w6gE9x/8A2d3/AMlA/RNwbSwlIcUlSgBmUlOVJMXISVEgeEnzruaiYHiYdUQEuJgT32ltj0KwJ8hUtVAhxSilSoAUU9KlQA0UopUqAFFKKVKgBZaUUqVACilFKlQAop6VKgBiKbLSpUAOU15y0qVADlNPlpUqAFSApqVACiny0qVACimJvSpUAf/Z">
            <a:extLst>
              <a:ext uri="{FF2B5EF4-FFF2-40B4-BE49-F238E27FC236}">
                <a16:creationId xmlns:a16="http://schemas.microsoft.com/office/drawing/2014/main" id="{60B241AC-7BFC-40E6-96B1-B2A048253403}"/>
              </a:ext>
            </a:extLst>
          </p:cNvPr>
          <p:cNvSpPr>
            <a:spLocks noChangeAspect="1" noChangeArrowheads="1"/>
          </p:cNvSpPr>
          <p:nvPr userDrawn="1"/>
        </p:nvSpPr>
        <p:spPr bwMode="auto">
          <a:xfrm>
            <a:off x="74786" y="-62508"/>
            <a:ext cx="214313" cy="214313"/>
          </a:xfrm>
          <a:prstGeom prst="rect">
            <a:avLst/>
          </a:prstGeom>
          <a:noFill/>
          <a:ln>
            <a:noFill/>
          </a:ln>
        </p:spPr>
        <p:txBody>
          <a:bodyPr/>
          <a:lstStyle>
            <a:lvl1pPr eaLnBrk="0" hangingPunct="0">
              <a:defRPr sz="3000" b="1">
                <a:solidFill>
                  <a:srgbClr val="4D4D4D"/>
                </a:solidFill>
                <a:latin typeface="Helvetica Neue" charset="0"/>
                <a:ea typeface="ヒラギノ角ゴ ProN W3" charset="-128"/>
                <a:sym typeface="Helvetica Neue" charset="0"/>
              </a:defRPr>
            </a:lvl1pPr>
            <a:lvl2pPr marL="742950" indent="-285750" eaLnBrk="0" hangingPunct="0">
              <a:defRPr sz="3000" b="1">
                <a:solidFill>
                  <a:srgbClr val="4D4D4D"/>
                </a:solidFill>
                <a:latin typeface="Helvetica Neue" charset="0"/>
                <a:ea typeface="ヒラギノ角ゴ ProN W3" charset="-128"/>
                <a:sym typeface="Helvetica Neue" charset="0"/>
              </a:defRPr>
            </a:lvl2pPr>
            <a:lvl3pPr marL="1143000" indent="-228600" eaLnBrk="0" hangingPunct="0">
              <a:defRPr sz="3000" b="1">
                <a:solidFill>
                  <a:srgbClr val="4D4D4D"/>
                </a:solidFill>
                <a:latin typeface="Helvetica Neue" charset="0"/>
                <a:ea typeface="ヒラギノ角ゴ ProN W3" charset="-128"/>
                <a:sym typeface="Helvetica Neue" charset="0"/>
              </a:defRPr>
            </a:lvl3pPr>
            <a:lvl4pPr marL="1600200" indent="-228600" eaLnBrk="0" hangingPunct="0">
              <a:defRPr sz="3000" b="1">
                <a:solidFill>
                  <a:srgbClr val="4D4D4D"/>
                </a:solidFill>
                <a:latin typeface="Helvetica Neue" charset="0"/>
                <a:ea typeface="ヒラギノ角ゴ ProN W3" charset="-128"/>
                <a:sym typeface="Helvetica Neue" charset="0"/>
              </a:defRPr>
            </a:lvl4pPr>
            <a:lvl5pPr marL="2057400" indent="-228600" eaLnBrk="0" hangingPunct="0">
              <a:defRPr sz="3000" b="1">
                <a:solidFill>
                  <a:srgbClr val="4D4D4D"/>
                </a:solidFill>
                <a:latin typeface="Helvetica Neue" charset="0"/>
                <a:ea typeface="ヒラギノ角ゴ ProN W3" charset="-128"/>
                <a:sym typeface="Helvetica Neue" charset="0"/>
              </a:defRPr>
            </a:lvl5pPr>
            <a:lvl6pPr marL="25146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6pPr>
            <a:lvl7pPr marL="29718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7pPr>
            <a:lvl8pPr marL="34290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8pPr>
            <a:lvl9pPr marL="3886200" indent="-228600" algn="just" eaLnBrk="0" fontAlgn="base" hangingPunct="0">
              <a:lnSpc>
                <a:spcPts val="1400"/>
              </a:lnSpc>
              <a:spcBef>
                <a:spcPts val="1400"/>
              </a:spcBef>
              <a:spcAft>
                <a:spcPct val="0"/>
              </a:spcAft>
              <a:defRPr sz="3000" b="1">
                <a:solidFill>
                  <a:srgbClr val="4D4D4D"/>
                </a:solidFill>
                <a:latin typeface="Helvetica Neue" charset="0"/>
                <a:ea typeface="ヒラギノ角ゴ ProN W3" charset="-128"/>
                <a:sym typeface="Helvetica Neue" charset="0"/>
              </a:defRPr>
            </a:lvl9pPr>
          </a:lstStyle>
          <a:p>
            <a:pPr algn="just" eaLnBrk="1" hangingPunct="1">
              <a:lnSpc>
                <a:spcPts val="984"/>
              </a:lnSpc>
              <a:spcBef>
                <a:spcPts val="984"/>
              </a:spcBef>
              <a:defRPr/>
            </a:pPr>
            <a:endParaRPr lang="it-IT" altLang="it-IT" sz="2109"/>
          </a:p>
        </p:txBody>
      </p:sp>
      <p:grpSp>
        <p:nvGrpSpPr>
          <p:cNvPr id="1028" name="Gruppo 8">
            <a:extLst>
              <a:ext uri="{FF2B5EF4-FFF2-40B4-BE49-F238E27FC236}">
                <a16:creationId xmlns:a16="http://schemas.microsoft.com/office/drawing/2014/main" id="{50746AB3-1B2F-4AD4-AB3C-E52B5E27461C}"/>
              </a:ext>
            </a:extLst>
          </p:cNvPr>
          <p:cNvGrpSpPr>
            <a:grpSpLocks/>
          </p:cNvGrpSpPr>
          <p:nvPr userDrawn="1"/>
        </p:nvGrpSpPr>
        <p:grpSpPr bwMode="auto">
          <a:xfrm>
            <a:off x="685354" y="152921"/>
            <a:ext cx="7773293" cy="724421"/>
            <a:chOff x="685800" y="152400"/>
            <a:chExt cx="7772400" cy="725106"/>
          </a:xfrm>
        </p:grpSpPr>
        <p:pic>
          <p:nvPicPr>
            <p:cNvPr id="1029" name="Immagine 9" descr="5_PUNTO 3 LOGO-01_RGB.png">
              <a:extLst>
                <a:ext uri="{FF2B5EF4-FFF2-40B4-BE49-F238E27FC236}">
                  <a16:creationId xmlns:a16="http://schemas.microsoft.com/office/drawing/2014/main" id="{B6DC995D-01CD-4BF3-9EC5-23D39646408C}"/>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b="13741"/>
            <a:stretch>
              <a:fillRect/>
            </a:stretch>
          </p:blipFill>
          <p:spPr bwMode="auto">
            <a:xfrm>
              <a:off x="3867150" y="152400"/>
              <a:ext cx="1409700" cy="72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Connettore 1 6">
              <a:extLst>
                <a:ext uri="{FF2B5EF4-FFF2-40B4-BE49-F238E27FC236}">
                  <a16:creationId xmlns:a16="http://schemas.microsoft.com/office/drawing/2014/main" id="{24DFC02C-B4BB-458E-B8D5-AC489BE7E421}"/>
                </a:ext>
              </a:extLst>
            </p:cNvPr>
            <p:cNvCxnSpPr/>
            <p:nvPr userDrawn="1"/>
          </p:nvCxnSpPr>
          <p:spPr>
            <a:xfrm rot="10800000">
              <a:off x="685800" y="763545"/>
              <a:ext cx="3048022" cy="111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Connettore 1 7">
              <a:extLst>
                <a:ext uri="{FF2B5EF4-FFF2-40B4-BE49-F238E27FC236}">
                  <a16:creationId xmlns:a16="http://schemas.microsoft.com/office/drawing/2014/main" id="{D1631A74-28E0-473B-83BF-1CC1A901D447}"/>
                </a:ext>
              </a:extLst>
            </p:cNvPr>
            <p:cNvCxnSpPr/>
            <p:nvPr userDrawn="1"/>
          </p:nvCxnSpPr>
          <p:spPr>
            <a:xfrm rot="10800000">
              <a:off x="5410178" y="762428"/>
              <a:ext cx="3048022" cy="111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05712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4" r:id="rId19"/>
  </p:sldLayoutIdLst>
  <p:transition/>
  <p:hf sldNum="0" hdr="0" ftr="0" dt="0"/>
  <p:txStyles>
    <p:titleStyle>
      <a:lvl1pPr algn="l" rtl="0" eaLnBrk="0" fontAlgn="base" hangingPunct="0">
        <a:spcBef>
          <a:spcPct val="0"/>
        </a:spcBef>
        <a:spcAft>
          <a:spcPct val="0"/>
        </a:spcAft>
        <a:defRPr sz="3516" b="1">
          <a:solidFill>
            <a:srgbClr val="64AB21"/>
          </a:solidFill>
          <a:latin typeface="Helvetica Neue" pitchFamily="-112" charset="0"/>
          <a:ea typeface="+mj-ea"/>
          <a:cs typeface="+mj-cs"/>
          <a:sym typeface="Gill Sans" charset="0"/>
        </a:defRPr>
      </a:lvl1pPr>
      <a:lvl2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2pPr>
      <a:lvl3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3pPr>
      <a:lvl4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4pPr>
      <a:lvl5pPr algn="l" rtl="0" eaLnBrk="0" fontAlgn="base" hangingPunct="0">
        <a:spcBef>
          <a:spcPct val="0"/>
        </a:spcBef>
        <a:spcAft>
          <a:spcPct val="0"/>
        </a:spcAft>
        <a:defRPr sz="3516" b="1">
          <a:solidFill>
            <a:srgbClr val="64AB21"/>
          </a:solidFill>
          <a:latin typeface="Helvetica Neue" pitchFamily="-112" charset="0"/>
          <a:ea typeface="ヒラギノ角ゴ ProN W3" charset="-128"/>
          <a:cs typeface="ヒラギノ角ゴ ProN W3" charset="-128"/>
          <a:sym typeface="Gill Sans" charset="0"/>
        </a:defRPr>
      </a:lvl5pPr>
      <a:lvl6pPr marL="321457"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6pPr>
      <a:lvl7pPr marL="642915"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7pPr>
      <a:lvl8pPr marL="964372"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8pPr>
      <a:lvl9pPr marL="1285829" algn="ctr" rtl="0" fontAlgn="base">
        <a:spcBef>
          <a:spcPct val="0"/>
        </a:spcBef>
        <a:spcAft>
          <a:spcPct val="0"/>
        </a:spcAft>
        <a:defRPr sz="5906">
          <a:solidFill>
            <a:schemeClr val="tx1"/>
          </a:solidFill>
          <a:latin typeface="Gill Sans" charset="0"/>
          <a:ea typeface="ヒラギノ角ゴ ProN W3" charset="-128"/>
          <a:cs typeface="ヒラギノ角ゴ ProN W3" charset="-128"/>
          <a:sym typeface="Gill Sans" charset="0"/>
        </a:defRPr>
      </a:lvl9pPr>
    </p:titleStyle>
    <p:bodyStyle>
      <a:lvl1pPr marL="241093" indent="-24109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1pPr>
      <a:lvl2pPr marL="573712" indent="-139522"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2pPr>
      <a:lvl3pPr marL="881775"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3pPr>
      <a:lvl4pPr marL="1129565"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4pPr>
      <a:lvl5pPr marL="1442093" indent="-121663" algn="l" rtl="0" eaLnBrk="0" fontAlgn="base" hangingPunct="0">
        <a:spcBef>
          <a:spcPts val="422"/>
        </a:spcBef>
        <a:spcAft>
          <a:spcPts val="422"/>
        </a:spcAft>
        <a:buChar char="•"/>
        <a:defRPr sz="1687">
          <a:solidFill>
            <a:srgbClr val="4D4D4D"/>
          </a:solidFill>
          <a:latin typeface="Helvetica Neue" pitchFamily="-112" charset="0"/>
          <a:ea typeface="+mn-ea"/>
          <a:cs typeface="+mn-cs"/>
          <a:sym typeface="Gill Sans" charset="0"/>
        </a:defRPr>
      </a:lvl5pPr>
      <a:lvl6pPr marL="2106216"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6pPr>
      <a:lvl7pPr marL="2427673"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7pPr>
      <a:lvl8pPr marL="2749130"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8pPr>
      <a:lvl9pPr marL="3070587" indent="-347130" algn="l" rtl="0" fontAlgn="base">
        <a:spcBef>
          <a:spcPts val="2672"/>
        </a:spcBef>
        <a:spcAft>
          <a:spcPct val="0"/>
        </a:spcAft>
        <a:buSzPct val="171000"/>
        <a:buFont typeface="Gill Sans" charset="0"/>
        <a:buChar char="•"/>
        <a:defRPr sz="2250">
          <a:solidFill>
            <a:schemeClr val="tx1"/>
          </a:solidFill>
          <a:latin typeface="+mn-lt"/>
          <a:ea typeface="+mn-ea"/>
          <a:cs typeface="+mn-cs"/>
          <a:sym typeface="Gill Sans" charset="0"/>
        </a:defRPr>
      </a:lvl9pPr>
    </p:bodyStyle>
    <p:otherStyle>
      <a:defPPr>
        <a:defRPr lang="it-IT"/>
      </a:defPPr>
      <a:lvl1pPr marL="0" algn="l" defTabSz="321457" rtl="0" eaLnBrk="1" latinLnBrk="0" hangingPunct="1">
        <a:defRPr sz="1266" kern="1200">
          <a:solidFill>
            <a:schemeClr val="tx1"/>
          </a:solidFill>
          <a:latin typeface="+mn-lt"/>
          <a:ea typeface="+mn-ea"/>
          <a:cs typeface="+mn-cs"/>
        </a:defRPr>
      </a:lvl1pPr>
      <a:lvl2pPr marL="321457" algn="l" defTabSz="321457" rtl="0" eaLnBrk="1" latinLnBrk="0" hangingPunct="1">
        <a:defRPr sz="1266" kern="1200">
          <a:solidFill>
            <a:schemeClr val="tx1"/>
          </a:solidFill>
          <a:latin typeface="+mn-lt"/>
          <a:ea typeface="+mn-ea"/>
          <a:cs typeface="+mn-cs"/>
        </a:defRPr>
      </a:lvl2pPr>
      <a:lvl3pPr marL="642915" algn="l" defTabSz="321457" rtl="0" eaLnBrk="1" latinLnBrk="0" hangingPunct="1">
        <a:defRPr sz="1266" kern="1200">
          <a:solidFill>
            <a:schemeClr val="tx1"/>
          </a:solidFill>
          <a:latin typeface="+mn-lt"/>
          <a:ea typeface="+mn-ea"/>
          <a:cs typeface="+mn-cs"/>
        </a:defRPr>
      </a:lvl3pPr>
      <a:lvl4pPr marL="964372" algn="l" defTabSz="321457" rtl="0" eaLnBrk="1" latinLnBrk="0" hangingPunct="1">
        <a:defRPr sz="1266" kern="1200">
          <a:solidFill>
            <a:schemeClr val="tx1"/>
          </a:solidFill>
          <a:latin typeface="+mn-lt"/>
          <a:ea typeface="+mn-ea"/>
          <a:cs typeface="+mn-cs"/>
        </a:defRPr>
      </a:lvl4pPr>
      <a:lvl5pPr marL="1285829" algn="l" defTabSz="321457" rtl="0" eaLnBrk="1" latinLnBrk="0" hangingPunct="1">
        <a:defRPr sz="1266" kern="1200">
          <a:solidFill>
            <a:schemeClr val="tx1"/>
          </a:solidFill>
          <a:latin typeface="+mn-lt"/>
          <a:ea typeface="+mn-ea"/>
          <a:cs typeface="+mn-cs"/>
        </a:defRPr>
      </a:lvl5pPr>
      <a:lvl6pPr marL="1607287" algn="l" defTabSz="321457" rtl="0" eaLnBrk="1" latinLnBrk="0" hangingPunct="1">
        <a:defRPr sz="1266" kern="1200">
          <a:solidFill>
            <a:schemeClr val="tx1"/>
          </a:solidFill>
          <a:latin typeface="+mn-lt"/>
          <a:ea typeface="+mn-ea"/>
          <a:cs typeface="+mn-cs"/>
        </a:defRPr>
      </a:lvl6pPr>
      <a:lvl7pPr marL="1928744" algn="l" defTabSz="321457" rtl="0" eaLnBrk="1" latinLnBrk="0" hangingPunct="1">
        <a:defRPr sz="1266" kern="1200">
          <a:solidFill>
            <a:schemeClr val="tx1"/>
          </a:solidFill>
          <a:latin typeface="+mn-lt"/>
          <a:ea typeface="+mn-ea"/>
          <a:cs typeface="+mn-cs"/>
        </a:defRPr>
      </a:lvl7pPr>
      <a:lvl8pPr marL="2250201" algn="l" defTabSz="321457" rtl="0" eaLnBrk="1" latinLnBrk="0" hangingPunct="1">
        <a:defRPr sz="1266" kern="1200">
          <a:solidFill>
            <a:schemeClr val="tx1"/>
          </a:solidFill>
          <a:latin typeface="+mn-lt"/>
          <a:ea typeface="+mn-ea"/>
          <a:cs typeface="+mn-cs"/>
        </a:defRPr>
      </a:lvl8pPr>
      <a:lvl9pPr marL="2571659" algn="l" defTabSz="321457" rtl="0" eaLnBrk="1" latinLnBrk="0" hangingPunct="1">
        <a:defRPr sz="126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342472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13"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94843" y="154050"/>
            <a:ext cx="8554313" cy="878840"/>
          </a:xfrm>
          <a:prstGeom prst="rect">
            <a:avLst/>
          </a:prstGeom>
        </p:spPr>
        <p:txBody>
          <a:bodyPr wrap="square" lIns="0" tIns="0" rIns="0" bIns="0">
            <a:spAutoFit/>
          </a:bodyPr>
          <a:lstStyle>
            <a:lvl1pPr>
              <a:defRPr sz="2800" b="0" i="0">
                <a:solidFill>
                  <a:srgbClr val="318793"/>
                </a:solidFill>
                <a:latin typeface="Garamond"/>
                <a:cs typeface="Garamond"/>
              </a:defRPr>
            </a:lvl1pPr>
          </a:lstStyle>
          <a:p>
            <a:endParaRPr/>
          </a:p>
        </p:txBody>
      </p:sp>
      <p:sp>
        <p:nvSpPr>
          <p:cNvPr id="3" name="Holder 3"/>
          <p:cNvSpPr>
            <a:spLocks noGrp="1"/>
          </p:cNvSpPr>
          <p:nvPr>
            <p:ph type="body" idx="1"/>
          </p:nvPr>
        </p:nvSpPr>
        <p:spPr>
          <a:xfrm>
            <a:off x="763016" y="1777746"/>
            <a:ext cx="7692390" cy="1936114"/>
          </a:xfrm>
          <a:prstGeom prst="rect">
            <a:avLst/>
          </a:prstGeom>
        </p:spPr>
        <p:txBody>
          <a:bodyPr wrap="square" lIns="0" tIns="0" rIns="0" bIns="0">
            <a:spAutoFit/>
          </a:bodyPr>
          <a:lstStyle>
            <a:lvl1pPr>
              <a:defRPr sz="2400" b="0" i="0">
                <a:solidFill>
                  <a:schemeClr val="tx1"/>
                </a:solidFill>
                <a:latin typeface="Garamond"/>
                <a:cs typeface="Garamond"/>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9/18/2025</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22277126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pp.mase.gov.it/CAM-vigent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unsplash.com/it/@arturtumasjan?utm_content=creditCopyText&amp;utm_medium=referral&amp;utm_source=unsplash"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hyperlink" Target="https://unsplash.com/it/foto/figure-dazione-lego-star-wars-lBCpc87rtKo?utm_content=creditCopyText&amp;utm_medium=referral&amp;utm_source=unsplash"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unsplash.com/it/@merittthomas" TargetMode="External"/><Relationship Id="rId2" Type="http://schemas.openxmlformats.org/officeDocument/2006/relationships/image" Target="../media/image20.jpeg"/><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gpp.mase.gov.it/CAM-vigenti" TargetMode="Externa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3.xml"/><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jpg"/><Relationship Id="rId1" Type="http://schemas.openxmlformats.org/officeDocument/2006/relationships/slideLayout" Target="../slideLayouts/slideLayout44.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4.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44.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3.xml"/></Relationships>
</file>

<file path=ppt/slides/_rels/slide46.xml.rels><?xml version="1.0" encoding="UTF-8" standalone="yes"?>
<Relationships xmlns="http://schemas.openxmlformats.org/package/2006/relationships"><Relationship Id="rId2" Type="http://schemas.openxmlformats.org/officeDocument/2006/relationships/hyperlink" Target="mailto:paolo@punto3.it" TargetMode="Externa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3.xml.rels><?xml version="1.0" encoding="UTF-8" standalone="yes"?>
<Relationships xmlns="http://schemas.openxmlformats.org/package/2006/relationships"><Relationship Id="rId3" Type="http://schemas.openxmlformats.org/officeDocument/2006/relationships/hyperlink" Target="https://www.efficienzaenergetica.enea.it/servizi-per/pubblica-amministrazione/contratto-di-prestazione-energetica-epc.html" TargetMode="External"/><Relationship Id="rId2" Type="http://schemas.openxmlformats.org/officeDocument/2006/relationships/notesSlide" Target="../notesSlides/notesSlide10.xml"/><Relationship Id="rId1" Type="http://schemas.openxmlformats.org/officeDocument/2006/relationships/slideLayout" Target="../slideLayouts/slideLayout4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5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7.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7.xml"/></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7.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2" Type="http://schemas.openxmlformats.org/officeDocument/2006/relationships/hyperlink" Target="mailto:paolo@punto3.it" TargetMode="External"/><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6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55.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55.xml"/><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5.xml"/></Relationships>
</file>

<file path=ppt/slides/_rels/slide6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55.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4.xml.rels><?xml version="1.0" encoding="UTF-8" standalone="yes"?>
<Relationships xmlns="http://schemas.openxmlformats.org/package/2006/relationships"><Relationship Id="rId3" Type="http://schemas.openxmlformats.org/officeDocument/2006/relationships/hyperlink" Target="http://www.pefc.it/gfs" TargetMode="External"/><Relationship Id="rId2" Type="http://schemas.openxmlformats.org/officeDocument/2006/relationships/image" Target="../media/image68.png"/><Relationship Id="rId1" Type="http://schemas.openxmlformats.org/officeDocument/2006/relationships/slideLayout" Target="../slideLayouts/slideLayout55.xml"/><Relationship Id="rId5" Type="http://schemas.openxmlformats.org/officeDocument/2006/relationships/image" Target="../media/image69.png"/><Relationship Id="rId4" Type="http://schemas.openxmlformats.org/officeDocument/2006/relationships/hyperlink" Target="http://info.fsc.org/certificate.php"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5.xml"/><Relationship Id="rId4" Type="http://schemas.openxmlformats.org/officeDocument/2006/relationships/image" Target="../media/image72.png"/></Relationships>
</file>

<file path=ppt/slides/_rels/slide77.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4.jpeg"/><Relationship Id="rId7" Type="http://schemas.openxmlformats.org/officeDocument/2006/relationships/image" Target="../media/image77.jpeg"/><Relationship Id="rId2" Type="http://schemas.openxmlformats.org/officeDocument/2006/relationships/image" Target="../media/image73.jpeg"/><Relationship Id="rId1" Type="http://schemas.openxmlformats.org/officeDocument/2006/relationships/slideLayout" Target="../slideLayouts/slideLayout55.xml"/><Relationship Id="rId6" Type="http://schemas.openxmlformats.org/officeDocument/2006/relationships/image" Target="../media/image76.png"/><Relationship Id="rId5" Type="http://schemas.openxmlformats.org/officeDocument/2006/relationships/hyperlink" Target="http://www.remadeinitaly.it/" TargetMode="External"/><Relationship Id="rId4" Type="http://schemas.openxmlformats.org/officeDocument/2006/relationships/image" Target="../media/image75.wmf"/></Relationships>
</file>

<file path=ppt/slides/_rels/slide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5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5.xml"/></Relationships>
</file>

<file path=ppt/slides/_rels/slide8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55.xml"/><Relationship Id="rId4" Type="http://schemas.openxmlformats.org/officeDocument/2006/relationships/image" Target="../media/image8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0.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package" Target="../embeddings/Microsoft_Word_Document.docx"/><Relationship Id="rId1" Type="http://schemas.openxmlformats.org/officeDocument/2006/relationships/slideLayout" Target="../slideLayouts/slideLayout55.xml"/></Relationships>
</file>

<file path=ppt/slides/_rels/slide9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55.xml"/></Relationships>
</file>

<file path=ppt/slides/_rels/slide9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55.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99.xml.rels><?xml version="1.0" encoding="UTF-8" standalone="yes"?>
<Relationships xmlns="http://schemas.openxmlformats.org/package/2006/relationships"><Relationship Id="rId2" Type="http://schemas.openxmlformats.org/officeDocument/2006/relationships/hyperlink" Target="mailto:paolo@punto3.it" TargetMode="Externa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650C4C4B-9125-20F9-B295-DFD4F98F2E3E}"/>
              </a:ext>
            </a:extLst>
          </p:cNvPr>
          <p:cNvSpPr>
            <a:spLocks noGrp="1"/>
          </p:cNvSpPr>
          <p:nvPr>
            <p:ph type="body" sz="quarter" idx="10"/>
          </p:nvPr>
        </p:nvSpPr>
        <p:spPr/>
        <p:txBody>
          <a:bodyPr/>
          <a:lstStyle/>
          <a:p>
            <a:endParaRPr lang="it-IT"/>
          </a:p>
        </p:txBody>
      </p:sp>
      <p:sp>
        <p:nvSpPr>
          <p:cNvPr id="3" name="Segnaposto contenuto 2">
            <a:extLst>
              <a:ext uri="{FF2B5EF4-FFF2-40B4-BE49-F238E27FC236}">
                <a16:creationId xmlns:a16="http://schemas.microsoft.com/office/drawing/2014/main" id="{223DB324-C9DA-96FF-007B-A843A21B6313}"/>
              </a:ext>
            </a:extLst>
          </p:cNvPr>
          <p:cNvSpPr>
            <a:spLocks noGrp="1"/>
          </p:cNvSpPr>
          <p:nvPr>
            <p:ph idx="1"/>
          </p:nvPr>
        </p:nvSpPr>
        <p:spPr/>
        <p:txBody>
          <a:bodyPr/>
          <a:lstStyle/>
          <a:p>
            <a:endParaRPr lang="it-IT"/>
          </a:p>
        </p:txBody>
      </p:sp>
      <p:pic>
        <p:nvPicPr>
          <p:cNvPr id="4" name="Immagine 3">
            <a:extLst>
              <a:ext uri="{FF2B5EF4-FFF2-40B4-BE49-F238E27FC236}">
                <a16:creationId xmlns:a16="http://schemas.microsoft.com/office/drawing/2014/main" id="{408F61B0-46E5-3838-2660-EA8AD6093BC6}"/>
              </a:ext>
            </a:extLst>
          </p:cNvPr>
          <p:cNvPicPr>
            <a:picLocks noChangeAspect="1"/>
          </p:cNvPicPr>
          <p:nvPr/>
        </p:nvPicPr>
        <p:blipFill>
          <a:blip r:embed="rId2"/>
          <a:stretch>
            <a:fillRect/>
          </a:stretch>
        </p:blipFill>
        <p:spPr>
          <a:xfrm>
            <a:off x="-114741" y="0"/>
            <a:ext cx="9258742" cy="6858000"/>
          </a:xfrm>
          <a:prstGeom prst="rect">
            <a:avLst/>
          </a:prstGeom>
        </p:spPr>
      </p:pic>
    </p:spTree>
    <p:extLst>
      <p:ext uri="{BB962C8B-B14F-4D97-AF65-F5344CB8AC3E}">
        <p14:creationId xmlns:p14="http://schemas.microsoft.com/office/powerpoint/2010/main" val="288159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normAutofit/>
          </a:bodyPr>
          <a:lstStyle/>
          <a:p>
            <a:pPr marL="0"/>
            <a:r>
              <a:rPr lang="en-GB" b="1" dirty="0">
                <a:solidFill>
                  <a:srgbClr val="64AB21"/>
                </a:solidFill>
                <a:latin typeface="Cera PRO" panose="00000800000000000000" pitchFamily="50" charset="0"/>
              </a:rPr>
              <a:t>GPP: </a:t>
            </a:r>
            <a:r>
              <a:rPr lang="en-GB" b="1" dirty="0" err="1">
                <a:solidFill>
                  <a:srgbClr val="64AB21"/>
                </a:solidFill>
                <a:latin typeface="Cera PRO" panose="00000800000000000000" pitchFamily="50" charset="0"/>
              </a:rPr>
              <a:t>Contesto</a:t>
            </a:r>
            <a:r>
              <a:rPr lang="en-GB" b="1" dirty="0">
                <a:solidFill>
                  <a:srgbClr val="64AB21"/>
                </a:solidFill>
                <a:latin typeface="Cera PRO" panose="00000800000000000000" pitchFamily="50" charset="0"/>
              </a:rPr>
              <a:t> </a:t>
            </a:r>
            <a:r>
              <a:rPr lang="en-GB" b="1" dirty="0" err="1">
                <a:solidFill>
                  <a:srgbClr val="64AB21"/>
                </a:solidFill>
                <a:latin typeface="Cera PRO" panose="00000800000000000000" pitchFamily="50" charset="0"/>
              </a:rPr>
              <a:t>normativo</a:t>
            </a:r>
            <a:endParaRPr lang="it-IT" b="1" dirty="0">
              <a:solidFill>
                <a:srgbClr val="64AB21"/>
              </a:solidFill>
              <a:latin typeface="Cera PRO" panose="00000800000000000000" pitchFamily="50" charset="0"/>
            </a:endParaRPr>
          </a:p>
        </p:txBody>
      </p:sp>
      <p:sp>
        <p:nvSpPr>
          <p:cNvPr id="4" name="Rettangolo 3"/>
          <p:cNvSpPr/>
          <p:nvPr/>
        </p:nvSpPr>
        <p:spPr>
          <a:xfrm>
            <a:off x="176044" y="2717703"/>
            <a:ext cx="4394091" cy="1446548"/>
          </a:xfrm>
          <a:prstGeom prst="rect">
            <a:avLst/>
          </a:prstGeom>
          <a:solidFill>
            <a:srgbClr val="003399"/>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p>
            <a:pPr algn="ctr"/>
            <a:r>
              <a:rPr lang="it-IT" sz="1600" b="1" dirty="0">
                <a:solidFill>
                  <a:prstClr val="white"/>
                </a:solidFill>
                <a:latin typeface="Cera PRO Light" panose="00000400000000000000" pitchFamily="50" charset="0"/>
                <a:ea typeface="ヒラギノ角ゴ Pro W3"/>
                <a:cs typeface="Arial" panose="020B0604020202020204" pitchFamily="34" charset="0"/>
              </a:rPr>
              <a:t>Comunicazione sulla Politica Integrata di Prodotto (COM(2003)302)</a:t>
            </a:r>
          </a:p>
          <a:p>
            <a:pPr algn="ctr"/>
            <a:r>
              <a:rPr lang="it-IT" sz="1400" dirty="0">
                <a:solidFill>
                  <a:prstClr val="white"/>
                </a:solidFill>
                <a:latin typeface="Cera PRO Light" panose="00000400000000000000" pitchFamily="50" charset="0"/>
                <a:ea typeface="ヒラギノ角ゴ Pro W3"/>
                <a:cs typeface="Arial" panose="020B0604020202020204" pitchFamily="34" charset="0"/>
                <a:sym typeface="Wingdings" pitchFamily="2" charset="2"/>
              </a:rPr>
              <a:t>IPP – Incoraggia gli Stati membri UE ad adottare programma nazionali per la diffusione del GPP</a:t>
            </a:r>
          </a:p>
          <a:p>
            <a:pPr algn="ctr"/>
            <a:endParaRPr lang="it-IT" sz="1400" dirty="0">
              <a:solidFill>
                <a:prstClr val="white"/>
              </a:solidFill>
              <a:ea typeface="ヒラギノ角ゴ Pro W3"/>
              <a:cs typeface="Arial" panose="020B0604020202020204" pitchFamily="34" charset="0"/>
              <a:sym typeface="Wingdings" pitchFamily="2" charset="2"/>
            </a:endParaRPr>
          </a:p>
          <a:p>
            <a:pPr algn="ctr"/>
            <a:r>
              <a:rPr lang="it-IT" sz="1400" dirty="0">
                <a:solidFill>
                  <a:prstClr val="white"/>
                </a:solidFill>
                <a:ea typeface="ヒラギノ角ゴ Pro W3"/>
                <a:cs typeface="Arial" panose="020B0604020202020204" pitchFamily="34" charset="0"/>
                <a:sym typeface="Wingdings" pitchFamily="2" charset="2"/>
              </a:rPr>
              <a:t> </a:t>
            </a:r>
          </a:p>
        </p:txBody>
      </p:sp>
      <p:sp>
        <p:nvSpPr>
          <p:cNvPr id="5" name="CasellaDiTesto 4"/>
          <p:cNvSpPr txBox="1"/>
          <p:nvPr/>
        </p:nvSpPr>
        <p:spPr>
          <a:xfrm>
            <a:off x="180894" y="4364233"/>
            <a:ext cx="4389242" cy="1938990"/>
          </a:xfrm>
          <a:prstGeom prst="rect">
            <a:avLst/>
          </a:prstGeom>
          <a:solidFill>
            <a:srgbClr val="003399"/>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1800" kern="1200">
                <a:solidFill>
                  <a:schemeClr val="bg1"/>
                </a:solidFill>
                <a:latin typeface="Arial" panose="020B0604020202020204" pitchFamily="34" charset="0"/>
                <a:ea typeface="ヒラギノ角ゴ Pro W3"/>
                <a:cs typeface="Arial" panose="020B0604020202020204" pitchFamily="34" charset="0"/>
              </a:defRPr>
            </a:lvl1pPr>
          </a:lstStyle>
          <a:p>
            <a:endParaRPr lang="it-IT" sz="1600" b="1" dirty="0">
              <a:solidFill>
                <a:prstClr val="white"/>
              </a:solidFill>
              <a:latin typeface="Cera PRO Light" panose="00000400000000000000" pitchFamily="50" charset="0"/>
            </a:endParaRPr>
          </a:p>
          <a:p>
            <a:endParaRPr lang="it-IT" sz="1600" b="1" dirty="0">
              <a:solidFill>
                <a:prstClr val="white"/>
              </a:solidFill>
              <a:latin typeface="Cera PRO Light" panose="00000400000000000000" pitchFamily="50" charset="0"/>
            </a:endParaRPr>
          </a:p>
          <a:p>
            <a:r>
              <a:rPr lang="it-IT" sz="1600" b="1" dirty="0">
                <a:solidFill>
                  <a:prstClr val="white"/>
                </a:solidFill>
                <a:latin typeface="Cera PRO Light" panose="00000400000000000000" pitchFamily="50" charset="0"/>
              </a:rPr>
              <a:t>Direttiva comunitaria 24 del 2014</a:t>
            </a:r>
          </a:p>
          <a:p>
            <a:r>
              <a:rPr lang="it-IT" sz="1400" dirty="0">
                <a:solidFill>
                  <a:prstClr val="white"/>
                </a:solidFill>
                <a:latin typeface="Cera PRO Light" panose="00000400000000000000" pitchFamily="50" charset="0"/>
                <a:sym typeface="Wingdings" pitchFamily="2" charset="2"/>
              </a:rPr>
              <a:t>Direttiva quadro sugli appalti pubblici in UE</a:t>
            </a:r>
          </a:p>
          <a:p>
            <a:endParaRPr lang="it-IT" sz="1400" dirty="0">
              <a:solidFill>
                <a:prstClr val="white"/>
              </a:solidFill>
              <a:latin typeface="Cera PRO Light" panose="00000400000000000000" pitchFamily="50" charset="0"/>
              <a:sym typeface="Wingdings" pitchFamily="2" charset="2"/>
            </a:endParaRPr>
          </a:p>
          <a:p>
            <a:endParaRPr lang="it-IT" sz="1100" dirty="0">
              <a:solidFill>
                <a:prstClr val="white"/>
              </a:solidFill>
              <a:latin typeface="Cera PRO Light" panose="00000400000000000000" pitchFamily="50" charset="0"/>
              <a:sym typeface="Wingdings" pitchFamily="2" charset="2"/>
            </a:endParaRPr>
          </a:p>
          <a:p>
            <a:endParaRPr lang="it-IT" sz="1100" dirty="0">
              <a:solidFill>
                <a:prstClr val="white"/>
              </a:solidFill>
              <a:latin typeface="Cera PRO Light" panose="00000400000000000000" pitchFamily="50" charset="0"/>
              <a:sym typeface="Wingdings" pitchFamily="2" charset="2"/>
            </a:endParaRPr>
          </a:p>
          <a:p>
            <a:endParaRPr lang="it-IT" sz="1100" dirty="0">
              <a:solidFill>
                <a:prstClr val="white"/>
              </a:solidFill>
              <a:latin typeface="Cera PRO Light" panose="00000400000000000000" pitchFamily="50" charset="0"/>
              <a:sym typeface="Wingdings" pitchFamily="2" charset="2"/>
            </a:endParaRPr>
          </a:p>
          <a:p>
            <a:endParaRPr lang="it-IT" sz="1100" dirty="0">
              <a:solidFill>
                <a:prstClr val="white"/>
              </a:solidFill>
              <a:latin typeface="Cera PRO Light" panose="00000400000000000000" pitchFamily="50" charset="0"/>
              <a:sym typeface="Wingdings" pitchFamily="2" charset="2"/>
            </a:endParaRPr>
          </a:p>
        </p:txBody>
      </p:sp>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3959" y="1903546"/>
            <a:ext cx="972000" cy="648171"/>
          </a:xfrm>
          <a:prstGeom prst="rect">
            <a:avLst/>
          </a:prstGeom>
        </p:spPr>
      </p:pic>
      <p:sp>
        <p:nvSpPr>
          <p:cNvPr id="7" name="CasellaDiTesto 6"/>
          <p:cNvSpPr txBox="1"/>
          <p:nvPr/>
        </p:nvSpPr>
        <p:spPr>
          <a:xfrm>
            <a:off x="4788488" y="2710735"/>
            <a:ext cx="4176000" cy="1446548"/>
          </a:xfrm>
          <a:prstGeom prst="rect">
            <a:avLst/>
          </a:prstGeom>
          <a:solidFill>
            <a:srgbClr val="00B050"/>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1800" kern="1200">
                <a:solidFill>
                  <a:schemeClr val="bg1"/>
                </a:solidFill>
                <a:latin typeface="Arial" panose="020B0604020202020204" pitchFamily="34" charset="0"/>
                <a:ea typeface="ヒラギノ角ゴ Pro W3"/>
                <a:cs typeface="Arial" panose="020B0604020202020204" pitchFamily="34" charset="0"/>
              </a:defRPr>
            </a:lvl1pPr>
          </a:lstStyle>
          <a:p>
            <a:r>
              <a:rPr lang="it-IT" sz="1600" b="1" dirty="0">
                <a:solidFill>
                  <a:prstClr val="white"/>
                </a:solidFill>
                <a:latin typeface="Cera PRO Light" panose="00000400000000000000" pitchFamily="50" charset="0"/>
              </a:rPr>
              <a:t>Piano di Azione Nazionale - PAN  GPP </a:t>
            </a:r>
          </a:p>
          <a:p>
            <a:r>
              <a:rPr lang="it-IT" sz="1600" b="1" dirty="0">
                <a:solidFill>
                  <a:prstClr val="white"/>
                </a:solidFill>
                <a:latin typeface="Cera PRO Light" panose="00000400000000000000" pitchFamily="50" charset="0"/>
              </a:rPr>
              <a:t>DM 3 agosto 2023</a:t>
            </a:r>
          </a:p>
          <a:p>
            <a:r>
              <a:rPr lang="it-IT" sz="1400" dirty="0">
                <a:latin typeface="Cera PRO Light" panose="00000400000000000000" pitchFamily="50" charset="0"/>
              </a:rPr>
              <a:t>Il PAN GPP fornisce un quadro generale sul Green Public Procurement</a:t>
            </a:r>
          </a:p>
          <a:p>
            <a:endParaRPr lang="it-IT" sz="1400" dirty="0">
              <a:solidFill>
                <a:prstClr val="white"/>
              </a:solidFill>
              <a:latin typeface="Cera PRO Light" panose="00000400000000000000" pitchFamily="50" charset="0"/>
            </a:endParaRPr>
          </a:p>
          <a:p>
            <a:endParaRPr lang="it-IT" sz="1400" dirty="0">
              <a:solidFill>
                <a:prstClr val="white"/>
              </a:solidFill>
              <a:latin typeface="Cera PRO Light" panose="00000400000000000000" pitchFamily="50" charset="0"/>
            </a:endParaRPr>
          </a:p>
        </p:txBody>
      </p:sp>
      <p:pic>
        <p:nvPicPr>
          <p:cNvPr id="8" name="Immagin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6447" y="1920391"/>
            <a:ext cx="972000" cy="646329"/>
          </a:xfrm>
          <a:prstGeom prst="rect">
            <a:avLst/>
          </a:prstGeom>
        </p:spPr>
      </p:pic>
      <p:sp>
        <p:nvSpPr>
          <p:cNvPr id="9" name="CasellaDiTesto 8"/>
          <p:cNvSpPr txBox="1"/>
          <p:nvPr/>
        </p:nvSpPr>
        <p:spPr>
          <a:xfrm>
            <a:off x="4786392" y="4425788"/>
            <a:ext cx="4178096" cy="1815880"/>
          </a:xfrm>
          <a:prstGeom prst="rect">
            <a:avLst/>
          </a:prstGeom>
          <a:solidFill>
            <a:srgbClr val="00B050"/>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sz="1800" kern="1200">
                <a:solidFill>
                  <a:schemeClr val="bg1"/>
                </a:solidFill>
                <a:latin typeface="Arial" panose="020B0604020202020204" pitchFamily="34" charset="0"/>
                <a:ea typeface="ヒラギノ角ゴ Pro W3"/>
                <a:cs typeface="Arial" panose="020B0604020202020204" pitchFamily="34" charset="0"/>
              </a:defRPr>
            </a:lvl1pPr>
          </a:lstStyle>
          <a:p>
            <a:endParaRPr lang="it-IT" sz="1600" b="1" dirty="0">
              <a:solidFill>
                <a:prstClr val="white"/>
              </a:solidFill>
              <a:latin typeface="Cera PRO Light" panose="00000400000000000000" pitchFamily="50" charset="0"/>
            </a:endParaRPr>
          </a:p>
          <a:p>
            <a:r>
              <a:rPr lang="it-IT" sz="1600" b="1" dirty="0">
                <a:solidFill>
                  <a:prstClr val="white"/>
                </a:solidFill>
                <a:latin typeface="Cera PRO Light" panose="00000400000000000000" pitchFamily="50" charset="0"/>
              </a:rPr>
              <a:t>Codice dei Contratti Pubblici</a:t>
            </a:r>
          </a:p>
          <a:p>
            <a:r>
              <a:rPr lang="it-IT" sz="1400" dirty="0" err="1">
                <a:latin typeface="Cera PRO Light" panose="00000400000000000000" pitchFamily="50" charset="0"/>
              </a:rPr>
              <a:t>D.lgs</a:t>
            </a:r>
            <a:r>
              <a:rPr lang="it-IT" sz="1400" dirty="0">
                <a:latin typeface="Cera PRO Light" panose="00000400000000000000" pitchFamily="50" charset="0"/>
              </a:rPr>
              <a:t> </a:t>
            </a:r>
            <a:r>
              <a:rPr lang="es-ES" sz="1400" dirty="0">
                <a:latin typeface="Cera PRO Light" panose="00000400000000000000" pitchFamily="50" charset="0"/>
              </a:rPr>
              <a:t>31 marzo 2023, n. 36</a:t>
            </a:r>
          </a:p>
          <a:p>
            <a:r>
              <a:rPr lang="es-ES" sz="1400" dirty="0">
                <a:latin typeface="Cera PRO Light" panose="00000400000000000000" pitchFamily="50" charset="0"/>
              </a:rPr>
              <a:t>D.Lgs. 31 dicembre 2024 n. 209</a:t>
            </a:r>
          </a:p>
          <a:p>
            <a:r>
              <a:rPr lang="it-IT" sz="1400" dirty="0">
                <a:latin typeface="Cera PRO Light" panose="00000400000000000000" pitchFamily="50" charset="0"/>
              </a:rPr>
              <a:t>Legge 18 luglio 2025 n. 105  Legge di conversione del “decreto infrastrutture”</a:t>
            </a:r>
          </a:p>
          <a:p>
            <a:endParaRPr lang="it-IT" sz="1200" dirty="0">
              <a:solidFill>
                <a:prstClr val="white"/>
              </a:solidFill>
              <a:latin typeface="Cera PRO Light" panose="00000400000000000000" pitchFamily="50" charset="0"/>
            </a:endParaRPr>
          </a:p>
          <a:p>
            <a:endParaRPr lang="it-IT" sz="1200" dirty="0">
              <a:solidFill>
                <a:prstClr val="white"/>
              </a:solidFill>
              <a:latin typeface="Cera PRO Light" panose="00000400000000000000" pitchFamily="50" charset="0"/>
            </a:endParaRPr>
          </a:p>
        </p:txBody>
      </p:sp>
    </p:spTree>
    <p:extLst>
      <p:ext uri="{BB962C8B-B14F-4D97-AF65-F5344CB8AC3E}">
        <p14:creationId xmlns:p14="http://schemas.microsoft.com/office/powerpoint/2010/main" val="4026307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2EE04-A376-F911-DEB9-52834DC98316}"/>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5C0FD016-DD47-34A7-E7CC-C25224B0EE5A}"/>
              </a:ext>
            </a:extLst>
          </p:cNvPr>
          <p:cNvSpPr>
            <a:spLocks noGrp="1"/>
          </p:cNvSpPr>
          <p:nvPr>
            <p:ph type="body" sz="quarter" idx="10"/>
          </p:nvPr>
        </p:nvSpPr>
        <p:spPr/>
        <p:txBody>
          <a:bodyPr>
            <a:normAutofit/>
          </a:bodyPr>
          <a:lstStyle/>
          <a:p>
            <a:pPr marL="0" algn="l"/>
            <a:r>
              <a:rPr lang="it-IT" sz="2400" b="1" dirty="0">
                <a:solidFill>
                  <a:srgbClr val="64AB21"/>
                </a:solidFill>
                <a:latin typeface="+mj-lt"/>
              </a:rPr>
              <a:t>Art. </a:t>
            </a:r>
            <a:r>
              <a:rPr lang="it-IT" b="1" dirty="0">
                <a:solidFill>
                  <a:srgbClr val="64AB21"/>
                </a:solidFill>
                <a:latin typeface="+mj-lt"/>
              </a:rPr>
              <a:t>57 comma 2</a:t>
            </a:r>
            <a:endParaRPr lang="it-IT" sz="2400" b="1" dirty="0">
              <a:solidFill>
                <a:srgbClr val="64AB21"/>
              </a:solidFill>
              <a:latin typeface="+mj-lt"/>
            </a:endParaRPr>
          </a:p>
        </p:txBody>
      </p:sp>
      <p:sp>
        <p:nvSpPr>
          <p:cNvPr id="3" name="Segnaposto contenuto 2">
            <a:extLst>
              <a:ext uri="{FF2B5EF4-FFF2-40B4-BE49-F238E27FC236}">
                <a16:creationId xmlns:a16="http://schemas.microsoft.com/office/drawing/2014/main" id="{C6BCCAF9-1D5D-DD77-584D-B5B2FB212BDE}"/>
              </a:ext>
            </a:extLst>
          </p:cNvPr>
          <p:cNvSpPr>
            <a:spLocks noGrp="1"/>
          </p:cNvSpPr>
          <p:nvPr>
            <p:ph idx="1"/>
          </p:nvPr>
        </p:nvSpPr>
        <p:spPr/>
        <p:txBody>
          <a:bodyPr>
            <a:noAutofit/>
          </a:bodyPr>
          <a:lstStyle/>
          <a:p>
            <a:pPr marL="0" indent="0" algn="just">
              <a:lnSpc>
                <a:spcPct val="150000"/>
              </a:lnSpc>
              <a:defRPr/>
            </a:pPr>
            <a:r>
              <a:rPr lang="it-IT" i="1" dirty="0">
                <a:solidFill>
                  <a:schemeClr val="tx1"/>
                </a:solidFill>
                <a:latin typeface="Cera PRO Light" panose="00000400000000000000" pitchFamily="50" charset="0"/>
                <a:cs typeface="Arial" pitchFamily="34" charset="0"/>
              </a:rPr>
              <a:t> Le stazioni appaltanti e gli enti concedenti contribuiscono al conseguimento </a:t>
            </a:r>
            <a:r>
              <a:rPr lang="it-IT" b="1" i="1" dirty="0">
                <a:solidFill>
                  <a:schemeClr val="tx1"/>
                </a:solidFill>
                <a:latin typeface="Cera PRO Light" panose="00000400000000000000" pitchFamily="50" charset="0"/>
                <a:cs typeface="Arial" pitchFamily="34" charset="0"/>
              </a:rPr>
              <a:t>degli obiettivi ambientali previsti dal Piano d'azione per la sostenibilità ambientale dei consumi nel settore della pubblica amministrazione</a:t>
            </a:r>
            <a:r>
              <a:rPr lang="it-IT" i="1" dirty="0">
                <a:solidFill>
                  <a:schemeClr val="tx1"/>
                </a:solidFill>
                <a:latin typeface="Cera PRO Light" panose="00000400000000000000" pitchFamily="50" charset="0"/>
                <a:cs typeface="Arial" pitchFamily="34" charset="0"/>
              </a:rPr>
              <a:t> attraverso l'inserimento, nella documentazione progettuale e di gara, </a:t>
            </a:r>
            <a:r>
              <a:rPr lang="it-IT" b="1" i="1" dirty="0">
                <a:solidFill>
                  <a:schemeClr val="tx1"/>
                </a:solidFill>
                <a:latin typeface="Cera PRO Light" panose="00000400000000000000" pitchFamily="50" charset="0"/>
                <a:cs typeface="Arial" pitchFamily="34" charset="0"/>
              </a:rPr>
              <a:t>almeno delle specifiche tecniche e delle clausole contrattuali contenute nei criteri ambientali minimi</a:t>
            </a:r>
            <a:r>
              <a:rPr lang="it-IT" i="1" dirty="0">
                <a:solidFill>
                  <a:schemeClr val="tx1"/>
                </a:solidFill>
                <a:latin typeface="Cera PRO Light" panose="00000400000000000000" pitchFamily="50" charset="0"/>
                <a:cs typeface="Arial" pitchFamily="34" charset="0"/>
              </a:rPr>
              <a:t>, definiti per specifiche categorie di appalti e concessioni, </a:t>
            </a:r>
            <a:r>
              <a:rPr lang="it-IT" b="1" i="1" dirty="0">
                <a:solidFill>
                  <a:schemeClr val="tx1"/>
                </a:solidFill>
                <a:latin typeface="Cera PRO Light" panose="00000400000000000000" pitchFamily="50" charset="0"/>
                <a:cs typeface="Arial" pitchFamily="34" charset="0"/>
              </a:rPr>
              <a:t>differenziati, ove tecnicamente opportuno</a:t>
            </a:r>
            <a:r>
              <a:rPr lang="it-IT" i="1" dirty="0">
                <a:solidFill>
                  <a:schemeClr val="tx1"/>
                </a:solidFill>
                <a:latin typeface="Cera PRO Light" panose="00000400000000000000" pitchFamily="50" charset="0"/>
                <a:cs typeface="Arial" pitchFamily="34" charset="0"/>
              </a:rPr>
              <a:t>, </a:t>
            </a:r>
            <a:r>
              <a:rPr lang="it-IT" b="1" i="1" dirty="0">
                <a:solidFill>
                  <a:schemeClr val="tx1"/>
                </a:solidFill>
                <a:latin typeface="Cera PRO Light" panose="00000400000000000000" pitchFamily="50" charset="0"/>
                <a:cs typeface="Arial" pitchFamily="34" charset="0"/>
              </a:rPr>
              <a:t>anche in base al valore dell’appalto o della concessione,</a:t>
            </a:r>
            <a:r>
              <a:rPr lang="it-IT" i="1" dirty="0">
                <a:solidFill>
                  <a:schemeClr val="tx1"/>
                </a:solidFill>
                <a:latin typeface="Cera PRO Light" panose="00000400000000000000" pitchFamily="50" charset="0"/>
                <a:cs typeface="Arial" pitchFamily="34" charset="0"/>
              </a:rPr>
              <a:t> con decreto del Ministero dell’ambiente e della sicurezza energetica e conformemente, in riferimento all'acquisto di prodotti e servizi nei settori della ristorazione collettiva e fornitura di derrate alimentari, anche a quanto specificamente previsto dall'articolo 130.</a:t>
            </a:r>
          </a:p>
        </p:txBody>
      </p:sp>
    </p:spTree>
    <p:extLst>
      <p:ext uri="{BB962C8B-B14F-4D97-AF65-F5344CB8AC3E}">
        <p14:creationId xmlns:p14="http://schemas.microsoft.com/office/powerpoint/2010/main" val="2925770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3162C-776B-CD56-153C-DC196D56974F}"/>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757614D3-B33E-81D9-7E2C-0F2BF55E5439}"/>
              </a:ext>
            </a:extLst>
          </p:cNvPr>
          <p:cNvSpPr>
            <a:spLocks noGrp="1"/>
          </p:cNvSpPr>
          <p:nvPr>
            <p:ph type="body" sz="quarter" idx="10"/>
          </p:nvPr>
        </p:nvSpPr>
        <p:spPr/>
        <p:txBody>
          <a:bodyPr>
            <a:normAutofit/>
          </a:bodyPr>
          <a:lstStyle/>
          <a:p>
            <a:pPr marL="0" algn="l"/>
            <a:r>
              <a:rPr lang="it-IT" sz="2400" b="1" dirty="0">
                <a:solidFill>
                  <a:srgbClr val="64AB21"/>
                </a:solidFill>
                <a:latin typeface="+mj-lt"/>
              </a:rPr>
              <a:t>Art. </a:t>
            </a:r>
            <a:r>
              <a:rPr lang="it-IT" b="1" dirty="0">
                <a:solidFill>
                  <a:srgbClr val="64AB21"/>
                </a:solidFill>
                <a:latin typeface="+mj-lt"/>
              </a:rPr>
              <a:t>57 comma 2</a:t>
            </a:r>
            <a:endParaRPr lang="it-IT" sz="2400" b="1" dirty="0">
              <a:solidFill>
                <a:srgbClr val="64AB21"/>
              </a:solidFill>
              <a:latin typeface="+mj-lt"/>
            </a:endParaRPr>
          </a:p>
        </p:txBody>
      </p:sp>
      <p:sp>
        <p:nvSpPr>
          <p:cNvPr id="3" name="Segnaposto contenuto 2">
            <a:extLst>
              <a:ext uri="{FF2B5EF4-FFF2-40B4-BE49-F238E27FC236}">
                <a16:creationId xmlns:a16="http://schemas.microsoft.com/office/drawing/2014/main" id="{3F51B59E-67B3-0DEE-0071-E53ED5C20D6C}"/>
              </a:ext>
            </a:extLst>
          </p:cNvPr>
          <p:cNvSpPr>
            <a:spLocks noGrp="1"/>
          </p:cNvSpPr>
          <p:nvPr>
            <p:ph idx="1"/>
          </p:nvPr>
        </p:nvSpPr>
        <p:spPr/>
        <p:txBody>
          <a:bodyPr>
            <a:noAutofit/>
          </a:bodyPr>
          <a:lstStyle/>
          <a:p>
            <a:pPr marL="0" indent="0" algn="just">
              <a:lnSpc>
                <a:spcPct val="150000"/>
              </a:lnSpc>
              <a:defRPr/>
            </a:pPr>
            <a:r>
              <a:rPr lang="it-IT" i="1" dirty="0">
                <a:solidFill>
                  <a:schemeClr val="tx1"/>
                </a:solidFill>
                <a:latin typeface="Cera PRO Light" panose="00000400000000000000" pitchFamily="50" charset="0"/>
                <a:cs typeface="Arial" pitchFamily="34" charset="0"/>
              </a:rPr>
              <a:t>Tali criteri, </a:t>
            </a:r>
            <a:r>
              <a:rPr lang="it-IT" b="1" i="1" dirty="0">
                <a:solidFill>
                  <a:schemeClr val="tx1"/>
                </a:solidFill>
                <a:latin typeface="Cera PRO Light" panose="00000400000000000000" pitchFamily="50" charset="0"/>
                <a:cs typeface="Arial" pitchFamily="34" charset="0"/>
              </a:rPr>
              <a:t>in particolare quelli premianti</a:t>
            </a:r>
            <a:r>
              <a:rPr lang="it-IT" i="1" dirty="0">
                <a:solidFill>
                  <a:schemeClr val="tx1"/>
                </a:solidFill>
                <a:latin typeface="Cera PRO Light" panose="00000400000000000000" pitchFamily="50" charset="0"/>
                <a:cs typeface="Arial" pitchFamily="34" charset="0"/>
              </a:rPr>
              <a:t>, sono tenuti in considerazione anche ai fini della stesura dei documenti di gara per l'applicazione del criterio  dell'offerta economicamente più vantaggiosa, ai sensi dell'articolo 108, commi 4 e 5. </a:t>
            </a:r>
          </a:p>
          <a:p>
            <a:pPr marL="0" indent="0" algn="just">
              <a:lnSpc>
                <a:spcPct val="150000"/>
              </a:lnSpc>
              <a:defRPr/>
            </a:pPr>
            <a:r>
              <a:rPr lang="it-IT" i="1" dirty="0">
                <a:solidFill>
                  <a:schemeClr val="tx1"/>
                </a:solidFill>
                <a:latin typeface="Cera PRO Light" panose="00000400000000000000" pitchFamily="50" charset="0"/>
                <a:cs typeface="Arial" pitchFamily="34" charset="0"/>
              </a:rPr>
              <a:t>Le stazioni appaltanti </a:t>
            </a:r>
            <a:r>
              <a:rPr lang="it-IT" b="1" i="1" dirty="0">
                <a:solidFill>
                  <a:schemeClr val="tx1"/>
                </a:solidFill>
                <a:latin typeface="Cera PRO Light" panose="00000400000000000000" pitchFamily="50" charset="0"/>
                <a:cs typeface="Arial" pitchFamily="34" charset="0"/>
              </a:rPr>
              <a:t>valorizzano economicamente </a:t>
            </a:r>
            <a:r>
              <a:rPr lang="it-IT" i="1" dirty="0">
                <a:solidFill>
                  <a:schemeClr val="tx1"/>
                </a:solidFill>
                <a:latin typeface="Cera PRO Light" panose="00000400000000000000" pitchFamily="50" charset="0"/>
                <a:cs typeface="Arial" pitchFamily="34" charset="0"/>
              </a:rPr>
              <a:t>le procedure di affidamento di appalti e concessioni conformi ai criteri ambientali  minimi. </a:t>
            </a:r>
          </a:p>
          <a:p>
            <a:pPr marL="0" indent="0" algn="just">
              <a:lnSpc>
                <a:spcPct val="150000"/>
              </a:lnSpc>
              <a:defRPr/>
            </a:pPr>
            <a:r>
              <a:rPr lang="it-IT" i="1" dirty="0">
                <a:solidFill>
                  <a:schemeClr val="tx1"/>
                </a:solidFill>
                <a:latin typeface="Cera PRO Light" panose="00000400000000000000" pitchFamily="50" charset="0"/>
                <a:cs typeface="Arial" pitchFamily="34" charset="0"/>
              </a:rPr>
              <a:t>Nel caso di contratti relativi alle categorie di appalto riferite agli </a:t>
            </a:r>
            <a:r>
              <a:rPr lang="it-IT" b="1" i="1" dirty="0">
                <a:solidFill>
                  <a:schemeClr val="tx1"/>
                </a:solidFill>
                <a:latin typeface="Cera PRO Light" panose="00000400000000000000" pitchFamily="50" charset="0"/>
                <a:cs typeface="Arial" pitchFamily="34" charset="0"/>
              </a:rPr>
              <a:t>interventi di ristrutturazione</a:t>
            </a:r>
            <a:r>
              <a:rPr lang="it-IT" i="1" dirty="0">
                <a:solidFill>
                  <a:schemeClr val="tx1"/>
                </a:solidFill>
                <a:latin typeface="Cera PRO Light" panose="00000400000000000000" pitchFamily="50" charset="0"/>
                <a:cs typeface="Arial" pitchFamily="34" charset="0"/>
              </a:rPr>
              <a:t>, inclusi quelli </a:t>
            </a:r>
            <a:r>
              <a:rPr lang="it-IT" b="1" i="1" dirty="0">
                <a:solidFill>
                  <a:schemeClr val="tx1"/>
                </a:solidFill>
                <a:latin typeface="Cera PRO Light" panose="00000400000000000000" pitchFamily="50" charset="0"/>
                <a:cs typeface="Arial" pitchFamily="34" charset="0"/>
              </a:rPr>
              <a:t>comportanti demolizione e ricostruzione</a:t>
            </a:r>
            <a:r>
              <a:rPr lang="it-IT" i="1" dirty="0">
                <a:solidFill>
                  <a:schemeClr val="tx1"/>
                </a:solidFill>
                <a:latin typeface="Cera PRO Light" panose="00000400000000000000" pitchFamily="50" charset="0"/>
                <a:cs typeface="Arial" pitchFamily="34" charset="0"/>
              </a:rPr>
              <a:t>, i criteri ambientali minimi sono tenuti in considerazione, per  quanto possibile, in funzione della tipologia di intervento e della localizzazione delle opere da realizzare, </a:t>
            </a:r>
            <a:r>
              <a:rPr lang="it-IT" b="1" i="1" dirty="0">
                <a:solidFill>
                  <a:schemeClr val="tx2"/>
                </a:solidFill>
                <a:latin typeface="Cera PRO Light" panose="00000400000000000000" pitchFamily="50" charset="0"/>
                <a:cs typeface="Arial" pitchFamily="34" charset="0"/>
              </a:rPr>
              <a:t>sulla base di quanto stabilito nei pertinenti criteri ambientali minimi relativi agli interventi edilizi. </a:t>
            </a:r>
            <a:endParaRPr lang="it-IT" b="1" dirty="0">
              <a:solidFill>
                <a:schemeClr val="tx2"/>
              </a:solidFill>
            </a:endParaRPr>
          </a:p>
        </p:txBody>
      </p:sp>
    </p:spTree>
    <p:extLst>
      <p:ext uri="{BB962C8B-B14F-4D97-AF65-F5344CB8AC3E}">
        <p14:creationId xmlns:p14="http://schemas.microsoft.com/office/powerpoint/2010/main" val="376993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96C49-8308-F6EE-CB4E-A01EF89F6426}"/>
            </a:ext>
          </a:extLst>
        </p:cNvPr>
        <p:cNvGrpSpPr/>
        <p:nvPr/>
      </p:nvGrpSpPr>
      <p:grpSpPr>
        <a:xfrm>
          <a:off x="0" y="0"/>
          <a:ext cx="0" cy="0"/>
          <a:chOff x="0" y="0"/>
          <a:chExt cx="0" cy="0"/>
        </a:xfrm>
      </p:grpSpPr>
      <p:pic>
        <p:nvPicPr>
          <p:cNvPr id="5" name="Immagine 4">
            <a:extLst>
              <a:ext uri="{FF2B5EF4-FFF2-40B4-BE49-F238E27FC236}">
                <a16:creationId xmlns:a16="http://schemas.microsoft.com/office/drawing/2014/main" id="{6F06B482-AEEF-25AF-C616-82F01AC659B4}"/>
              </a:ext>
            </a:extLst>
          </p:cNvPr>
          <p:cNvPicPr>
            <a:picLocks noChangeAspect="1"/>
          </p:cNvPicPr>
          <p:nvPr/>
        </p:nvPicPr>
        <p:blipFill>
          <a:blip r:embed="rId3"/>
          <a:stretch>
            <a:fillRect/>
          </a:stretch>
        </p:blipFill>
        <p:spPr>
          <a:xfrm>
            <a:off x="1115616" y="908721"/>
            <a:ext cx="6768752" cy="5640626"/>
          </a:xfrm>
          <a:prstGeom prst="rect">
            <a:avLst/>
          </a:prstGeom>
        </p:spPr>
      </p:pic>
    </p:spTree>
    <p:extLst>
      <p:ext uri="{BB962C8B-B14F-4D97-AF65-F5344CB8AC3E}">
        <p14:creationId xmlns:p14="http://schemas.microsoft.com/office/powerpoint/2010/main" val="404188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5CE577D-B9B2-422C-215D-513C4A534E67}"/>
              </a:ext>
            </a:extLst>
          </p:cNvPr>
          <p:cNvSpPr>
            <a:spLocks noGrp="1"/>
          </p:cNvSpPr>
          <p:nvPr>
            <p:ph type="body" sz="quarter" idx="10"/>
          </p:nvPr>
        </p:nvSpPr>
        <p:spPr/>
        <p:txBody>
          <a:bodyPr/>
          <a:lstStyle/>
          <a:p>
            <a:r>
              <a:rPr lang="it-IT" b="1" dirty="0">
                <a:solidFill>
                  <a:srgbClr val="64AB21"/>
                </a:solidFill>
                <a:latin typeface="+mj-lt"/>
              </a:rPr>
              <a:t>Obbligo di applicazione dei CAM </a:t>
            </a:r>
          </a:p>
        </p:txBody>
      </p:sp>
      <p:sp>
        <p:nvSpPr>
          <p:cNvPr id="3" name="Segnaposto contenuto 2">
            <a:extLst>
              <a:ext uri="{FF2B5EF4-FFF2-40B4-BE49-F238E27FC236}">
                <a16:creationId xmlns:a16="http://schemas.microsoft.com/office/drawing/2014/main" id="{304C62AF-C7CA-A118-76EC-DDA1EE3173DE}"/>
              </a:ext>
            </a:extLst>
          </p:cNvPr>
          <p:cNvSpPr>
            <a:spLocks noGrp="1"/>
          </p:cNvSpPr>
          <p:nvPr>
            <p:ph idx="1"/>
          </p:nvPr>
        </p:nvSpPr>
        <p:spPr/>
        <p:txBody>
          <a:bodyPr/>
          <a:lstStyle/>
          <a:p>
            <a:pPr marL="0" indent="0" algn="just">
              <a:lnSpc>
                <a:spcPct val="150000"/>
              </a:lnSpc>
            </a:pPr>
            <a:r>
              <a:rPr lang="it-IT" i="1" dirty="0">
                <a:solidFill>
                  <a:schemeClr val="tx1"/>
                </a:solidFill>
                <a:latin typeface="Cera PRO Light" panose="00000400000000000000" pitchFamily="50" charset="0"/>
                <a:cs typeface="Arial" pitchFamily="34" charset="0"/>
              </a:rPr>
              <a:t>L’ art. 57 si trova nel </a:t>
            </a:r>
            <a:r>
              <a:rPr lang="it-IT" b="1" i="1" dirty="0">
                <a:solidFill>
                  <a:schemeClr val="tx1"/>
                </a:solidFill>
                <a:latin typeface="Cera PRO Light" panose="00000400000000000000" pitchFamily="50" charset="0"/>
                <a:cs typeface="Arial" pitchFamily="34" charset="0"/>
              </a:rPr>
              <a:t>Libro II-Parte II  del Codice dei Contratti  Pubblici  </a:t>
            </a:r>
            <a:r>
              <a:rPr lang="it-IT" i="1" dirty="0">
                <a:solidFill>
                  <a:schemeClr val="tx1"/>
                </a:solidFill>
                <a:latin typeface="Cera PRO Light" panose="00000400000000000000" pitchFamily="50" charset="0"/>
                <a:cs typeface="Arial" pitchFamily="34" charset="0"/>
              </a:rPr>
              <a:t>dedicata agli istituti e alle clausole comuni, che hanno quindi natura trasversale rispetto a ogni tipo di appalto e concessione.  </a:t>
            </a:r>
          </a:p>
        </p:txBody>
      </p:sp>
      <p:pic>
        <p:nvPicPr>
          <p:cNvPr id="4" name="Immagine 3">
            <a:extLst>
              <a:ext uri="{FF2B5EF4-FFF2-40B4-BE49-F238E27FC236}">
                <a16:creationId xmlns:a16="http://schemas.microsoft.com/office/drawing/2014/main" id="{9BCBF9CA-0CB7-2221-A97D-3221E1E689A8}"/>
              </a:ext>
            </a:extLst>
          </p:cNvPr>
          <p:cNvPicPr>
            <a:picLocks noChangeAspect="1"/>
          </p:cNvPicPr>
          <p:nvPr/>
        </p:nvPicPr>
        <p:blipFill>
          <a:blip r:embed="rId2"/>
          <a:srcRect l="13529" t="20996" r="14732" b="19862"/>
          <a:stretch/>
        </p:blipFill>
        <p:spPr>
          <a:xfrm>
            <a:off x="4819369" y="2924944"/>
            <a:ext cx="3046229" cy="3242933"/>
          </a:xfrm>
          <a:prstGeom prst="rect">
            <a:avLst/>
          </a:prstGeom>
        </p:spPr>
      </p:pic>
    </p:spTree>
    <p:extLst>
      <p:ext uri="{BB962C8B-B14F-4D97-AF65-F5344CB8AC3E}">
        <p14:creationId xmlns:p14="http://schemas.microsoft.com/office/powerpoint/2010/main" val="1185669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normAutofit/>
          </a:bodyPr>
          <a:lstStyle/>
          <a:p>
            <a:r>
              <a:rPr lang="it-IT" b="1" dirty="0">
                <a:solidFill>
                  <a:srgbClr val="64AB21"/>
                </a:solidFill>
                <a:latin typeface="Cera PRO" panose="00000800000000000000" pitchFamily="50" charset="0"/>
                <a:hlinkClick r:id="rId3"/>
              </a:rPr>
              <a:t>https://gpp.mase.gov.it/CAM-vigenti</a:t>
            </a:r>
            <a:r>
              <a:rPr lang="it-IT" b="1" dirty="0">
                <a:solidFill>
                  <a:srgbClr val="64AB21"/>
                </a:solidFill>
                <a:latin typeface="Cera PRO" panose="00000800000000000000" pitchFamily="50" charset="0"/>
              </a:rPr>
              <a:t> </a:t>
            </a:r>
          </a:p>
        </p:txBody>
      </p:sp>
      <p:pic>
        <p:nvPicPr>
          <p:cNvPr id="4" name="Immagine 3">
            <a:extLst>
              <a:ext uri="{FF2B5EF4-FFF2-40B4-BE49-F238E27FC236}">
                <a16:creationId xmlns:a16="http://schemas.microsoft.com/office/drawing/2014/main" id="{31451975-AC07-D614-0ECE-0D097CA98E5B}"/>
              </a:ext>
            </a:extLst>
          </p:cNvPr>
          <p:cNvPicPr>
            <a:picLocks noChangeAspect="1"/>
          </p:cNvPicPr>
          <p:nvPr/>
        </p:nvPicPr>
        <p:blipFill rotWithShape="1">
          <a:blip r:embed="rId4"/>
          <a:srcRect t="14661" r="2775" b="6840"/>
          <a:stretch/>
        </p:blipFill>
        <p:spPr>
          <a:xfrm>
            <a:off x="77926" y="1877703"/>
            <a:ext cx="8890212" cy="4037612"/>
          </a:xfrm>
          <a:prstGeom prst="rect">
            <a:avLst/>
          </a:prstGeom>
        </p:spPr>
      </p:pic>
    </p:spTree>
    <p:extLst>
      <p:ext uri="{BB962C8B-B14F-4D97-AF65-F5344CB8AC3E}">
        <p14:creationId xmlns:p14="http://schemas.microsoft.com/office/powerpoint/2010/main" val="427009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3679A5F-0324-BAD8-513C-31C0C98971D0}"/>
              </a:ext>
            </a:extLst>
          </p:cNvPr>
          <p:cNvSpPr>
            <a:spLocks noGrp="1"/>
          </p:cNvSpPr>
          <p:nvPr>
            <p:ph type="body" sz="quarter" idx="10"/>
          </p:nvPr>
        </p:nvSpPr>
        <p:spPr/>
        <p:txBody>
          <a:bodyPr/>
          <a:lstStyle/>
          <a:p>
            <a:r>
              <a:rPr lang="it-IT" b="1" dirty="0">
                <a:solidFill>
                  <a:srgbClr val="64AB21"/>
                </a:solidFill>
                <a:latin typeface="+mj-lt"/>
              </a:rPr>
              <a:t>Struttura dei CAM </a:t>
            </a:r>
          </a:p>
        </p:txBody>
      </p:sp>
      <p:grpSp>
        <p:nvGrpSpPr>
          <p:cNvPr id="4" name="object 2">
            <a:extLst>
              <a:ext uri="{FF2B5EF4-FFF2-40B4-BE49-F238E27FC236}">
                <a16:creationId xmlns:a16="http://schemas.microsoft.com/office/drawing/2014/main" id="{40CF0089-1E7A-D0AA-BA29-822210C0106D}"/>
              </a:ext>
            </a:extLst>
          </p:cNvPr>
          <p:cNvGrpSpPr/>
          <p:nvPr/>
        </p:nvGrpSpPr>
        <p:grpSpPr>
          <a:xfrm>
            <a:off x="539750" y="2230003"/>
            <a:ext cx="5625948" cy="926889"/>
            <a:chOff x="469391" y="1937004"/>
            <a:chExt cx="6579234" cy="1083945"/>
          </a:xfrm>
          <a:solidFill>
            <a:srgbClr val="81BB26"/>
          </a:solidFill>
        </p:grpSpPr>
        <p:sp>
          <p:nvSpPr>
            <p:cNvPr id="5" name="object 3">
              <a:extLst>
                <a:ext uri="{FF2B5EF4-FFF2-40B4-BE49-F238E27FC236}">
                  <a16:creationId xmlns:a16="http://schemas.microsoft.com/office/drawing/2014/main" id="{A65B7456-C2F6-5C65-2023-1E0A1E1E62CC}"/>
                </a:ext>
              </a:extLst>
            </p:cNvPr>
            <p:cNvSpPr/>
            <p:nvPr/>
          </p:nvSpPr>
          <p:spPr>
            <a:xfrm>
              <a:off x="475487" y="1943100"/>
              <a:ext cx="6567170" cy="1071880"/>
            </a:xfrm>
            <a:custGeom>
              <a:avLst/>
              <a:gdLst/>
              <a:ahLst/>
              <a:cxnLst/>
              <a:rect l="l" t="t" r="r" b="b"/>
              <a:pathLst>
                <a:path w="6567170" h="1071880">
                  <a:moveTo>
                    <a:pt x="6388607" y="1071372"/>
                  </a:moveTo>
                  <a:lnTo>
                    <a:pt x="178307" y="1071372"/>
                  </a:lnTo>
                  <a:lnTo>
                    <a:pt x="130704" y="1064937"/>
                  </a:lnTo>
                  <a:lnTo>
                    <a:pt x="88053" y="1046818"/>
                  </a:lnTo>
                  <a:lnTo>
                    <a:pt x="52006" y="1018793"/>
                  </a:lnTo>
                  <a:lnTo>
                    <a:pt x="24214" y="982641"/>
                  </a:lnTo>
                  <a:lnTo>
                    <a:pt x="6328" y="940138"/>
                  </a:lnTo>
                  <a:lnTo>
                    <a:pt x="0" y="893063"/>
                  </a:lnTo>
                  <a:lnTo>
                    <a:pt x="0" y="178307"/>
                  </a:lnTo>
                  <a:lnTo>
                    <a:pt x="6328" y="130704"/>
                  </a:lnTo>
                  <a:lnTo>
                    <a:pt x="24214" y="88053"/>
                  </a:lnTo>
                  <a:lnTo>
                    <a:pt x="52006" y="52006"/>
                  </a:lnTo>
                  <a:lnTo>
                    <a:pt x="88053" y="24214"/>
                  </a:lnTo>
                  <a:lnTo>
                    <a:pt x="130704" y="6328"/>
                  </a:lnTo>
                  <a:lnTo>
                    <a:pt x="178307" y="0"/>
                  </a:lnTo>
                  <a:lnTo>
                    <a:pt x="6388607" y="0"/>
                  </a:lnTo>
                  <a:lnTo>
                    <a:pt x="6436211" y="6328"/>
                  </a:lnTo>
                  <a:lnTo>
                    <a:pt x="6478862" y="24214"/>
                  </a:lnTo>
                  <a:lnTo>
                    <a:pt x="6514909" y="52006"/>
                  </a:lnTo>
                  <a:lnTo>
                    <a:pt x="6542701" y="88053"/>
                  </a:lnTo>
                  <a:lnTo>
                    <a:pt x="6560587" y="130704"/>
                  </a:lnTo>
                  <a:lnTo>
                    <a:pt x="6566916" y="178307"/>
                  </a:lnTo>
                  <a:lnTo>
                    <a:pt x="6566916" y="893063"/>
                  </a:lnTo>
                  <a:lnTo>
                    <a:pt x="6560587" y="940138"/>
                  </a:lnTo>
                  <a:lnTo>
                    <a:pt x="6542701" y="982641"/>
                  </a:lnTo>
                  <a:lnTo>
                    <a:pt x="6514909" y="1018793"/>
                  </a:lnTo>
                  <a:lnTo>
                    <a:pt x="6478862" y="1046818"/>
                  </a:lnTo>
                  <a:lnTo>
                    <a:pt x="6436211" y="1064937"/>
                  </a:lnTo>
                  <a:lnTo>
                    <a:pt x="6388607" y="107137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4">
              <a:extLst>
                <a:ext uri="{FF2B5EF4-FFF2-40B4-BE49-F238E27FC236}">
                  <a16:creationId xmlns:a16="http://schemas.microsoft.com/office/drawing/2014/main" id="{608C1FC3-F02F-A69C-75B2-A353C0412494}"/>
                </a:ext>
              </a:extLst>
            </p:cNvPr>
            <p:cNvSpPr/>
            <p:nvPr/>
          </p:nvSpPr>
          <p:spPr>
            <a:xfrm>
              <a:off x="469391" y="1937004"/>
              <a:ext cx="6579234" cy="1083945"/>
            </a:xfrm>
            <a:custGeom>
              <a:avLst/>
              <a:gdLst/>
              <a:ahLst/>
              <a:cxnLst/>
              <a:rect l="l" t="t" r="r" b="b"/>
              <a:pathLst>
                <a:path w="6579234" h="1083945">
                  <a:moveTo>
                    <a:pt x="6394704" y="1083564"/>
                  </a:moveTo>
                  <a:lnTo>
                    <a:pt x="184404" y="1083564"/>
                  </a:lnTo>
                  <a:lnTo>
                    <a:pt x="166116" y="1082040"/>
                  </a:lnTo>
                  <a:lnTo>
                    <a:pt x="112776" y="1068324"/>
                  </a:lnTo>
                  <a:lnTo>
                    <a:pt x="67056" y="1040892"/>
                  </a:lnTo>
                  <a:lnTo>
                    <a:pt x="32004" y="1001268"/>
                  </a:lnTo>
                  <a:lnTo>
                    <a:pt x="9144" y="954024"/>
                  </a:lnTo>
                  <a:lnTo>
                    <a:pt x="0" y="899160"/>
                  </a:lnTo>
                  <a:lnTo>
                    <a:pt x="0" y="184404"/>
                  </a:lnTo>
                  <a:lnTo>
                    <a:pt x="9144" y="129540"/>
                  </a:lnTo>
                  <a:lnTo>
                    <a:pt x="32004" y="82296"/>
                  </a:lnTo>
                  <a:lnTo>
                    <a:pt x="67056" y="42672"/>
                  </a:lnTo>
                  <a:lnTo>
                    <a:pt x="112776" y="15240"/>
                  </a:lnTo>
                  <a:lnTo>
                    <a:pt x="166116" y="1524"/>
                  </a:lnTo>
                  <a:lnTo>
                    <a:pt x="184404" y="0"/>
                  </a:lnTo>
                  <a:lnTo>
                    <a:pt x="6394704" y="0"/>
                  </a:lnTo>
                  <a:lnTo>
                    <a:pt x="6412992" y="1524"/>
                  </a:lnTo>
                  <a:lnTo>
                    <a:pt x="6431280" y="4572"/>
                  </a:lnTo>
                  <a:lnTo>
                    <a:pt x="6449568" y="9144"/>
                  </a:lnTo>
                  <a:lnTo>
                    <a:pt x="6457950" y="12192"/>
                  </a:lnTo>
                  <a:lnTo>
                    <a:pt x="167640" y="12192"/>
                  </a:lnTo>
                  <a:lnTo>
                    <a:pt x="149352" y="15240"/>
                  </a:lnTo>
                  <a:lnTo>
                    <a:pt x="132588" y="19812"/>
                  </a:lnTo>
                  <a:lnTo>
                    <a:pt x="121157" y="24384"/>
                  </a:lnTo>
                  <a:lnTo>
                    <a:pt x="117348" y="24384"/>
                  </a:lnTo>
                  <a:lnTo>
                    <a:pt x="102108" y="32004"/>
                  </a:lnTo>
                  <a:lnTo>
                    <a:pt x="86868" y="41148"/>
                  </a:lnTo>
                  <a:lnTo>
                    <a:pt x="88392" y="41148"/>
                  </a:lnTo>
                  <a:lnTo>
                    <a:pt x="76635" y="50292"/>
                  </a:lnTo>
                  <a:lnTo>
                    <a:pt x="74676" y="50292"/>
                  </a:lnTo>
                  <a:lnTo>
                    <a:pt x="50292" y="74676"/>
                  </a:lnTo>
                  <a:lnTo>
                    <a:pt x="32004" y="102108"/>
                  </a:lnTo>
                  <a:lnTo>
                    <a:pt x="24384" y="117348"/>
                  </a:lnTo>
                  <a:lnTo>
                    <a:pt x="18288" y="134112"/>
                  </a:lnTo>
                  <a:lnTo>
                    <a:pt x="19396" y="134112"/>
                  </a:lnTo>
                  <a:lnTo>
                    <a:pt x="15240" y="149352"/>
                  </a:lnTo>
                  <a:lnTo>
                    <a:pt x="12446" y="166116"/>
                  </a:lnTo>
                  <a:lnTo>
                    <a:pt x="12192" y="166116"/>
                  </a:lnTo>
                  <a:lnTo>
                    <a:pt x="10668" y="184404"/>
                  </a:lnTo>
                  <a:lnTo>
                    <a:pt x="10668" y="899160"/>
                  </a:lnTo>
                  <a:lnTo>
                    <a:pt x="12192" y="917448"/>
                  </a:lnTo>
                  <a:lnTo>
                    <a:pt x="12445" y="917448"/>
                  </a:lnTo>
                  <a:lnTo>
                    <a:pt x="15240" y="934212"/>
                  </a:lnTo>
                  <a:lnTo>
                    <a:pt x="15621" y="934212"/>
                  </a:lnTo>
                  <a:lnTo>
                    <a:pt x="19430" y="949452"/>
                  </a:lnTo>
                  <a:lnTo>
                    <a:pt x="18288" y="949452"/>
                  </a:lnTo>
                  <a:lnTo>
                    <a:pt x="24384" y="966216"/>
                  </a:lnTo>
                  <a:lnTo>
                    <a:pt x="50292" y="1008888"/>
                  </a:lnTo>
                  <a:lnTo>
                    <a:pt x="88392" y="1042416"/>
                  </a:lnTo>
                  <a:lnTo>
                    <a:pt x="86868" y="1042416"/>
                  </a:lnTo>
                  <a:lnTo>
                    <a:pt x="102108" y="1051560"/>
                  </a:lnTo>
                  <a:lnTo>
                    <a:pt x="105156" y="1051560"/>
                  </a:lnTo>
                  <a:lnTo>
                    <a:pt x="117348" y="1057656"/>
                  </a:lnTo>
                  <a:lnTo>
                    <a:pt x="132588" y="1063752"/>
                  </a:lnTo>
                  <a:lnTo>
                    <a:pt x="149352" y="1068324"/>
                  </a:lnTo>
                  <a:lnTo>
                    <a:pt x="167640" y="1071372"/>
                  </a:lnTo>
                  <a:lnTo>
                    <a:pt x="6457950" y="1071372"/>
                  </a:lnTo>
                  <a:lnTo>
                    <a:pt x="6449568" y="1074420"/>
                  </a:lnTo>
                  <a:lnTo>
                    <a:pt x="6431280" y="1078992"/>
                  </a:lnTo>
                  <a:lnTo>
                    <a:pt x="6412992" y="1082040"/>
                  </a:lnTo>
                  <a:lnTo>
                    <a:pt x="6394704" y="1083564"/>
                  </a:lnTo>
                  <a:close/>
                </a:path>
                <a:path w="6579234" h="1083945">
                  <a:moveTo>
                    <a:pt x="6461760" y="25908"/>
                  </a:moveTo>
                  <a:lnTo>
                    <a:pt x="6446520" y="19812"/>
                  </a:lnTo>
                  <a:lnTo>
                    <a:pt x="6429755" y="15240"/>
                  </a:lnTo>
                  <a:lnTo>
                    <a:pt x="6411468" y="12192"/>
                  </a:lnTo>
                  <a:lnTo>
                    <a:pt x="6457950" y="12192"/>
                  </a:lnTo>
                  <a:lnTo>
                    <a:pt x="6466332" y="15240"/>
                  </a:lnTo>
                  <a:lnTo>
                    <a:pt x="6483096" y="22860"/>
                  </a:lnTo>
                  <a:lnTo>
                    <a:pt x="6485636" y="24384"/>
                  </a:lnTo>
                  <a:lnTo>
                    <a:pt x="6461760" y="24384"/>
                  </a:lnTo>
                  <a:lnTo>
                    <a:pt x="6461760" y="25908"/>
                  </a:lnTo>
                  <a:close/>
                </a:path>
                <a:path w="6579234" h="1083945">
                  <a:moveTo>
                    <a:pt x="117348" y="25908"/>
                  </a:moveTo>
                  <a:lnTo>
                    <a:pt x="117348" y="24384"/>
                  </a:lnTo>
                  <a:lnTo>
                    <a:pt x="121157" y="24384"/>
                  </a:lnTo>
                  <a:lnTo>
                    <a:pt x="117348" y="25908"/>
                  </a:lnTo>
                  <a:close/>
                </a:path>
                <a:path w="6579234" h="1083945">
                  <a:moveTo>
                    <a:pt x="6504432" y="51816"/>
                  </a:moveTo>
                  <a:lnTo>
                    <a:pt x="6490716" y="41148"/>
                  </a:lnTo>
                  <a:lnTo>
                    <a:pt x="6492239" y="41148"/>
                  </a:lnTo>
                  <a:lnTo>
                    <a:pt x="6477000" y="32004"/>
                  </a:lnTo>
                  <a:lnTo>
                    <a:pt x="6461760" y="24384"/>
                  </a:lnTo>
                  <a:lnTo>
                    <a:pt x="6485636" y="24384"/>
                  </a:lnTo>
                  <a:lnTo>
                    <a:pt x="6498336" y="32004"/>
                  </a:lnTo>
                  <a:lnTo>
                    <a:pt x="6512052" y="42672"/>
                  </a:lnTo>
                  <a:lnTo>
                    <a:pt x="6519672" y="50292"/>
                  </a:lnTo>
                  <a:lnTo>
                    <a:pt x="6504432" y="50292"/>
                  </a:lnTo>
                  <a:lnTo>
                    <a:pt x="6504432" y="51816"/>
                  </a:lnTo>
                  <a:close/>
                </a:path>
                <a:path w="6579234" h="1083945">
                  <a:moveTo>
                    <a:pt x="74676" y="51816"/>
                  </a:moveTo>
                  <a:lnTo>
                    <a:pt x="74676" y="50292"/>
                  </a:lnTo>
                  <a:lnTo>
                    <a:pt x="76635" y="50292"/>
                  </a:lnTo>
                  <a:lnTo>
                    <a:pt x="74676" y="51816"/>
                  </a:lnTo>
                  <a:close/>
                </a:path>
                <a:path w="6579234" h="1083945">
                  <a:moveTo>
                    <a:pt x="6559296" y="134112"/>
                  </a:moveTo>
                  <a:lnTo>
                    <a:pt x="6554723" y="117348"/>
                  </a:lnTo>
                  <a:lnTo>
                    <a:pt x="6547104" y="102108"/>
                  </a:lnTo>
                  <a:lnTo>
                    <a:pt x="6537960" y="88392"/>
                  </a:lnTo>
                  <a:lnTo>
                    <a:pt x="6527292" y="74676"/>
                  </a:lnTo>
                  <a:lnTo>
                    <a:pt x="6528816" y="74676"/>
                  </a:lnTo>
                  <a:lnTo>
                    <a:pt x="6504432" y="50292"/>
                  </a:lnTo>
                  <a:lnTo>
                    <a:pt x="6519672" y="50292"/>
                  </a:lnTo>
                  <a:lnTo>
                    <a:pt x="6547104" y="82296"/>
                  </a:lnTo>
                  <a:lnTo>
                    <a:pt x="6569964" y="129540"/>
                  </a:lnTo>
                  <a:lnTo>
                    <a:pt x="6570726" y="132588"/>
                  </a:lnTo>
                  <a:lnTo>
                    <a:pt x="6559296" y="132588"/>
                  </a:lnTo>
                  <a:lnTo>
                    <a:pt x="6559296" y="134112"/>
                  </a:lnTo>
                  <a:close/>
                </a:path>
                <a:path w="6579234" h="1083945">
                  <a:moveTo>
                    <a:pt x="19396" y="134112"/>
                  </a:moveTo>
                  <a:lnTo>
                    <a:pt x="18288" y="134112"/>
                  </a:lnTo>
                  <a:lnTo>
                    <a:pt x="19812" y="132588"/>
                  </a:lnTo>
                  <a:lnTo>
                    <a:pt x="19396" y="134112"/>
                  </a:lnTo>
                  <a:close/>
                </a:path>
                <a:path w="6579234" h="1083945">
                  <a:moveTo>
                    <a:pt x="6566916" y="167640"/>
                  </a:moveTo>
                  <a:lnTo>
                    <a:pt x="6563868" y="149352"/>
                  </a:lnTo>
                  <a:lnTo>
                    <a:pt x="6559296" y="132588"/>
                  </a:lnTo>
                  <a:lnTo>
                    <a:pt x="6570726" y="132588"/>
                  </a:lnTo>
                  <a:lnTo>
                    <a:pt x="6574536" y="147828"/>
                  </a:lnTo>
                  <a:lnTo>
                    <a:pt x="6577584" y="166116"/>
                  </a:lnTo>
                  <a:lnTo>
                    <a:pt x="6566916" y="166116"/>
                  </a:lnTo>
                  <a:lnTo>
                    <a:pt x="6566916" y="167640"/>
                  </a:lnTo>
                  <a:close/>
                </a:path>
                <a:path w="6579234" h="1083945">
                  <a:moveTo>
                    <a:pt x="12192" y="167640"/>
                  </a:moveTo>
                  <a:lnTo>
                    <a:pt x="12192" y="166116"/>
                  </a:lnTo>
                  <a:lnTo>
                    <a:pt x="12446" y="166116"/>
                  </a:lnTo>
                  <a:lnTo>
                    <a:pt x="12192" y="167640"/>
                  </a:lnTo>
                  <a:close/>
                </a:path>
                <a:path w="6579234" h="1083945">
                  <a:moveTo>
                    <a:pt x="6577584" y="917448"/>
                  </a:moveTo>
                  <a:lnTo>
                    <a:pt x="6566916" y="917448"/>
                  </a:lnTo>
                  <a:lnTo>
                    <a:pt x="6568439" y="899160"/>
                  </a:lnTo>
                  <a:lnTo>
                    <a:pt x="6568439" y="184404"/>
                  </a:lnTo>
                  <a:lnTo>
                    <a:pt x="6566916" y="166116"/>
                  </a:lnTo>
                  <a:lnTo>
                    <a:pt x="6577584" y="166116"/>
                  </a:lnTo>
                  <a:lnTo>
                    <a:pt x="6579107" y="184404"/>
                  </a:lnTo>
                  <a:lnTo>
                    <a:pt x="6579107" y="899160"/>
                  </a:lnTo>
                  <a:lnTo>
                    <a:pt x="6577584" y="917448"/>
                  </a:lnTo>
                  <a:close/>
                </a:path>
                <a:path w="6579234" h="1083945">
                  <a:moveTo>
                    <a:pt x="12445" y="917448"/>
                  </a:moveTo>
                  <a:lnTo>
                    <a:pt x="12192" y="917448"/>
                  </a:lnTo>
                  <a:lnTo>
                    <a:pt x="12192" y="915924"/>
                  </a:lnTo>
                  <a:lnTo>
                    <a:pt x="12445" y="917448"/>
                  </a:lnTo>
                  <a:close/>
                </a:path>
                <a:path w="6579234" h="1083945">
                  <a:moveTo>
                    <a:pt x="6574790" y="934212"/>
                  </a:moveTo>
                  <a:lnTo>
                    <a:pt x="6563868" y="934212"/>
                  </a:lnTo>
                  <a:lnTo>
                    <a:pt x="6566916" y="915924"/>
                  </a:lnTo>
                  <a:lnTo>
                    <a:pt x="6566916" y="917448"/>
                  </a:lnTo>
                  <a:lnTo>
                    <a:pt x="6577584" y="917448"/>
                  </a:lnTo>
                  <a:lnTo>
                    <a:pt x="6574790" y="934212"/>
                  </a:lnTo>
                  <a:close/>
                </a:path>
                <a:path w="6579234" h="1083945">
                  <a:moveTo>
                    <a:pt x="15621" y="934212"/>
                  </a:moveTo>
                  <a:lnTo>
                    <a:pt x="15240" y="934212"/>
                  </a:lnTo>
                  <a:lnTo>
                    <a:pt x="15240" y="932688"/>
                  </a:lnTo>
                  <a:lnTo>
                    <a:pt x="15621" y="934212"/>
                  </a:lnTo>
                  <a:close/>
                </a:path>
                <a:path w="6579234" h="1083945">
                  <a:moveTo>
                    <a:pt x="6570726" y="950976"/>
                  </a:moveTo>
                  <a:lnTo>
                    <a:pt x="6559296" y="950976"/>
                  </a:lnTo>
                  <a:lnTo>
                    <a:pt x="6563868" y="932688"/>
                  </a:lnTo>
                  <a:lnTo>
                    <a:pt x="6563868" y="934212"/>
                  </a:lnTo>
                  <a:lnTo>
                    <a:pt x="6574790" y="934212"/>
                  </a:lnTo>
                  <a:lnTo>
                    <a:pt x="6574536" y="935736"/>
                  </a:lnTo>
                  <a:lnTo>
                    <a:pt x="6570726" y="950976"/>
                  </a:lnTo>
                  <a:close/>
                </a:path>
                <a:path w="6579234" h="1083945">
                  <a:moveTo>
                    <a:pt x="19812" y="950976"/>
                  </a:moveTo>
                  <a:lnTo>
                    <a:pt x="18288" y="949452"/>
                  </a:lnTo>
                  <a:lnTo>
                    <a:pt x="19430" y="949452"/>
                  </a:lnTo>
                  <a:lnTo>
                    <a:pt x="19812" y="950976"/>
                  </a:lnTo>
                  <a:close/>
                </a:path>
                <a:path w="6579234" h="1083945">
                  <a:moveTo>
                    <a:pt x="6498336" y="1051560"/>
                  </a:moveTo>
                  <a:lnTo>
                    <a:pt x="6477000" y="1051560"/>
                  </a:lnTo>
                  <a:lnTo>
                    <a:pt x="6492239" y="1042416"/>
                  </a:lnTo>
                  <a:lnTo>
                    <a:pt x="6490716" y="1042416"/>
                  </a:lnTo>
                  <a:lnTo>
                    <a:pt x="6504432" y="1031748"/>
                  </a:lnTo>
                  <a:lnTo>
                    <a:pt x="6516623" y="1021080"/>
                  </a:lnTo>
                  <a:lnTo>
                    <a:pt x="6528816" y="1008888"/>
                  </a:lnTo>
                  <a:lnTo>
                    <a:pt x="6527292" y="1008888"/>
                  </a:lnTo>
                  <a:lnTo>
                    <a:pt x="6537960" y="995172"/>
                  </a:lnTo>
                  <a:lnTo>
                    <a:pt x="6547104" y="981456"/>
                  </a:lnTo>
                  <a:lnTo>
                    <a:pt x="6554723" y="966216"/>
                  </a:lnTo>
                  <a:lnTo>
                    <a:pt x="6559296" y="949452"/>
                  </a:lnTo>
                  <a:lnTo>
                    <a:pt x="6559296" y="950976"/>
                  </a:lnTo>
                  <a:lnTo>
                    <a:pt x="6570726" y="950976"/>
                  </a:lnTo>
                  <a:lnTo>
                    <a:pt x="6569964" y="954024"/>
                  </a:lnTo>
                  <a:lnTo>
                    <a:pt x="6547104" y="1001268"/>
                  </a:lnTo>
                  <a:lnTo>
                    <a:pt x="6512052" y="1040892"/>
                  </a:lnTo>
                  <a:lnTo>
                    <a:pt x="6498336" y="1051560"/>
                  </a:lnTo>
                  <a:close/>
                </a:path>
                <a:path w="6579234" h="1083945">
                  <a:moveTo>
                    <a:pt x="105156" y="1051560"/>
                  </a:moveTo>
                  <a:lnTo>
                    <a:pt x="102108" y="1051560"/>
                  </a:lnTo>
                  <a:lnTo>
                    <a:pt x="102108" y="1050036"/>
                  </a:lnTo>
                  <a:lnTo>
                    <a:pt x="105156" y="1051560"/>
                  </a:lnTo>
                  <a:close/>
                </a:path>
                <a:path w="6579234" h="1083945">
                  <a:moveTo>
                    <a:pt x="6457950" y="1071372"/>
                  </a:moveTo>
                  <a:lnTo>
                    <a:pt x="6411468" y="1071372"/>
                  </a:lnTo>
                  <a:lnTo>
                    <a:pt x="6429755" y="1068324"/>
                  </a:lnTo>
                  <a:lnTo>
                    <a:pt x="6446520" y="1063752"/>
                  </a:lnTo>
                  <a:lnTo>
                    <a:pt x="6461760" y="1057656"/>
                  </a:lnTo>
                  <a:lnTo>
                    <a:pt x="6477000" y="1050036"/>
                  </a:lnTo>
                  <a:lnTo>
                    <a:pt x="6477000" y="1051560"/>
                  </a:lnTo>
                  <a:lnTo>
                    <a:pt x="6498336" y="1051560"/>
                  </a:lnTo>
                  <a:lnTo>
                    <a:pt x="6483096" y="1060704"/>
                  </a:lnTo>
                  <a:lnTo>
                    <a:pt x="6466332" y="1068324"/>
                  </a:lnTo>
                  <a:lnTo>
                    <a:pt x="6457950" y="107137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object 5">
            <a:extLst>
              <a:ext uri="{FF2B5EF4-FFF2-40B4-BE49-F238E27FC236}">
                <a16:creationId xmlns:a16="http://schemas.microsoft.com/office/drawing/2014/main" id="{BD707245-79EF-DB13-CE41-97003173E7FD}"/>
              </a:ext>
            </a:extLst>
          </p:cNvPr>
          <p:cNvSpPr txBox="1"/>
          <p:nvPr/>
        </p:nvSpPr>
        <p:spPr>
          <a:xfrm>
            <a:off x="629206" y="2296015"/>
            <a:ext cx="4873251" cy="198922"/>
          </a:xfrm>
          <a:prstGeom prst="rect">
            <a:avLst/>
          </a:prstGeom>
        </p:spPr>
        <p:txBody>
          <a:bodyPr vert="horz" wrap="square" lIns="0" tIns="14118"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CRITERI DI SELEZIONE - </a:t>
            </a:r>
            <a:r>
              <a:rPr kumimoji="0" sz="1200" b="1" i="0" u="none" strike="noStrike" kern="1200" cap="none" spc="-21" normalizeH="0" baseline="0" noProof="0" dirty="0">
                <a:ln>
                  <a:noFill/>
                </a:ln>
                <a:solidFill>
                  <a:prstClr val="black"/>
                </a:solidFill>
                <a:effectLst/>
                <a:uLnTx/>
                <a:uFillTx/>
                <a:latin typeface="Cera PRO Light" panose="00000400000000000000" pitchFamily="50" charset="0"/>
                <a:ea typeface="+mn-ea"/>
                <a:cs typeface="Calibri"/>
              </a:rPr>
              <a:t>CAPACITA’ </a:t>
            </a:r>
            <a:r>
              <a:rPr kumimoji="0" sz="1200" b="1" i="0" u="none" strike="noStrike" kern="1200" cap="none" spc="4" normalizeH="0" baseline="0" noProof="0" dirty="0">
                <a:ln>
                  <a:noFill/>
                </a:ln>
                <a:solidFill>
                  <a:prstClr val="black"/>
                </a:solidFill>
                <a:effectLst/>
                <a:uLnTx/>
                <a:uFillTx/>
                <a:latin typeface="Cera PRO Light" panose="00000400000000000000" pitchFamily="50" charset="0"/>
                <a:ea typeface="+mn-ea"/>
                <a:cs typeface="Calibri"/>
              </a:rPr>
              <a:t>TECNICHE </a:t>
            </a:r>
            <a:r>
              <a:rPr kumimoji="0" sz="1200" b="1" i="0" u="none" strike="noStrike" kern="1200" cap="none" spc="13" normalizeH="0" baseline="0" noProof="0" dirty="0">
                <a:ln>
                  <a:noFill/>
                </a:ln>
                <a:solidFill>
                  <a:prstClr val="black"/>
                </a:solidFill>
                <a:effectLst/>
                <a:uLnTx/>
                <a:uFillTx/>
                <a:latin typeface="Cera PRO Light" panose="00000400000000000000" pitchFamily="50" charset="0"/>
                <a:ea typeface="+mn-ea"/>
                <a:cs typeface="Calibri"/>
              </a:rPr>
              <a:t>E </a:t>
            </a:r>
            <a:r>
              <a:rPr kumimoji="0"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PROFESSIONALI</a:t>
            </a:r>
            <a:endParaRPr kumimoji="0" sz="1200" b="1" i="0" u="none" strike="noStrike" kern="1200" cap="none" spc="0" normalizeH="0" baseline="0" noProof="0" dirty="0">
              <a:ln>
                <a:noFill/>
              </a:ln>
              <a:solidFill>
                <a:prstClr val="black"/>
              </a:solidFill>
              <a:effectLst/>
              <a:uLnTx/>
              <a:uFillTx/>
              <a:latin typeface="Cera PRO Light" panose="00000400000000000000" pitchFamily="50" charset="0"/>
              <a:ea typeface="+mn-ea"/>
              <a:cs typeface="Calibri"/>
            </a:endParaRPr>
          </a:p>
        </p:txBody>
      </p:sp>
      <p:sp>
        <p:nvSpPr>
          <p:cNvPr id="8" name="object 6">
            <a:extLst>
              <a:ext uri="{FF2B5EF4-FFF2-40B4-BE49-F238E27FC236}">
                <a16:creationId xmlns:a16="http://schemas.microsoft.com/office/drawing/2014/main" id="{1BAA1082-E6A3-EE11-FF39-9AB0C78693EE}"/>
              </a:ext>
            </a:extLst>
          </p:cNvPr>
          <p:cNvSpPr txBox="1"/>
          <p:nvPr/>
        </p:nvSpPr>
        <p:spPr>
          <a:xfrm>
            <a:off x="629206" y="2502522"/>
            <a:ext cx="2628086" cy="255396"/>
          </a:xfrm>
          <a:prstGeom prst="rect">
            <a:avLst/>
          </a:prstGeom>
        </p:spPr>
        <p:txBody>
          <a:bodyPr vert="horz" wrap="square" lIns="0" tIns="70046" rIns="0" bIns="0" rtlCol="0">
            <a:spAutoFit/>
          </a:bodyPr>
          <a:lstStyle/>
          <a:p>
            <a:pPr marL="10860" marR="0" lvl="0" indent="0" algn="l" defTabSz="781903" rtl="0" eaLnBrk="1" fontAlgn="auto" latinLnBrk="0" hangingPunct="1">
              <a:lnSpc>
                <a:spcPct val="100000"/>
              </a:lnSpc>
              <a:spcBef>
                <a:spcPts val="470"/>
              </a:spcBef>
              <a:spcAft>
                <a:spcPts val="0"/>
              </a:spcAft>
              <a:buClrTx/>
              <a:buSzTx/>
              <a:buFontTx/>
              <a:buNone/>
              <a:tabLst/>
              <a:defRPr/>
            </a:pPr>
            <a:r>
              <a:rPr kumimoji="0" sz="1200" b="0"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DISCIPLINARE </a:t>
            </a:r>
            <a:r>
              <a:rPr kumimoji="0" sz="1200" b="0" i="0" u="none" strike="noStrike" kern="1200" cap="none" spc="4" normalizeH="0" baseline="0" noProof="0" dirty="0">
                <a:ln>
                  <a:noFill/>
                </a:ln>
                <a:solidFill>
                  <a:prstClr val="black"/>
                </a:solidFill>
                <a:effectLst/>
                <a:uLnTx/>
                <a:uFillTx/>
                <a:latin typeface="Cera PRO Light" panose="00000400000000000000" pitchFamily="50" charset="0"/>
                <a:ea typeface="+mn-ea"/>
                <a:cs typeface="Calibri"/>
              </a:rPr>
              <a:t>DI</a:t>
            </a:r>
            <a:r>
              <a:rPr kumimoji="0" sz="1200" b="0" i="0" u="none" strike="noStrike" kern="1200" cap="none" spc="-64" normalizeH="0" baseline="0" noProof="0" dirty="0">
                <a:ln>
                  <a:noFill/>
                </a:ln>
                <a:solidFill>
                  <a:prstClr val="black"/>
                </a:solidFill>
                <a:effectLst/>
                <a:uLnTx/>
                <a:uFillTx/>
                <a:latin typeface="Cera PRO Light" panose="00000400000000000000" pitchFamily="50" charset="0"/>
                <a:ea typeface="+mn-ea"/>
                <a:cs typeface="Calibri"/>
              </a:rPr>
              <a:t> </a:t>
            </a:r>
            <a:r>
              <a:rPr kumimoji="0" sz="1200" b="0" i="0" u="none" strike="noStrike" kern="1200" cap="none" spc="13" normalizeH="0" baseline="0" noProof="0" dirty="0">
                <a:ln>
                  <a:noFill/>
                </a:ln>
                <a:solidFill>
                  <a:prstClr val="black"/>
                </a:solidFill>
                <a:effectLst/>
                <a:uLnTx/>
                <a:uFillTx/>
                <a:latin typeface="Cera PRO Light" panose="00000400000000000000" pitchFamily="50" charset="0"/>
                <a:ea typeface="+mn-ea"/>
                <a:cs typeface="Calibri"/>
              </a:rPr>
              <a:t>GARA</a:t>
            </a:r>
            <a:endParaRPr kumimoji="0" sz="1200" b="0" i="0" u="none" strike="noStrike" kern="1200" cap="none" spc="0" normalizeH="0" baseline="0" noProof="0" dirty="0">
              <a:ln>
                <a:noFill/>
              </a:ln>
              <a:solidFill>
                <a:prstClr val="black"/>
              </a:solidFill>
              <a:effectLst/>
              <a:uLnTx/>
              <a:uFillTx/>
              <a:latin typeface="Cera PRO Light" panose="00000400000000000000" pitchFamily="50" charset="0"/>
              <a:ea typeface="+mn-ea"/>
              <a:cs typeface="Calibri"/>
            </a:endParaRPr>
          </a:p>
        </p:txBody>
      </p:sp>
      <p:grpSp>
        <p:nvGrpSpPr>
          <p:cNvPr id="9" name="object 7">
            <a:extLst>
              <a:ext uri="{FF2B5EF4-FFF2-40B4-BE49-F238E27FC236}">
                <a16:creationId xmlns:a16="http://schemas.microsoft.com/office/drawing/2014/main" id="{52A961DE-C3DE-CF2C-8B6C-97457728EEA6}"/>
              </a:ext>
            </a:extLst>
          </p:cNvPr>
          <p:cNvGrpSpPr/>
          <p:nvPr/>
        </p:nvGrpSpPr>
        <p:grpSpPr>
          <a:xfrm>
            <a:off x="539750" y="3185235"/>
            <a:ext cx="5625948" cy="925260"/>
            <a:chOff x="469391" y="3054095"/>
            <a:chExt cx="6579234" cy="1082040"/>
          </a:xfrm>
          <a:solidFill>
            <a:srgbClr val="81BB26"/>
          </a:solidFill>
        </p:grpSpPr>
        <p:sp>
          <p:nvSpPr>
            <p:cNvPr id="10" name="object 8">
              <a:extLst>
                <a:ext uri="{FF2B5EF4-FFF2-40B4-BE49-F238E27FC236}">
                  <a16:creationId xmlns:a16="http://schemas.microsoft.com/office/drawing/2014/main" id="{96C648C8-675D-CF52-361D-07D2D1414778}"/>
                </a:ext>
              </a:extLst>
            </p:cNvPr>
            <p:cNvSpPr/>
            <p:nvPr/>
          </p:nvSpPr>
          <p:spPr>
            <a:xfrm>
              <a:off x="475487" y="3060191"/>
              <a:ext cx="6567170" cy="1071880"/>
            </a:xfrm>
            <a:custGeom>
              <a:avLst/>
              <a:gdLst/>
              <a:ahLst/>
              <a:cxnLst/>
              <a:rect l="l" t="t" r="r" b="b"/>
              <a:pathLst>
                <a:path w="6567170" h="1071879">
                  <a:moveTo>
                    <a:pt x="6388607" y="1071372"/>
                  </a:moveTo>
                  <a:lnTo>
                    <a:pt x="178307" y="1071372"/>
                  </a:lnTo>
                  <a:lnTo>
                    <a:pt x="130704" y="1064930"/>
                  </a:lnTo>
                  <a:lnTo>
                    <a:pt x="88053" y="1046762"/>
                  </a:lnTo>
                  <a:lnTo>
                    <a:pt x="52006" y="1018603"/>
                  </a:lnTo>
                  <a:lnTo>
                    <a:pt x="24214" y="982189"/>
                  </a:lnTo>
                  <a:lnTo>
                    <a:pt x="6328" y="939256"/>
                  </a:lnTo>
                  <a:lnTo>
                    <a:pt x="0" y="891539"/>
                  </a:lnTo>
                  <a:lnTo>
                    <a:pt x="0" y="178307"/>
                  </a:lnTo>
                  <a:lnTo>
                    <a:pt x="6328" y="130704"/>
                  </a:lnTo>
                  <a:lnTo>
                    <a:pt x="24214" y="88053"/>
                  </a:lnTo>
                  <a:lnTo>
                    <a:pt x="52006" y="52006"/>
                  </a:lnTo>
                  <a:lnTo>
                    <a:pt x="88053" y="24214"/>
                  </a:lnTo>
                  <a:lnTo>
                    <a:pt x="130704" y="6328"/>
                  </a:lnTo>
                  <a:lnTo>
                    <a:pt x="178307" y="0"/>
                  </a:lnTo>
                  <a:lnTo>
                    <a:pt x="6388607" y="0"/>
                  </a:lnTo>
                  <a:lnTo>
                    <a:pt x="6436211" y="6328"/>
                  </a:lnTo>
                  <a:lnTo>
                    <a:pt x="6478862" y="24214"/>
                  </a:lnTo>
                  <a:lnTo>
                    <a:pt x="6514909" y="52006"/>
                  </a:lnTo>
                  <a:lnTo>
                    <a:pt x="6542701" y="88053"/>
                  </a:lnTo>
                  <a:lnTo>
                    <a:pt x="6560587" y="130704"/>
                  </a:lnTo>
                  <a:lnTo>
                    <a:pt x="6566916" y="178307"/>
                  </a:lnTo>
                  <a:lnTo>
                    <a:pt x="6566916" y="891539"/>
                  </a:lnTo>
                  <a:lnTo>
                    <a:pt x="6560587" y="939256"/>
                  </a:lnTo>
                  <a:lnTo>
                    <a:pt x="6542701" y="982189"/>
                  </a:lnTo>
                  <a:lnTo>
                    <a:pt x="6514909" y="1018603"/>
                  </a:lnTo>
                  <a:lnTo>
                    <a:pt x="6478862" y="1046762"/>
                  </a:lnTo>
                  <a:lnTo>
                    <a:pt x="6436211" y="1064930"/>
                  </a:lnTo>
                  <a:lnTo>
                    <a:pt x="6388607" y="107137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9">
              <a:extLst>
                <a:ext uri="{FF2B5EF4-FFF2-40B4-BE49-F238E27FC236}">
                  <a16:creationId xmlns:a16="http://schemas.microsoft.com/office/drawing/2014/main" id="{7850CC9A-95B7-BEBB-D417-BB1798E51E99}"/>
                </a:ext>
              </a:extLst>
            </p:cNvPr>
            <p:cNvSpPr/>
            <p:nvPr/>
          </p:nvSpPr>
          <p:spPr>
            <a:xfrm>
              <a:off x="469391" y="3054095"/>
              <a:ext cx="6579234" cy="1082040"/>
            </a:xfrm>
            <a:custGeom>
              <a:avLst/>
              <a:gdLst/>
              <a:ahLst/>
              <a:cxnLst/>
              <a:rect l="l" t="t" r="r" b="b"/>
              <a:pathLst>
                <a:path w="6579234" h="1082039">
                  <a:moveTo>
                    <a:pt x="6412992" y="1082040"/>
                  </a:moveTo>
                  <a:lnTo>
                    <a:pt x="166116" y="1082040"/>
                  </a:lnTo>
                  <a:lnTo>
                    <a:pt x="147828" y="1078992"/>
                  </a:lnTo>
                  <a:lnTo>
                    <a:pt x="96012" y="1060704"/>
                  </a:lnTo>
                  <a:lnTo>
                    <a:pt x="54864" y="1028700"/>
                  </a:lnTo>
                  <a:lnTo>
                    <a:pt x="22860" y="986028"/>
                  </a:lnTo>
                  <a:lnTo>
                    <a:pt x="4572" y="935736"/>
                  </a:lnTo>
                  <a:lnTo>
                    <a:pt x="0" y="899160"/>
                  </a:lnTo>
                  <a:lnTo>
                    <a:pt x="0" y="184404"/>
                  </a:lnTo>
                  <a:lnTo>
                    <a:pt x="9144" y="129540"/>
                  </a:lnTo>
                  <a:lnTo>
                    <a:pt x="32004" y="80772"/>
                  </a:lnTo>
                  <a:lnTo>
                    <a:pt x="67056" y="42672"/>
                  </a:lnTo>
                  <a:lnTo>
                    <a:pt x="129540" y="7620"/>
                  </a:lnTo>
                  <a:lnTo>
                    <a:pt x="184404" y="0"/>
                  </a:lnTo>
                  <a:lnTo>
                    <a:pt x="6394704" y="0"/>
                  </a:lnTo>
                  <a:lnTo>
                    <a:pt x="6412992" y="1524"/>
                  </a:lnTo>
                  <a:lnTo>
                    <a:pt x="6449568" y="7620"/>
                  </a:lnTo>
                  <a:lnTo>
                    <a:pt x="6456273" y="10668"/>
                  </a:lnTo>
                  <a:lnTo>
                    <a:pt x="184404" y="10668"/>
                  </a:lnTo>
                  <a:lnTo>
                    <a:pt x="166116" y="12192"/>
                  </a:lnTo>
                  <a:lnTo>
                    <a:pt x="167640" y="12192"/>
                  </a:lnTo>
                  <a:lnTo>
                    <a:pt x="149352" y="15240"/>
                  </a:lnTo>
                  <a:lnTo>
                    <a:pt x="138176" y="18288"/>
                  </a:lnTo>
                  <a:lnTo>
                    <a:pt x="132588" y="18288"/>
                  </a:lnTo>
                  <a:lnTo>
                    <a:pt x="117348" y="24384"/>
                  </a:lnTo>
                  <a:lnTo>
                    <a:pt x="102108" y="32004"/>
                  </a:lnTo>
                  <a:lnTo>
                    <a:pt x="86868" y="41148"/>
                  </a:lnTo>
                  <a:lnTo>
                    <a:pt x="88392" y="41148"/>
                  </a:lnTo>
                  <a:lnTo>
                    <a:pt x="74676" y="50292"/>
                  </a:lnTo>
                  <a:lnTo>
                    <a:pt x="64008" y="60960"/>
                  </a:lnTo>
                  <a:lnTo>
                    <a:pt x="62484" y="60960"/>
                  </a:lnTo>
                  <a:lnTo>
                    <a:pt x="50292" y="74676"/>
                  </a:lnTo>
                  <a:lnTo>
                    <a:pt x="42164" y="86868"/>
                  </a:lnTo>
                  <a:lnTo>
                    <a:pt x="41148" y="86868"/>
                  </a:lnTo>
                  <a:lnTo>
                    <a:pt x="32004" y="102108"/>
                  </a:lnTo>
                  <a:lnTo>
                    <a:pt x="24384" y="117348"/>
                  </a:lnTo>
                  <a:lnTo>
                    <a:pt x="18288" y="132588"/>
                  </a:lnTo>
                  <a:lnTo>
                    <a:pt x="19812" y="132588"/>
                  </a:lnTo>
                  <a:lnTo>
                    <a:pt x="15240" y="149352"/>
                  </a:lnTo>
                  <a:lnTo>
                    <a:pt x="12192" y="166116"/>
                  </a:lnTo>
                  <a:lnTo>
                    <a:pt x="10668" y="184404"/>
                  </a:lnTo>
                  <a:lnTo>
                    <a:pt x="10668" y="897636"/>
                  </a:lnTo>
                  <a:lnTo>
                    <a:pt x="12192" y="915924"/>
                  </a:lnTo>
                  <a:lnTo>
                    <a:pt x="15240" y="934212"/>
                  </a:lnTo>
                  <a:lnTo>
                    <a:pt x="15655" y="934212"/>
                  </a:lnTo>
                  <a:lnTo>
                    <a:pt x="19812" y="949452"/>
                  </a:lnTo>
                  <a:lnTo>
                    <a:pt x="18288" y="949452"/>
                  </a:lnTo>
                  <a:lnTo>
                    <a:pt x="24384" y="966216"/>
                  </a:lnTo>
                  <a:lnTo>
                    <a:pt x="25076" y="966216"/>
                  </a:lnTo>
                  <a:lnTo>
                    <a:pt x="32004" y="981456"/>
                  </a:lnTo>
                  <a:lnTo>
                    <a:pt x="32918" y="981456"/>
                  </a:lnTo>
                  <a:lnTo>
                    <a:pt x="41148" y="995172"/>
                  </a:lnTo>
                  <a:lnTo>
                    <a:pt x="50292" y="1008888"/>
                  </a:lnTo>
                  <a:lnTo>
                    <a:pt x="62484" y="1021080"/>
                  </a:lnTo>
                  <a:lnTo>
                    <a:pt x="74676" y="1031748"/>
                  </a:lnTo>
                  <a:lnTo>
                    <a:pt x="88392" y="1042416"/>
                  </a:lnTo>
                  <a:lnTo>
                    <a:pt x="89408" y="1042416"/>
                  </a:lnTo>
                  <a:lnTo>
                    <a:pt x="102108" y="1050036"/>
                  </a:lnTo>
                  <a:lnTo>
                    <a:pt x="117348" y="1057656"/>
                  </a:lnTo>
                  <a:lnTo>
                    <a:pt x="132588" y="1063752"/>
                  </a:lnTo>
                  <a:lnTo>
                    <a:pt x="149352" y="1068324"/>
                  </a:lnTo>
                  <a:lnTo>
                    <a:pt x="167640" y="1069848"/>
                  </a:lnTo>
                  <a:lnTo>
                    <a:pt x="166116" y="1069848"/>
                  </a:lnTo>
                  <a:lnTo>
                    <a:pt x="184404" y="1071372"/>
                  </a:lnTo>
                  <a:lnTo>
                    <a:pt x="6457950" y="1071372"/>
                  </a:lnTo>
                  <a:lnTo>
                    <a:pt x="6449568" y="1074420"/>
                  </a:lnTo>
                  <a:lnTo>
                    <a:pt x="6431280" y="1078992"/>
                  </a:lnTo>
                  <a:lnTo>
                    <a:pt x="6412992" y="1082040"/>
                  </a:lnTo>
                  <a:close/>
                </a:path>
                <a:path w="6579234" h="1082039">
                  <a:moveTo>
                    <a:pt x="6446520" y="19812"/>
                  </a:moveTo>
                  <a:lnTo>
                    <a:pt x="6429755" y="15240"/>
                  </a:lnTo>
                  <a:lnTo>
                    <a:pt x="6411468" y="12192"/>
                  </a:lnTo>
                  <a:lnTo>
                    <a:pt x="6412992" y="12192"/>
                  </a:lnTo>
                  <a:lnTo>
                    <a:pt x="6394704" y="10668"/>
                  </a:lnTo>
                  <a:lnTo>
                    <a:pt x="6456273" y="10668"/>
                  </a:lnTo>
                  <a:lnTo>
                    <a:pt x="6473037" y="18288"/>
                  </a:lnTo>
                  <a:lnTo>
                    <a:pt x="6446520" y="18288"/>
                  </a:lnTo>
                  <a:lnTo>
                    <a:pt x="6446520" y="19812"/>
                  </a:lnTo>
                  <a:close/>
                </a:path>
                <a:path w="6579234" h="1082039">
                  <a:moveTo>
                    <a:pt x="132588" y="19812"/>
                  </a:moveTo>
                  <a:lnTo>
                    <a:pt x="132588" y="18288"/>
                  </a:lnTo>
                  <a:lnTo>
                    <a:pt x="138176" y="18288"/>
                  </a:lnTo>
                  <a:lnTo>
                    <a:pt x="132588" y="19812"/>
                  </a:lnTo>
                  <a:close/>
                </a:path>
                <a:path w="6579234" h="1082039">
                  <a:moveTo>
                    <a:pt x="6516623" y="62484"/>
                  </a:moveTo>
                  <a:lnTo>
                    <a:pt x="6504432" y="50292"/>
                  </a:lnTo>
                  <a:lnTo>
                    <a:pt x="6490716" y="41148"/>
                  </a:lnTo>
                  <a:lnTo>
                    <a:pt x="6492239" y="41148"/>
                  </a:lnTo>
                  <a:lnTo>
                    <a:pt x="6477000" y="32004"/>
                  </a:lnTo>
                  <a:lnTo>
                    <a:pt x="6461760" y="24384"/>
                  </a:lnTo>
                  <a:lnTo>
                    <a:pt x="6446520" y="18288"/>
                  </a:lnTo>
                  <a:lnTo>
                    <a:pt x="6473037" y="18288"/>
                  </a:lnTo>
                  <a:lnTo>
                    <a:pt x="6512052" y="42672"/>
                  </a:lnTo>
                  <a:lnTo>
                    <a:pt x="6531017" y="60960"/>
                  </a:lnTo>
                  <a:lnTo>
                    <a:pt x="6516623" y="60960"/>
                  </a:lnTo>
                  <a:lnTo>
                    <a:pt x="6516623" y="62484"/>
                  </a:lnTo>
                  <a:close/>
                </a:path>
                <a:path w="6579234" h="1082039">
                  <a:moveTo>
                    <a:pt x="62484" y="62484"/>
                  </a:moveTo>
                  <a:lnTo>
                    <a:pt x="62484" y="60960"/>
                  </a:lnTo>
                  <a:lnTo>
                    <a:pt x="64008" y="60960"/>
                  </a:lnTo>
                  <a:lnTo>
                    <a:pt x="62484" y="62484"/>
                  </a:lnTo>
                  <a:close/>
                </a:path>
                <a:path w="6579234" h="1082039">
                  <a:moveTo>
                    <a:pt x="6537960" y="88392"/>
                  </a:moveTo>
                  <a:lnTo>
                    <a:pt x="6527292" y="74676"/>
                  </a:lnTo>
                  <a:lnTo>
                    <a:pt x="6528816" y="74676"/>
                  </a:lnTo>
                  <a:lnTo>
                    <a:pt x="6516623" y="60960"/>
                  </a:lnTo>
                  <a:lnTo>
                    <a:pt x="6531017" y="60960"/>
                  </a:lnTo>
                  <a:lnTo>
                    <a:pt x="6536436" y="67056"/>
                  </a:lnTo>
                  <a:lnTo>
                    <a:pt x="6547104" y="80772"/>
                  </a:lnTo>
                  <a:lnTo>
                    <a:pt x="6550761" y="86868"/>
                  </a:lnTo>
                  <a:lnTo>
                    <a:pt x="6537960" y="86868"/>
                  </a:lnTo>
                  <a:lnTo>
                    <a:pt x="6537960" y="88392"/>
                  </a:lnTo>
                  <a:close/>
                </a:path>
                <a:path w="6579234" h="1082039">
                  <a:moveTo>
                    <a:pt x="41148" y="88392"/>
                  </a:moveTo>
                  <a:lnTo>
                    <a:pt x="41148" y="86868"/>
                  </a:lnTo>
                  <a:lnTo>
                    <a:pt x="42164" y="86868"/>
                  </a:lnTo>
                  <a:lnTo>
                    <a:pt x="41148" y="88392"/>
                  </a:lnTo>
                  <a:close/>
                </a:path>
                <a:path w="6579234" h="1082039">
                  <a:moveTo>
                    <a:pt x="6574790" y="934212"/>
                  </a:moveTo>
                  <a:lnTo>
                    <a:pt x="6563868" y="934212"/>
                  </a:lnTo>
                  <a:lnTo>
                    <a:pt x="6566916" y="915924"/>
                  </a:lnTo>
                  <a:lnTo>
                    <a:pt x="6568312" y="899160"/>
                  </a:lnTo>
                  <a:lnTo>
                    <a:pt x="6568439" y="184404"/>
                  </a:lnTo>
                  <a:lnTo>
                    <a:pt x="6559296" y="132588"/>
                  </a:lnTo>
                  <a:lnTo>
                    <a:pt x="6537960" y="86868"/>
                  </a:lnTo>
                  <a:lnTo>
                    <a:pt x="6550761" y="86868"/>
                  </a:lnTo>
                  <a:lnTo>
                    <a:pt x="6569964" y="129540"/>
                  </a:lnTo>
                  <a:lnTo>
                    <a:pt x="6579107" y="184404"/>
                  </a:lnTo>
                  <a:lnTo>
                    <a:pt x="6579107" y="899160"/>
                  </a:lnTo>
                  <a:lnTo>
                    <a:pt x="6577584" y="917448"/>
                  </a:lnTo>
                  <a:lnTo>
                    <a:pt x="6574790" y="934212"/>
                  </a:lnTo>
                  <a:close/>
                </a:path>
                <a:path w="6579234" h="1082039">
                  <a:moveTo>
                    <a:pt x="15655" y="934212"/>
                  </a:moveTo>
                  <a:lnTo>
                    <a:pt x="15240" y="934212"/>
                  </a:lnTo>
                  <a:lnTo>
                    <a:pt x="15240" y="932688"/>
                  </a:lnTo>
                  <a:lnTo>
                    <a:pt x="15655" y="934212"/>
                  </a:lnTo>
                  <a:close/>
                </a:path>
                <a:path w="6579234" h="1082039">
                  <a:moveTo>
                    <a:pt x="6564976" y="966216"/>
                  </a:moveTo>
                  <a:lnTo>
                    <a:pt x="6554723" y="966216"/>
                  </a:lnTo>
                  <a:lnTo>
                    <a:pt x="6563868" y="932688"/>
                  </a:lnTo>
                  <a:lnTo>
                    <a:pt x="6563868" y="934212"/>
                  </a:lnTo>
                  <a:lnTo>
                    <a:pt x="6574790" y="934212"/>
                  </a:lnTo>
                  <a:lnTo>
                    <a:pt x="6574536" y="935736"/>
                  </a:lnTo>
                  <a:lnTo>
                    <a:pt x="6569964" y="952500"/>
                  </a:lnTo>
                  <a:lnTo>
                    <a:pt x="6564976" y="966216"/>
                  </a:lnTo>
                  <a:close/>
                </a:path>
                <a:path w="6579234" h="1082039">
                  <a:moveTo>
                    <a:pt x="25076" y="966216"/>
                  </a:moveTo>
                  <a:lnTo>
                    <a:pt x="24384" y="966216"/>
                  </a:lnTo>
                  <a:lnTo>
                    <a:pt x="24384" y="964692"/>
                  </a:lnTo>
                  <a:lnTo>
                    <a:pt x="25076" y="966216"/>
                  </a:lnTo>
                  <a:close/>
                </a:path>
                <a:path w="6579234" h="1082039">
                  <a:moveTo>
                    <a:pt x="6558326" y="981456"/>
                  </a:moveTo>
                  <a:lnTo>
                    <a:pt x="6547104" y="981456"/>
                  </a:lnTo>
                  <a:lnTo>
                    <a:pt x="6554723" y="964692"/>
                  </a:lnTo>
                  <a:lnTo>
                    <a:pt x="6554723" y="966216"/>
                  </a:lnTo>
                  <a:lnTo>
                    <a:pt x="6564976" y="966216"/>
                  </a:lnTo>
                  <a:lnTo>
                    <a:pt x="6563868" y="969264"/>
                  </a:lnTo>
                  <a:lnTo>
                    <a:pt x="6558326" y="981456"/>
                  </a:lnTo>
                  <a:close/>
                </a:path>
                <a:path w="6579234" h="1082039">
                  <a:moveTo>
                    <a:pt x="32918" y="981456"/>
                  </a:moveTo>
                  <a:lnTo>
                    <a:pt x="32004" y="981456"/>
                  </a:lnTo>
                  <a:lnTo>
                    <a:pt x="32004" y="979932"/>
                  </a:lnTo>
                  <a:lnTo>
                    <a:pt x="32918" y="981456"/>
                  </a:lnTo>
                  <a:close/>
                </a:path>
                <a:path w="6579234" h="1082039">
                  <a:moveTo>
                    <a:pt x="6510092" y="1042416"/>
                  </a:moveTo>
                  <a:lnTo>
                    <a:pt x="6490716" y="1042416"/>
                  </a:lnTo>
                  <a:lnTo>
                    <a:pt x="6504432" y="1031748"/>
                  </a:lnTo>
                  <a:lnTo>
                    <a:pt x="6516623" y="1021080"/>
                  </a:lnTo>
                  <a:lnTo>
                    <a:pt x="6528816" y="1008888"/>
                  </a:lnTo>
                  <a:lnTo>
                    <a:pt x="6527292" y="1008888"/>
                  </a:lnTo>
                  <a:lnTo>
                    <a:pt x="6537960" y="995172"/>
                  </a:lnTo>
                  <a:lnTo>
                    <a:pt x="6547104" y="979932"/>
                  </a:lnTo>
                  <a:lnTo>
                    <a:pt x="6547104" y="981456"/>
                  </a:lnTo>
                  <a:lnTo>
                    <a:pt x="6558326" y="981456"/>
                  </a:lnTo>
                  <a:lnTo>
                    <a:pt x="6536436" y="1014984"/>
                  </a:lnTo>
                  <a:lnTo>
                    <a:pt x="6512052" y="1040892"/>
                  </a:lnTo>
                  <a:lnTo>
                    <a:pt x="6510092" y="1042416"/>
                  </a:lnTo>
                  <a:close/>
                </a:path>
                <a:path w="6579234" h="1082039">
                  <a:moveTo>
                    <a:pt x="89408" y="1042416"/>
                  </a:moveTo>
                  <a:lnTo>
                    <a:pt x="88392" y="1042416"/>
                  </a:lnTo>
                  <a:lnTo>
                    <a:pt x="86868" y="1040892"/>
                  </a:lnTo>
                  <a:lnTo>
                    <a:pt x="89408" y="1042416"/>
                  </a:lnTo>
                  <a:close/>
                </a:path>
                <a:path w="6579234" h="1082039">
                  <a:moveTo>
                    <a:pt x="6457950" y="1071372"/>
                  </a:moveTo>
                  <a:lnTo>
                    <a:pt x="6394704" y="1071372"/>
                  </a:lnTo>
                  <a:lnTo>
                    <a:pt x="6412992" y="1069848"/>
                  </a:lnTo>
                  <a:lnTo>
                    <a:pt x="6411468" y="1069848"/>
                  </a:lnTo>
                  <a:lnTo>
                    <a:pt x="6461760" y="1057656"/>
                  </a:lnTo>
                  <a:lnTo>
                    <a:pt x="6492239" y="1040892"/>
                  </a:lnTo>
                  <a:lnTo>
                    <a:pt x="6490716" y="1042416"/>
                  </a:lnTo>
                  <a:lnTo>
                    <a:pt x="6510092" y="1042416"/>
                  </a:lnTo>
                  <a:lnTo>
                    <a:pt x="6498336" y="1051560"/>
                  </a:lnTo>
                  <a:lnTo>
                    <a:pt x="6483096" y="1060704"/>
                  </a:lnTo>
                  <a:lnTo>
                    <a:pt x="6466332" y="1068324"/>
                  </a:lnTo>
                  <a:lnTo>
                    <a:pt x="6457950" y="107137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object 10">
            <a:extLst>
              <a:ext uri="{FF2B5EF4-FFF2-40B4-BE49-F238E27FC236}">
                <a16:creationId xmlns:a16="http://schemas.microsoft.com/office/drawing/2014/main" id="{56B8C8F7-54AF-19A1-D766-A3275854F7D8}"/>
              </a:ext>
            </a:extLst>
          </p:cNvPr>
          <p:cNvSpPr txBox="1"/>
          <p:nvPr/>
        </p:nvSpPr>
        <p:spPr>
          <a:xfrm>
            <a:off x="629207" y="3195810"/>
            <a:ext cx="2538492" cy="504182"/>
          </a:xfrm>
          <a:prstGeom prst="rect">
            <a:avLst/>
          </a:prstGeom>
        </p:spPr>
        <p:txBody>
          <a:bodyPr vert="horz" wrap="square" lIns="0" tIns="70046"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SPECIFICHE TECNICHE</a:t>
            </a:r>
          </a:p>
          <a:p>
            <a:pPr marL="10860" marR="0" lvl="0" indent="0" algn="l" defTabSz="781903" rtl="0" eaLnBrk="1" fontAlgn="auto" latinLnBrk="0" hangingPunct="1">
              <a:lnSpc>
                <a:spcPct val="100000"/>
              </a:lnSpc>
              <a:spcBef>
                <a:spcPts val="470"/>
              </a:spcBef>
              <a:spcAft>
                <a:spcPts val="0"/>
              </a:spcAft>
              <a:buClrTx/>
              <a:buSzTx/>
              <a:buFontTx/>
              <a:buNone/>
              <a:tabLst/>
              <a:defRPr/>
            </a:pPr>
            <a:r>
              <a:rPr kumimoji="0" sz="1200" b="0" i="0" u="none" strike="noStrike" kern="1200" cap="none" spc="13" normalizeH="0" baseline="0" noProof="0" dirty="0">
                <a:ln>
                  <a:noFill/>
                </a:ln>
                <a:solidFill>
                  <a:prstClr val="black"/>
                </a:solidFill>
                <a:effectLst/>
                <a:uLnTx/>
                <a:uFillTx/>
                <a:latin typeface="Cera PRO Light" panose="00000400000000000000" pitchFamily="50" charset="0"/>
                <a:ea typeface="+mn-ea"/>
                <a:cs typeface="Calibri"/>
              </a:rPr>
              <a:t>CAPITOLATO DI GARA</a:t>
            </a:r>
          </a:p>
        </p:txBody>
      </p:sp>
      <p:grpSp>
        <p:nvGrpSpPr>
          <p:cNvPr id="13" name="object 11">
            <a:extLst>
              <a:ext uri="{FF2B5EF4-FFF2-40B4-BE49-F238E27FC236}">
                <a16:creationId xmlns:a16="http://schemas.microsoft.com/office/drawing/2014/main" id="{4FEF379A-69A5-7FFD-E997-726B47492B98}"/>
              </a:ext>
            </a:extLst>
          </p:cNvPr>
          <p:cNvGrpSpPr/>
          <p:nvPr/>
        </p:nvGrpSpPr>
        <p:grpSpPr>
          <a:xfrm>
            <a:off x="539750" y="4140469"/>
            <a:ext cx="5625948" cy="925260"/>
            <a:chOff x="469391" y="4171188"/>
            <a:chExt cx="6579234" cy="1082040"/>
          </a:xfrm>
          <a:solidFill>
            <a:srgbClr val="81BB26"/>
          </a:solidFill>
        </p:grpSpPr>
        <p:sp>
          <p:nvSpPr>
            <p:cNvPr id="14" name="object 12">
              <a:extLst>
                <a:ext uri="{FF2B5EF4-FFF2-40B4-BE49-F238E27FC236}">
                  <a16:creationId xmlns:a16="http://schemas.microsoft.com/office/drawing/2014/main" id="{3F65E239-00F2-4EB1-89A4-381D870FAE73}"/>
                </a:ext>
              </a:extLst>
            </p:cNvPr>
            <p:cNvSpPr/>
            <p:nvPr/>
          </p:nvSpPr>
          <p:spPr>
            <a:xfrm>
              <a:off x="475487" y="4175760"/>
              <a:ext cx="6567170" cy="1071880"/>
            </a:xfrm>
            <a:custGeom>
              <a:avLst/>
              <a:gdLst/>
              <a:ahLst/>
              <a:cxnLst/>
              <a:rect l="l" t="t" r="r" b="b"/>
              <a:pathLst>
                <a:path w="6567170" h="1071879">
                  <a:moveTo>
                    <a:pt x="6388607" y="1071371"/>
                  </a:moveTo>
                  <a:lnTo>
                    <a:pt x="178307" y="1071371"/>
                  </a:lnTo>
                  <a:lnTo>
                    <a:pt x="130704" y="1065043"/>
                  </a:lnTo>
                  <a:lnTo>
                    <a:pt x="88053" y="1047157"/>
                  </a:lnTo>
                  <a:lnTo>
                    <a:pt x="52006" y="1019365"/>
                  </a:lnTo>
                  <a:lnTo>
                    <a:pt x="24214" y="983318"/>
                  </a:lnTo>
                  <a:lnTo>
                    <a:pt x="6328" y="940667"/>
                  </a:lnTo>
                  <a:lnTo>
                    <a:pt x="0" y="893063"/>
                  </a:lnTo>
                  <a:lnTo>
                    <a:pt x="0" y="179831"/>
                  </a:lnTo>
                  <a:lnTo>
                    <a:pt x="6328" y="132115"/>
                  </a:lnTo>
                  <a:lnTo>
                    <a:pt x="24214" y="89182"/>
                  </a:lnTo>
                  <a:lnTo>
                    <a:pt x="52006" y="52768"/>
                  </a:lnTo>
                  <a:lnTo>
                    <a:pt x="88053" y="24609"/>
                  </a:lnTo>
                  <a:lnTo>
                    <a:pt x="130704" y="6441"/>
                  </a:lnTo>
                  <a:lnTo>
                    <a:pt x="178307" y="0"/>
                  </a:lnTo>
                  <a:lnTo>
                    <a:pt x="6388607" y="0"/>
                  </a:lnTo>
                  <a:lnTo>
                    <a:pt x="6436211" y="6441"/>
                  </a:lnTo>
                  <a:lnTo>
                    <a:pt x="6478862" y="24609"/>
                  </a:lnTo>
                  <a:lnTo>
                    <a:pt x="6514909" y="52768"/>
                  </a:lnTo>
                  <a:lnTo>
                    <a:pt x="6542701" y="89182"/>
                  </a:lnTo>
                  <a:lnTo>
                    <a:pt x="6560587" y="132115"/>
                  </a:lnTo>
                  <a:lnTo>
                    <a:pt x="6566916" y="179831"/>
                  </a:lnTo>
                  <a:lnTo>
                    <a:pt x="6566916" y="893063"/>
                  </a:lnTo>
                  <a:lnTo>
                    <a:pt x="6560587" y="940667"/>
                  </a:lnTo>
                  <a:lnTo>
                    <a:pt x="6542701" y="983318"/>
                  </a:lnTo>
                  <a:lnTo>
                    <a:pt x="6514909" y="1019365"/>
                  </a:lnTo>
                  <a:lnTo>
                    <a:pt x="6478862" y="1047157"/>
                  </a:lnTo>
                  <a:lnTo>
                    <a:pt x="6436211" y="1065043"/>
                  </a:lnTo>
                  <a:lnTo>
                    <a:pt x="6388607" y="1071371"/>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3">
              <a:extLst>
                <a:ext uri="{FF2B5EF4-FFF2-40B4-BE49-F238E27FC236}">
                  <a16:creationId xmlns:a16="http://schemas.microsoft.com/office/drawing/2014/main" id="{B335A2A0-840B-DE5C-6879-92303D69FC76}"/>
                </a:ext>
              </a:extLst>
            </p:cNvPr>
            <p:cNvSpPr/>
            <p:nvPr/>
          </p:nvSpPr>
          <p:spPr>
            <a:xfrm>
              <a:off x="469391" y="4171188"/>
              <a:ext cx="6579234" cy="1082040"/>
            </a:xfrm>
            <a:custGeom>
              <a:avLst/>
              <a:gdLst/>
              <a:ahLst/>
              <a:cxnLst/>
              <a:rect l="l" t="t" r="r" b="b"/>
              <a:pathLst>
                <a:path w="6579234" h="1082039">
                  <a:moveTo>
                    <a:pt x="6394704" y="1082040"/>
                  </a:moveTo>
                  <a:lnTo>
                    <a:pt x="184404" y="1082040"/>
                  </a:lnTo>
                  <a:lnTo>
                    <a:pt x="147828" y="1078992"/>
                  </a:lnTo>
                  <a:lnTo>
                    <a:pt x="96012" y="1059180"/>
                  </a:lnTo>
                  <a:lnTo>
                    <a:pt x="54864" y="1028700"/>
                  </a:lnTo>
                  <a:lnTo>
                    <a:pt x="22860" y="986028"/>
                  </a:lnTo>
                  <a:lnTo>
                    <a:pt x="4572" y="935736"/>
                  </a:lnTo>
                  <a:lnTo>
                    <a:pt x="0" y="897636"/>
                  </a:lnTo>
                  <a:lnTo>
                    <a:pt x="0" y="184404"/>
                  </a:lnTo>
                  <a:lnTo>
                    <a:pt x="4572" y="146304"/>
                  </a:lnTo>
                  <a:lnTo>
                    <a:pt x="22860" y="96012"/>
                  </a:lnTo>
                  <a:lnTo>
                    <a:pt x="54864" y="53340"/>
                  </a:lnTo>
                  <a:lnTo>
                    <a:pt x="96012" y="21336"/>
                  </a:lnTo>
                  <a:lnTo>
                    <a:pt x="147828" y="3048"/>
                  </a:lnTo>
                  <a:lnTo>
                    <a:pt x="166116" y="0"/>
                  </a:lnTo>
                  <a:lnTo>
                    <a:pt x="6412992" y="0"/>
                  </a:lnTo>
                  <a:lnTo>
                    <a:pt x="6431280" y="3048"/>
                  </a:lnTo>
                  <a:lnTo>
                    <a:pt x="6449568" y="7620"/>
                  </a:lnTo>
                  <a:lnTo>
                    <a:pt x="6457950" y="10668"/>
                  </a:lnTo>
                  <a:lnTo>
                    <a:pt x="184404" y="10668"/>
                  </a:lnTo>
                  <a:lnTo>
                    <a:pt x="166116" y="12192"/>
                  </a:lnTo>
                  <a:lnTo>
                    <a:pt x="167640" y="12192"/>
                  </a:lnTo>
                  <a:lnTo>
                    <a:pt x="149352" y="13716"/>
                  </a:lnTo>
                  <a:lnTo>
                    <a:pt x="132588" y="18288"/>
                  </a:lnTo>
                  <a:lnTo>
                    <a:pt x="117348" y="24384"/>
                  </a:lnTo>
                  <a:lnTo>
                    <a:pt x="102108" y="32004"/>
                  </a:lnTo>
                  <a:lnTo>
                    <a:pt x="89408" y="39624"/>
                  </a:lnTo>
                  <a:lnTo>
                    <a:pt x="88392" y="39624"/>
                  </a:lnTo>
                  <a:lnTo>
                    <a:pt x="74676" y="50292"/>
                  </a:lnTo>
                  <a:lnTo>
                    <a:pt x="62484" y="60960"/>
                  </a:lnTo>
                  <a:lnTo>
                    <a:pt x="51646" y="73152"/>
                  </a:lnTo>
                  <a:lnTo>
                    <a:pt x="50292" y="73152"/>
                  </a:lnTo>
                  <a:lnTo>
                    <a:pt x="41148" y="86868"/>
                  </a:lnTo>
                  <a:lnTo>
                    <a:pt x="32918" y="100584"/>
                  </a:lnTo>
                  <a:lnTo>
                    <a:pt x="32004" y="100584"/>
                  </a:lnTo>
                  <a:lnTo>
                    <a:pt x="25076" y="115824"/>
                  </a:lnTo>
                  <a:lnTo>
                    <a:pt x="24384" y="115824"/>
                  </a:lnTo>
                  <a:lnTo>
                    <a:pt x="18288" y="132588"/>
                  </a:lnTo>
                  <a:lnTo>
                    <a:pt x="19812" y="132588"/>
                  </a:lnTo>
                  <a:lnTo>
                    <a:pt x="15240" y="149352"/>
                  </a:lnTo>
                  <a:lnTo>
                    <a:pt x="12192" y="166116"/>
                  </a:lnTo>
                  <a:lnTo>
                    <a:pt x="10668" y="184404"/>
                  </a:lnTo>
                  <a:lnTo>
                    <a:pt x="10668" y="897636"/>
                  </a:lnTo>
                  <a:lnTo>
                    <a:pt x="12192" y="915924"/>
                  </a:lnTo>
                  <a:lnTo>
                    <a:pt x="15240" y="932688"/>
                  </a:lnTo>
                  <a:lnTo>
                    <a:pt x="19812" y="949452"/>
                  </a:lnTo>
                  <a:lnTo>
                    <a:pt x="18288" y="949452"/>
                  </a:lnTo>
                  <a:lnTo>
                    <a:pt x="24384" y="964692"/>
                  </a:lnTo>
                  <a:lnTo>
                    <a:pt x="32004" y="979932"/>
                  </a:lnTo>
                  <a:lnTo>
                    <a:pt x="41148" y="995172"/>
                  </a:lnTo>
                  <a:lnTo>
                    <a:pt x="42164" y="995172"/>
                  </a:lnTo>
                  <a:lnTo>
                    <a:pt x="50292" y="1007364"/>
                  </a:lnTo>
                  <a:lnTo>
                    <a:pt x="62484" y="1021080"/>
                  </a:lnTo>
                  <a:lnTo>
                    <a:pt x="64007" y="1021080"/>
                  </a:lnTo>
                  <a:lnTo>
                    <a:pt x="74676" y="1031748"/>
                  </a:lnTo>
                  <a:lnTo>
                    <a:pt x="88392" y="1040892"/>
                  </a:lnTo>
                  <a:lnTo>
                    <a:pt x="86868" y="1040892"/>
                  </a:lnTo>
                  <a:lnTo>
                    <a:pt x="102108" y="1050036"/>
                  </a:lnTo>
                  <a:lnTo>
                    <a:pt x="117348" y="1057656"/>
                  </a:lnTo>
                  <a:lnTo>
                    <a:pt x="132588" y="1063752"/>
                  </a:lnTo>
                  <a:lnTo>
                    <a:pt x="149352" y="1066800"/>
                  </a:lnTo>
                  <a:lnTo>
                    <a:pt x="167640" y="1069848"/>
                  </a:lnTo>
                  <a:lnTo>
                    <a:pt x="166116" y="1069848"/>
                  </a:lnTo>
                  <a:lnTo>
                    <a:pt x="184404" y="1071372"/>
                  </a:lnTo>
                  <a:lnTo>
                    <a:pt x="6456273" y="1071372"/>
                  </a:lnTo>
                  <a:lnTo>
                    <a:pt x="6449568" y="1074420"/>
                  </a:lnTo>
                  <a:lnTo>
                    <a:pt x="6431280" y="1078992"/>
                  </a:lnTo>
                  <a:lnTo>
                    <a:pt x="6394704" y="1082040"/>
                  </a:lnTo>
                  <a:close/>
                </a:path>
                <a:path w="6579234" h="1082039">
                  <a:moveTo>
                    <a:pt x="6492239" y="41148"/>
                  </a:moveTo>
                  <a:lnTo>
                    <a:pt x="6446520" y="18288"/>
                  </a:lnTo>
                  <a:lnTo>
                    <a:pt x="6411468" y="12192"/>
                  </a:lnTo>
                  <a:lnTo>
                    <a:pt x="6412992" y="12192"/>
                  </a:lnTo>
                  <a:lnTo>
                    <a:pt x="6394704" y="10668"/>
                  </a:lnTo>
                  <a:lnTo>
                    <a:pt x="6457950" y="10668"/>
                  </a:lnTo>
                  <a:lnTo>
                    <a:pt x="6466332" y="13716"/>
                  </a:lnTo>
                  <a:lnTo>
                    <a:pt x="6483096" y="21336"/>
                  </a:lnTo>
                  <a:lnTo>
                    <a:pt x="6498336" y="30480"/>
                  </a:lnTo>
                  <a:lnTo>
                    <a:pt x="6510092" y="39624"/>
                  </a:lnTo>
                  <a:lnTo>
                    <a:pt x="6490716" y="39624"/>
                  </a:lnTo>
                  <a:lnTo>
                    <a:pt x="6492239" y="41148"/>
                  </a:lnTo>
                  <a:close/>
                </a:path>
                <a:path w="6579234" h="1082039">
                  <a:moveTo>
                    <a:pt x="86868" y="41148"/>
                  </a:moveTo>
                  <a:lnTo>
                    <a:pt x="88392" y="39624"/>
                  </a:lnTo>
                  <a:lnTo>
                    <a:pt x="89408" y="39624"/>
                  </a:lnTo>
                  <a:lnTo>
                    <a:pt x="86868" y="41148"/>
                  </a:lnTo>
                  <a:close/>
                </a:path>
                <a:path w="6579234" h="1082039">
                  <a:moveTo>
                    <a:pt x="6542362" y="74676"/>
                  </a:moveTo>
                  <a:lnTo>
                    <a:pt x="6528816" y="74676"/>
                  </a:lnTo>
                  <a:lnTo>
                    <a:pt x="6516623" y="60960"/>
                  </a:lnTo>
                  <a:lnTo>
                    <a:pt x="6504432" y="50292"/>
                  </a:lnTo>
                  <a:lnTo>
                    <a:pt x="6490716" y="39624"/>
                  </a:lnTo>
                  <a:lnTo>
                    <a:pt x="6510092" y="39624"/>
                  </a:lnTo>
                  <a:lnTo>
                    <a:pt x="6512052" y="41148"/>
                  </a:lnTo>
                  <a:lnTo>
                    <a:pt x="6524244" y="53340"/>
                  </a:lnTo>
                  <a:lnTo>
                    <a:pt x="6536436" y="67056"/>
                  </a:lnTo>
                  <a:lnTo>
                    <a:pt x="6542362" y="74676"/>
                  </a:lnTo>
                  <a:close/>
                </a:path>
                <a:path w="6579234" h="1082039">
                  <a:moveTo>
                    <a:pt x="50292" y="74676"/>
                  </a:moveTo>
                  <a:lnTo>
                    <a:pt x="50292" y="73152"/>
                  </a:lnTo>
                  <a:lnTo>
                    <a:pt x="51646" y="73152"/>
                  </a:lnTo>
                  <a:lnTo>
                    <a:pt x="50292" y="74676"/>
                  </a:lnTo>
                  <a:close/>
                </a:path>
                <a:path w="6579234" h="1082039">
                  <a:moveTo>
                    <a:pt x="6547104" y="102108"/>
                  </a:moveTo>
                  <a:lnTo>
                    <a:pt x="6537960" y="86868"/>
                  </a:lnTo>
                  <a:lnTo>
                    <a:pt x="6527292" y="73152"/>
                  </a:lnTo>
                  <a:lnTo>
                    <a:pt x="6528816" y="74676"/>
                  </a:lnTo>
                  <a:lnTo>
                    <a:pt x="6542362" y="74676"/>
                  </a:lnTo>
                  <a:lnTo>
                    <a:pt x="6547104" y="80772"/>
                  </a:lnTo>
                  <a:lnTo>
                    <a:pt x="6556248" y="96012"/>
                  </a:lnTo>
                  <a:lnTo>
                    <a:pt x="6558326" y="100584"/>
                  </a:lnTo>
                  <a:lnTo>
                    <a:pt x="6547104" y="100584"/>
                  </a:lnTo>
                  <a:lnTo>
                    <a:pt x="6547104" y="102108"/>
                  </a:lnTo>
                  <a:close/>
                </a:path>
                <a:path w="6579234" h="1082039">
                  <a:moveTo>
                    <a:pt x="32004" y="102108"/>
                  </a:moveTo>
                  <a:lnTo>
                    <a:pt x="32004" y="100584"/>
                  </a:lnTo>
                  <a:lnTo>
                    <a:pt x="32918" y="100584"/>
                  </a:lnTo>
                  <a:lnTo>
                    <a:pt x="32004" y="102108"/>
                  </a:lnTo>
                  <a:close/>
                </a:path>
                <a:path w="6579234" h="1082039">
                  <a:moveTo>
                    <a:pt x="6554723" y="117348"/>
                  </a:moveTo>
                  <a:lnTo>
                    <a:pt x="6547104" y="100584"/>
                  </a:lnTo>
                  <a:lnTo>
                    <a:pt x="6558326" y="100584"/>
                  </a:lnTo>
                  <a:lnTo>
                    <a:pt x="6563868" y="112776"/>
                  </a:lnTo>
                  <a:lnTo>
                    <a:pt x="6564976" y="115824"/>
                  </a:lnTo>
                  <a:lnTo>
                    <a:pt x="6554723" y="115824"/>
                  </a:lnTo>
                  <a:lnTo>
                    <a:pt x="6554723" y="117348"/>
                  </a:lnTo>
                  <a:close/>
                </a:path>
                <a:path w="6579234" h="1082039">
                  <a:moveTo>
                    <a:pt x="24384" y="117348"/>
                  </a:moveTo>
                  <a:lnTo>
                    <a:pt x="24384" y="115824"/>
                  </a:lnTo>
                  <a:lnTo>
                    <a:pt x="25076" y="115824"/>
                  </a:lnTo>
                  <a:lnTo>
                    <a:pt x="24384" y="117348"/>
                  </a:lnTo>
                  <a:close/>
                </a:path>
                <a:path w="6579234" h="1082039">
                  <a:moveTo>
                    <a:pt x="6550761" y="995172"/>
                  </a:moveTo>
                  <a:lnTo>
                    <a:pt x="6537960" y="995172"/>
                  </a:lnTo>
                  <a:lnTo>
                    <a:pt x="6547104" y="979932"/>
                  </a:lnTo>
                  <a:lnTo>
                    <a:pt x="6554723" y="964692"/>
                  </a:lnTo>
                  <a:lnTo>
                    <a:pt x="6559296" y="949452"/>
                  </a:lnTo>
                  <a:lnTo>
                    <a:pt x="6563868" y="932688"/>
                  </a:lnTo>
                  <a:lnTo>
                    <a:pt x="6566916" y="915924"/>
                  </a:lnTo>
                  <a:lnTo>
                    <a:pt x="6568439" y="897636"/>
                  </a:lnTo>
                  <a:lnTo>
                    <a:pt x="6568439" y="184404"/>
                  </a:lnTo>
                  <a:lnTo>
                    <a:pt x="6566916" y="166116"/>
                  </a:lnTo>
                  <a:lnTo>
                    <a:pt x="6563868" y="149352"/>
                  </a:lnTo>
                  <a:lnTo>
                    <a:pt x="6554723" y="115824"/>
                  </a:lnTo>
                  <a:lnTo>
                    <a:pt x="6564976" y="115824"/>
                  </a:lnTo>
                  <a:lnTo>
                    <a:pt x="6569964" y="129540"/>
                  </a:lnTo>
                  <a:lnTo>
                    <a:pt x="6574536" y="146304"/>
                  </a:lnTo>
                  <a:lnTo>
                    <a:pt x="6577584" y="164592"/>
                  </a:lnTo>
                  <a:lnTo>
                    <a:pt x="6579107" y="184404"/>
                  </a:lnTo>
                  <a:lnTo>
                    <a:pt x="6579107" y="897636"/>
                  </a:lnTo>
                  <a:lnTo>
                    <a:pt x="6574536" y="935736"/>
                  </a:lnTo>
                  <a:lnTo>
                    <a:pt x="6556248" y="986028"/>
                  </a:lnTo>
                  <a:lnTo>
                    <a:pt x="6550761" y="995172"/>
                  </a:lnTo>
                  <a:close/>
                </a:path>
                <a:path w="6579234" h="1082039">
                  <a:moveTo>
                    <a:pt x="42164" y="995172"/>
                  </a:moveTo>
                  <a:lnTo>
                    <a:pt x="41148" y="995172"/>
                  </a:lnTo>
                  <a:lnTo>
                    <a:pt x="41148" y="993648"/>
                  </a:lnTo>
                  <a:lnTo>
                    <a:pt x="42164" y="995172"/>
                  </a:lnTo>
                  <a:close/>
                </a:path>
                <a:path w="6579234" h="1082039">
                  <a:moveTo>
                    <a:pt x="6531017" y="1021080"/>
                  </a:moveTo>
                  <a:lnTo>
                    <a:pt x="6516623" y="1021080"/>
                  </a:lnTo>
                  <a:lnTo>
                    <a:pt x="6528816" y="1007364"/>
                  </a:lnTo>
                  <a:lnTo>
                    <a:pt x="6527292" y="1007364"/>
                  </a:lnTo>
                  <a:lnTo>
                    <a:pt x="6537960" y="993648"/>
                  </a:lnTo>
                  <a:lnTo>
                    <a:pt x="6537960" y="995172"/>
                  </a:lnTo>
                  <a:lnTo>
                    <a:pt x="6550761" y="995172"/>
                  </a:lnTo>
                  <a:lnTo>
                    <a:pt x="6547104" y="1001268"/>
                  </a:lnTo>
                  <a:lnTo>
                    <a:pt x="6536436" y="1014984"/>
                  </a:lnTo>
                  <a:lnTo>
                    <a:pt x="6531017" y="1021080"/>
                  </a:lnTo>
                  <a:close/>
                </a:path>
                <a:path w="6579234" h="1082039">
                  <a:moveTo>
                    <a:pt x="64007" y="1021080"/>
                  </a:moveTo>
                  <a:lnTo>
                    <a:pt x="62484" y="1021080"/>
                  </a:lnTo>
                  <a:lnTo>
                    <a:pt x="62484" y="1019556"/>
                  </a:lnTo>
                  <a:lnTo>
                    <a:pt x="64007" y="1021080"/>
                  </a:lnTo>
                  <a:close/>
                </a:path>
                <a:path w="6579234" h="1082039">
                  <a:moveTo>
                    <a:pt x="6456273" y="1071372"/>
                  </a:moveTo>
                  <a:lnTo>
                    <a:pt x="6394704" y="1071372"/>
                  </a:lnTo>
                  <a:lnTo>
                    <a:pt x="6412992" y="1069848"/>
                  </a:lnTo>
                  <a:lnTo>
                    <a:pt x="6411468" y="1069848"/>
                  </a:lnTo>
                  <a:lnTo>
                    <a:pt x="6461760" y="1057656"/>
                  </a:lnTo>
                  <a:lnTo>
                    <a:pt x="6492239" y="1040892"/>
                  </a:lnTo>
                  <a:lnTo>
                    <a:pt x="6490716" y="1040892"/>
                  </a:lnTo>
                  <a:lnTo>
                    <a:pt x="6504432" y="1031748"/>
                  </a:lnTo>
                  <a:lnTo>
                    <a:pt x="6516623" y="1019556"/>
                  </a:lnTo>
                  <a:lnTo>
                    <a:pt x="6516623" y="1021080"/>
                  </a:lnTo>
                  <a:lnTo>
                    <a:pt x="6531017" y="1021080"/>
                  </a:lnTo>
                  <a:lnTo>
                    <a:pt x="6524244" y="1028700"/>
                  </a:lnTo>
                  <a:lnTo>
                    <a:pt x="6512052" y="1039368"/>
                  </a:lnTo>
                  <a:lnTo>
                    <a:pt x="6498336" y="1050036"/>
                  </a:lnTo>
                  <a:lnTo>
                    <a:pt x="6483096" y="1059180"/>
                  </a:lnTo>
                  <a:lnTo>
                    <a:pt x="6456273" y="107137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object 14">
            <a:extLst>
              <a:ext uri="{FF2B5EF4-FFF2-40B4-BE49-F238E27FC236}">
                <a16:creationId xmlns:a16="http://schemas.microsoft.com/office/drawing/2014/main" id="{1E5B5468-6321-6178-E9D6-0004CDE16ACA}"/>
              </a:ext>
            </a:extLst>
          </p:cNvPr>
          <p:cNvSpPr txBox="1"/>
          <p:nvPr/>
        </p:nvSpPr>
        <p:spPr>
          <a:xfrm>
            <a:off x="629207" y="4149729"/>
            <a:ext cx="5139428" cy="504182"/>
          </a:xfrm>
          <a:prstGeom prst="rect">
            <a:avLst/>
          </a:prstGeom>
          <a:solidFill>
            <a:srgbClr val="81BB26"/>
          </a:solidFill>
        </p:spPr>
        <p:txBody>
          <a:bodyPr vert="horz" wrap="square" lIns="0" tIns="70046"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lang="it-IT"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CLAUSOLE CONTRATTUALI </a:t>
            </a:r>
            <a:endParaRPr kumimoji="0"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endParaRPr>
          </a:p>
          <a:p>
            <a:pPr marL="10860" marR="0" lvl="0" indent="0" algn="l" defTabSz="781903" rtl="0" eaLnBrk="1" fontAlgn="auto" latinLnBrk="0" hangingPunct="1">
              <a:lnSpc>
                <a:spcPct val="100000"/>
              </a:lnSpc>
              <a:spcBef>
                <a:spcPts val="470"/>
              </a:spcBef>
              <a:spcAft>
                <a:spcPts val="0"/>
              </a:spcAft>
              <a:buClrTx/>
              <a:buSzTx/>
              <a:buFontTx/>
              <a:buNone/>
              <a:tabLst/>
              <a:defRPr/>
            </a:pPr>
            <a:r>
              <a:rPr kumimoji="0" sz="1200" b="0" i="0" u="none" strike="noStrike" kern="1200" cap="none" spc="13" normalizeH="0" baseline="0" noProof="0" dirty="0">
                <a:ln>
                  <a:noFill/>
                </a:ln>
                <a:solidFill>
                  <a:prstClr val="black"/>
                </a:solidFill>
                <a:effectLst/>
                <a:uLnTx/>
                <a:uFillTx/>
                <a:latin typeface="Cera PRO Light" panose="00000400000000000000" pitchFamily="50" charset="0"/>
                <a:ea typeface="+mn-ea"/>
                <a:cs typeface="Calibri"/>
              </a:rPr>
              <a:t>(CAPITOLATO DI GARA</a:t>
            </a:r>
          </a:p>
        </p:txBody>
      </p:sp>
      <p:grpSp>
        <p:nvGrpSpPr>
          <p:cNvPr id="17" name="object 15">
            <a:extLst>
              <a:ext uri="{FF2B5EF4-FFF2-40B4-BE49-F238E27FC236}">
                <a16:creationId xmlns:a16="http://schemas.microsoft.com/office/drawing/2014/main" id="{53D037FD-2DF2-C242-ED25-5E9D2545D4FD}"/>
              </a:ext>
            </a:extLst>
          </p:cNvPr>
          <p:cNvGrpSpPr/>
          <p:nvPr/>
        </p:nvGrpSpPr>
        <p:grpSpPr>
          <a:xfrm>
            <a:off x="539750" y="5094399"/>
            <a:ext cx="5625948" cy="926889"/>
            <a:chOff x="469391" y="5286756"/>
            <a:chExt cx="6579234" cy="1083945"/>
          </a:xfrm>
        </p:grpSpPr>
        <p:sp>
          <p:nvSpPr>
            <p:cNvPr id="18" name="object 16">
              <a:extLst>
                <a:ext uri="{FF2B5EF4-FFF2-40B4-BE49-F238E27FC236}">
                  <a16:creationId xmlns:a16="http://schemas.microsoft.com/office/drawing/2014/main" id="{561D3427-C841-045D-6659-7FFF2046DF27}"/>
                </a:ext>
              </a:extLst>
            </p:cNvPr>
            <p:cNvSpPr/>
            <p:nvPr/>
          </p:nvSpPr>
          <p:spPr>
            <a:xfrm>
              <a:off x="475487" y="5292852"/>
              <a:ext cx="6567170" cy="1071880"/>
            </a:xfrm>
            <a:custGeom>
              <a:avLst/>
              <a:gdLst/>
              <a:ahLst/>
              <a:cxnLst/>
              <a:rect l="l" t="t" r="r" b="b"/>
              <a:pathLst>
                <a:path w="6567170" h="1071879">
                  <a:moveTo>
                    <a:pt x="6388607" y="1071372"/>
                  </a:moveTo>
                  <a:lnTo>
                    <a:pt x="178307" y="1071372"/>
                  </a:lnTo>
                  <a:lnTo>
                    <a:pt x="130704" y="1065043"/>
                  </a:lnTo>
                  <a:lnTo>
                    <a:pt x="88053" y="1047157"/>
                  </a:lnTo>
                  <a:lnTo>
                    <a:pt x="52006" y="1019365"/>
                  </a:lnTo>
                  <a:lnTo>
                    <a:pt x="24214" y="983318"/>
                  </a:lnTo>
                  <a:lnTo>
                    <a:pt x="6328" y="940667"/>
                  </a:lnTo>
                  <a:lnTo>
                    <a:pt x="0" y="893063"/>
                  </a:lnTo>
                  <a:lnTo>
                    <a:pt x="0" y="178307"/>
                  </a:lnTo>
                  <a:lnTo>
                    <a:pt x="6328" y="131233"/>
                  </a:lnTo>
                  <a:lnTo>
                    <a:pt x="24214" y="88730"/>
                  </a:lnTo>
                  <a:lnTo>
                    <a:pt x="52006" y="52577"/>
                  </a:lnTo>
                  <a:lnTo>
                    <a:pt x="88053" y="24553"/>
                  </a:lnTo>
                  <a:lnTo>
                    <a:pt x="130704" y="6434"/>
                  </a:lnTo>
                  <a:lnTo>
                    <a:pt x="178307" y="0"/>
                  </a:lnTo>
                  <a:lnTo>
                    <a:pt x="6388607" y="0"/>
                  </a:lnTo>
                  <a:lnTo>
                    <a:pt x="6436211" y="6434"/>
                  </a:lnTo>
                  <a:lnTo>
                    <a:pt x="6478862" y="24553"/>
                  </a:lnTo>
                  <a:lnTo>
                    <a:pt x="6514909" y="52577"/>
                  </a:lnTo>
                  <a:lnTo>
                    <a:pt x="6542701" y="88730"/>
                  </a:lnTo>
                  <a:lnTo>
                    <a:pt x="6560587" y="131233"/>
                  </a:lnTo>
                  <a:lnTo>
                    <a:pt x="6566916" y="178307"/>
                  </a:lnTo>
                  <a:lnTo>
                    <a:pt x="6566916" y="893063"/>
                  </a:lnTo>
                  <a:lnTo>
                    <a:pt x="6560587" y="940667"/>
                  </a:lnTo>
                  <a:lnTo>
                    <a:pt x="6542701" y="983318"/>
                  </a:lnTo>
                  <a:lnTo>
                    <a:pt x="6514909" y="1019365"/>
                  </a:lnTo>
                  <a:lnTo>
                    <a:pt x="6478862" y="1047157"/>
                  </a:lnTo>
                  <a:lnTo>
                    <a:pt x="6436211" y="1065043"/>
                  </a:lnTo>
                  <a:lnTo>
                    <a:pt x="6388607" y="1071372"/>
                  </a:lnTo>
                  <a:close/>
                </a:path>
              </a:pathLst>
            </a:custGeom>
            <a:solidFill>
              <a:srgbClr val="81BB26"/>
            </a:solid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7">
              <a:extLst>
                <a:ext uri="{FF2B5EF4-FFF2-40B4-BE49-F238E27FC236}">
                  <a16:creationId xmlns:a16="http://schemas.microsoft.com/office/drawing/2014/main" id="{EC879804-E60E-3E68-71A9-C582966085BD}"/>
                </a:ext>
              </a:extLst>
            </p:cNvPr>
            <p:cNvSpPr/>
            <p:nvPr/>
          </p:nvSpPr>
          <p:spPr>
            <a:xfrm>
              <a:off x="469391" y="5286756"/>
              <a:ext cx="6579234" cy="1083945"/>
            </a:xfrm>
            <a:custGeom>
              <a:avLst/>
              <a:gdLst/>
              <a:ahLst/>
              <a:cxnLst/>
              <a:rect l="l" t="t" r="r" b="b"/>
              <a:pathLst>
                <a:path w="6579234" h="1083945">
                  <a:moveTo>
                    <a:pt x="6394704" y="1083564"/>
                  </a:moveTo>
                  <a:lnTo>
                    <a:pt x="184404" y="1083564"/>
                  </a:lnTo>
                  <a:lnTo>
                    <a:pt x="166116" y="1082040"/>
                  </a:lnTo>
                  <a:lnTo>
                    <a:pt x="112776" y="1068324"/>
                  </a:lnTo>
                  <a:lnTo>
                    <a:pt x="67056" y="1040892"/>
                  </a:lnTo>
                  <a:lnTo>
                    <a:pt x="32004" y="1001268"/>
                  </a:lnTo>
                  <a:lnTo>
                    <a:pt x="9144" y="954024"/>
                  </a:lnTo>
                  <a:lnTo>
                    <a:pt x="0" y="899160"/>
                  </a:lnTo>
                  <a:lnTo>
                    <a:pt x="0" y="184404"/>
                  </a:lnTo>
                  <a:lnTo>
                    <a:pt x="9144" y="129540"/>
                  </a:lnTo>
                  <a:lnTo>
                    <a:pt x="32004" y="82296"/>
                  </a:lnTo>
                  <a:lnTo>
                    <a:pt x="67056" y="42672"/>
                  </a:lnTo>
                  <a:lnTo>
                    <a:pt x="112776" y="15240"/>
                  </a:lnTo>
                  <a:lnTo>
                    <a:pt x="166116" y="1524"/>
                  </a:lnTo>
                  <a:lnTo>
                    <a:pt x="184404" y="0"/>
                  </a:lnTo>
                  <a:lnTo>
                    <a:pt x="6394704" y="0"/>
                  </a:lnTo>
                  <a:lnTo>
                    <a:pt x="6412992" y="1524"/>
                  </a:lnTo>
                  <a:lnTo>
                    <a:pt x="6431280" y="4572"/>
                  </a:lnTo>
                  <a:lnTo>
                    <a:pt x="6449568" y="9144"/>
                  </a:lnTo>
                  <a:lnTo>
                    <a:pt x="6457950" y="12192"/>
                  </a:lnTo>
                  <a:lnTo>
                    <a:pt x="167640" y="12192"/>
                  </a:lnTo>
                  <a:lnTo>
                    <a:pt x="149352" y="15240"/>
                  </a:lnTo>
                  <a:lnTo>
                    <a:pt x="132588" y="19812"/>
                  </a:lnTo>
                  <a:lnTo>
                    <a:pt x="117348" y="25908"/>
                  </a:lnTo>
                  <a:lnTo>
                    <a:pt x="105156" y="32004"/>
                  </a:lnTo>
                  <a:lnTo>
                    <a:pt x="102108" y="32004"/>
                  </a:lnTo>
                  <a:lnTo>
                    <a:pt x="86868" y="41148"/>
                  </a:lnTo>
                  <a:lnTo>
                    <a:pt x="88392" y="41148"/>
                  </a:lnTo>
                  <a:lnTo>
                    <a:pt x="74676" y="51816"/>
                  </a:lnTo>
                  <a:lnTo>
                    <a:pt x="32004" y="102108"/>
                  </a:lnTo>
                  <a:lnTo>
                    <a:pt x="18288" y="134112"/>
                  </a:lnTo>
                  <a:lnTo>
                    <a:pt x="19431" y="134112"/>
                  </a:lnTo>
                  <a:lnTo>
                    <a:pt x="15621" y="149352"/>
                  </a:lnTo>
                  <a:lnTo>
                    <a:pt x="15240" y="149352"/>
                  </a:lnTo>
                  <a:lnTo>
                    <a:pt x="12192" y="167640"/>
                  </a:lnTo>
                  <a:lnTo>
                    <a:pt x="10795" y="184404"/>
                  </a:lnTo>
                  <a:lnTo>
                    <a:pt x="10668" y="184404"/>
                  </a:lnTo>
                  <a:lnTo>
                    <a:pt x="10668" y="899160"/>
                  </a:lnTo>
                  <a:lnTo>
                    <a:pt x="12192" y="917448"/>
                  </a:lnTo>
                  <a:lnTo>
                    <a:pt x="12445" y="917448"/>
                  </a:lnTo>
                  <a:lnTo>
                    <a:pt x="15240" y="934212"/>
                  </a:lnTo>
                  <a:lnTo>
                    <a:pt x="19396" y="949452"/>
                  </a:lnTo>
                  <a:lnTo>
                    <a:pt x="18288" y="949452"/>
                  </a:lnTo>
                  <a:lnTo>
                    <a:pt x="24384" y="966216"/>
                  </a:lnTo>
                  <a:lnTo>
                    <a:pt x="32004" y="981456"/>
                  </a:lnTo>
                  <a:lnTo>
                    <a:pt x="50292" y="1008888"/>
                  </a:lnTo>
                  <a:lnTo>
                    <a:pt x="74676" y="1033272"/>
                  </a:lnTo>
                  <a:lnTo>
                    <a:pt x="76635" y="1033272"/>
                  </a:lnTo>
                  <a:lnTo>
                    <a:pt x="88392" y="1042416"/>
                  </a:lnTo>
                  <a:lnTo>
                    <a:pt x="86868" y="1042416"/>
                  </a:lnTo>
                  <a:lnTo>
                    <a:pt x="102108" y="1051560"/>
                  </a:lnTo>
                  <a:lnTo>
                    <a:pt x="117348" y="1059180"/>
                  </a:lnTo>
                  <a:lnTo>
                    <a:pt x="121157" y="1059180"/>
                  </a:lnTo>
                  <a:lnTo>
                    <a:pt x="132588" y="1063752"/>
                  </a:lnTo>
                  <a:lnTo>
                    <a:pt x="149352" y="1068324"/>
                  </a:lnTo>
                  <a:lnTo>
                    <a:pt x="167640" y="1071372"/>
                  </a:lnTo>
                  <a:lnTo>
                    <a:pt x="6457950" y="1071372"/>
                  </a:lnTo>
                  <a:lnTo>
                    <a:pt x="6449568" y="1074420"/>
                  </a:lnTo>
                  <a:lnTo>
                    <a:pt x="6431280" y="1078992"/>
                  </a:lnTo>
                  <a:lnTo>
                    <a:pt x="6412992" y="1082040"/>
                  </a:lnTo>
                  <a:lnTo>
                    <a:pt x="6394704" y="1083564"/>
                  </a:lnTo>
                  <a:close/>
                </a:path>
                <a:path w="6579234" h="1083945">
                  <a:moveTo>
                    <a:pt x="6477000" y="33528"/>
                  </a:moveTo>
                  <a:lnTo>
                    <a:pt x="6461760" y="25908"/>
                  </a:lnTo>
                  <a:lnTo>
                    <a:pt x="6446520" y="19812"/>
                  </a:lnTo>
                  <a:lnTo>
                    <a:pt x="6429755" y="15240"/>
                  </a:lnTo>
                  <a:lnTo>
                    <a:pt x="6411468" y="12192"/>
                  </a:lnTo>
                  <a:lnTo>
                    <a:pt x="6457950" y="12192"/>
                  </a:lnTo>
                  <a:lnTo>
                    <a:pt x="6466332" y="15240"/>
                  </a:lnTo>
                  <a:lnTo>
                    <a:pt x="6483096" y="22860"/>
                  </a:lnTo>
                  <a:lnTo>
                    <a:pt x="6498336" y="32004"/>
                  </a:lnTo>
                  <a:lnTo>
                    <a:pt x="6477000" y="32004"/>
                  </a:lnTo>
                  <a:lnTo>
                    <a:pt x="6477000" y="33528"/>
                  </a:lnTo>
                  <a:close/>
                </a:path>
                <a:path w="6579234" h="1083945">
                  <a:moveTo>
                    <a:pt x="102108" y="33528"/>
                  </a:moveTo>
                  <a:lnTo>
                    <a:pt x="102108" y="32004"/>
                  </a:lnTo>
                  <a:lnTo>
                    <a:pt x="105156" y="32004"/>
                  </a:lnTo>
                  <a:lnTo>
                    <a:pt x="102108" y="33528"/>
                  </a:lnTo>
                  <a:close/>
                </a:path>
                <a:path w="6579234" h="1083945">
                  <a:moveTo>
                    <a:pt x="6559296" y="134112"/>
                  </a:moveTo>
                  <a:lnTo>
                    <a:pt x="6554723" y="117348"/>
                  </a:lnTo>
                  <a:lnTo>
                    <a:pt x="6547104" y="102108"/>
                  </a:lnTo>
                  <a:lnTo>
                    <a:pt x="6537960" y="88392"/>
                  </a:lnTo>
                  <a:lnTo>
                    <a:pt x="6527292" y="74676"/>
                  </a:lnTo>
                  <a:lnTo>
                    <a:pt x="6528816" y="74676"/>
                  </a:lnTo>
                  <a:lnTo>
                    <a:pt x="6516623" y="62484"/>
                  </a:lnTo>
                  <a:lnTo>
                    <a:pt x="6504432" y="51816"/>
                  </a:lnTo>
                  <a:lnTo>
                    <a:pt x="6490716" y="41148"/>
                  </a:lnTo>
                  <a:lnTo>
                    <a:pt x="6492239" y="41148"/>
                  </a:lnTo>
                  <a:lnTo>
                    <a:pt x="6477000" y="32004"/>
                  </a:lnTo>
                  <a:lnTo>
                    <a:pt x="6498336" y="32004"/>
                  </a:lnTo>
                  <a:lnTo>
                    <a:pt x="6536436" y="67056"/>
                  </a:lnTo>
                  <a:lnTo>
                    <a:pt x="6563868" y="112776"/>
                  </a:lnTo>
                  <a:lnTo>
                    <a:pt x="6570726" y="132588"/>
                  </a:lnTo>
                  <a:lnTo>
                    <a:pt x="6559296" y="132588"/>
                  </a:lnTo>
                  <a:lnTo>
                    <a:pt x="6559296" y="134112"/>
                  </a:lnTo>
                  <a:close/>
                </a:path>
                <a:path w="6579234" h="1083945">
                  <a:moveTo>
                    <a:pt x="19431" y="134112"/>
                  </a:moveTo>
                  <a:lnTo>
                    <a:pt x="18288" y="134112"/>
                  </a:lnTo>
                  <a:lnTo>
                    <a:pt x="19812" y="132588"/>
                  </a:lnTo>
                  <a:lnTo>
                    <a:pt x="19431" y="134112"/>
                  </a:lnTo>
                  <a:close/>
                </a:path>
                <a:path w="6579234" h="1083945">
                  <a:moveTo>
                    <a:pt x="6563868" y="150876"/>
                  </a:moveTo>
                  <a:lnTo>
                    <a:pt x="6559296" y="132588"/>
                  </a:lnTo>
                  <a:lnTo>
                    <a:pt x="6570726" y="132588"/>
                  </a:lnTo>
                  <a:lnTo>
                    <a:pt x="6574536" y="147828"/>
                  </a:lnTo>
                  <a:lnTo>
                    <a:pt x="6574790" y="149352"/>
                  </a:lnTo>
                  <a:lnTo>
                    <a:pt x="6563868" y="149352"/>
                  </a:lnTo>
                  <a:lnTo>
                    <a:pt x="6563868" y="150876"/>
                  </a:lnTo>
                  <a:close/>
                </a:path>
                <a:path w="6579234" h="1083945">
                  <a:moveTo>
                    <a:pt x="15240" y="150876"/>
                  </a:moveTo>
                  <a:lnTo>
                    <a:pt x="15240" y="149352"/>
                  </a:lnTo>
                  <a:lnTo>
                    <a:pt x="15621" y="149352"/>
                  </a:lnTo>
                  <a:lnTo>
                    <a:pt x="15240" y="150876"/>
                  </a:lnTo>
                  <a:close/>
                </a:path>
                <a:path w="6579234" h="1083945">
                  <a:moveTo>
                    <a:pt x="6577584" y="917448"/>
                  </a:moveTo>
                  <a:lnTo>
                    <a:pt x="6566916" y="917448"/>
                  </a:lnTo>
                  <a:lnTo>
                    <a:pt x="6568439" y="899160"/>
                  </a:lnTo>
                  <a:lnTo>
                    <a:pt x="6568439" y="184404"/>
                  </a:lnTo>
                  <a:lnTo>
                    <a:pt x="6566916" y="167640"/>
                  </a:lnTo>
                  <a:lnTo>
                    <a:pt x="6563868" y="149352"/>
                  </a:lnTo>
                  <a:lnTo>
                    <a:pt x="6574790" y="149352"/>
                  </a:lnTo>
                  <a:lnTo>
                    <a:pt x="6577584" y="166116"/>
                  </a:lnTo>
                  <a:lnTo>
                    <a:pt x="6579107" y="184404"/>
                  </a:lnTo>
                  <a:lnTo>
                    <a:pt x="6579107" y="899160"/>
                  </a:lnTo>
                  <a:lnTo>
                    <a:pt x="6577584" y="917448"/>
                  </a:lnTo>
                  <a:close/>
                </a:path>
                <a:path w="6579234" h="1083945">
                  <a:moveTo>
                    <a:pt x="10668" y="185928"/>
                  </a:moveTo>
                  <a:lnTo>
                    <a:pt x="10668" y="184404"/>
                  </a:lnTo>
                  <a:lnTo>
                    <a:pt x="10795" y="184404"/>
                  </a:lnTo>
                  <a:lnTo>
                    <a:pt x="10668" y="185928"/>
                  </a:lnTo>
                  <a:close/>
                </a:path>
                <a:path w="6579234" h="1083945">
                  <a:moveTo>
                    <a:pt x="6568439" y="185928"/>
                  </a:moveTo>
                  <a:lnTo>
                    <a:pt x="6568312" y="184404"/>
                  </a:lnTo>
                  <a:lnTo>
                    <a:pt x="6568439" y="185928"/>
                  </a:lnTo>
                  <a:close/>
                </a:path>
                <a:path w="6579234" h="1083945">
                  <a:moveTo>
                    <a:pt x="12445" y="917448"/>
                  </a:moveTo>
                  <a:lnTo>
                    <a:pt x="12192" y="917448"/>
                  </a:lnTo>
                  <a:lnTo>
                    <a:pt x="12192" y="915924"/>
                  </a:lnTo>
                  <a:lnTo>
                    <a:pt x="12445" y="917448"/>
                  </a:lnTo>
                  <a:close/>
                </a:path>
                <a:path w="6579234" h="1083945">
                  <a:moveTo>
                    <a:pt x="6570726" y="950976"/>
                  </a:moveTo>
                  <a:lnTo>
                    <a:pt x="6559296" y="950976"/>
                  </a:lnTo>
                  <a:lnTo>
                    <a:pt x="6563868" y="934212"/>
                  </a:lnTo>
                  <a:lnTo>
                    <a:pt x="6566916" y="915924"/>
                  </a:lnTo>
                  <a:lnTo>
                    <a:pt x="6566916" y="917448"/>
                  </a:lnTo>
                  <a:lnTo>
                    <a:pt x="6577584" y="917448"/>
                  </a:lnTo>
                  <a:lnTo>
                    <a:pt x="6574536" y="935736"/>
                  </a:lnTo>
                  <a:lnTo>
                    <a:pt x="6570726" y="950976"/>
                  </a:lnTo>
                  <a:close/>
                </a:path>
                <a:path w="6579234" h="1083945">
                  <a:moveTo>
                    <a:pt x="19812" y="950976"/>
                  </a:moveTo>
                  <a:lnTo>
                    <a:pt x="18288" y="949452"/>
                  </a:lnTo>
                  <a:lnTo>
                    <a:pt x="19396" y="949452"/>
                  </a:lnTo>
                  <a:lnTo>
                    <a:pt x="19812" y="950976"/>
                  </a:lnTo>
                  <a:close/>
                </a:path>
                <a:path w="6579234" h="1083945">
                  <a:moveTo>
                    <a:pt x="6519672" y="1033272"/>
                  </a:moveTo>
                  <a:lnTo>
                    <a:pt x="6504432" y="1033272"/>
                  </a:lnTo>
                  <a:lnTo>
                    <a:pt x="6528816" y="1008888"/>
                  </a:lnTo>
                  <a:lnTo>
                    <a:pt x="6527292" y="1008888"/>
                  </a:lnTo>
                  <a:lnTo>
                    <a:pt x="6537960" y="995172"/>
                  </a:lnTo>
                  <a:lnTo>
                    <a:pt x="6547104" y="981456"/>
                  </a:lnTo>
                  <a:lnTo>
                    <a:pt x="6554723" y="966216"/>
                  </a:lnTo>
                  <a:lnTo>
                    <a:pt x="6559296" y="949452"/>
                  </a:lnTo>
                  <a:lnTo>
                    <a:pt x="6559296" y="950976"/>
                  </a:lnTo>
                  <a:lnTo>
                    <a:pt x="6570726" y="950976"/>
                  </a:lnTo>
                  <a:lnTo>
                    <a:pt x="6569964" y="954024"/>
                  </a:lnTo>
                  <a:lnTo>
                    <a:pt x="6563868" y="970788"/>
                  </a:lnTo>
                  <a:lnTo>
                    <a:pt x="6556248" y="986028"/>
                  </a:lnTo>
                  <a:lnTo>
                    <a:pt x="6547104" y="1001268"/>
                  </a:lnTo>
                  <a:lnTo>
                    <a:pt x="6536436" y="1016508"/>
                  </a:lnTo>
                  <a:lnTo>
                    <a:pt x="6519672" y="1033272"/>
                  </a:lnTo>
                  <a:close/>
                </a:path>
                <a:path w="6579234" h="1083945">
                  <a:moveTo>
                    <a:pt x="76635" y="1033272"/>
                  </a:moveTo>
                  <a:lnTo>
                    <a:pt x="74676" y="1033272"/>
                  </a:lnTo>
                  <a:lnTo>
                    <a:pt x="74676" y="1031748"/>
                  </a:lnTo>
                  <a:lnTo>
                    <a:pt x="76635" y="1033272"/>
                  </a:lnTo>
                  <a:close/>
                </a:path>
                <a:path w="6579234" h="1083945">
                  <a:moveTo>
                    <a:pt x="6485636" y="1059180"/>
                  </a:moveTo>
                  <a:lnTo>
                    <a:pt x="6461760" y="1059180"/>
                  </a:lnTo>
                  <a:lnTo>
                    <a:pt x="6477000" y="1051560"/>
                  </a:lnTo>
                  <a:lnTo>
                    <a:pt x="6492239" y="1042416"/>
                  </a:lnTo>
                  <a:lnTo>
                    <a:pt x="6490716" y="1042416"/>
                  </a:lnTo>
                  <a:lnTo>
                    <a:pt x="6504432" y="1031748"/>
                  </a:lnTo>
                  <a:lnTo>
                    <a:pt x="6504432" y="1033272"/>
                  </a:lnTo>
                  <a:lnTo>
                    <a:pt x="6519672" y="1033272"/>
                  </a:lnTo>
                  <a:lnTo>
                    <a:pt x="6512052" y="1040892"/>
                  </a:lnTo>
                  <a:lnTo>
                    <a:pt x="6498336" y="1051560"/>
                  </a:lnTo>
                  <a:lnTo>
                    <a:pt x="6485636" y="1059180"/>
                  </a:lnTo>
                  <a:close/>
                </a:path>
                <a:path w="6579234" h="1083945">
                  <a:moveTo>
                    <a:pt x="121157" y="1059180"/>
                  </a:moveTo>
                  <a:lnTo>
                    <a:pt x="117348" y="1059180"/>
                  </a:lnTo>
                  <a:lnTo>
                    <a:pt x="117348" y="1057656"/>
                  </a:lnTo>
                  <a:lnTo>
                    <a:pt x="121157" y="1059180"/>
                  </a:lnTo>
                  <a:close/>
                </a:path>
                <a:path w="6579234" h="1083945">
                  <a:moveTo>
                    <a:pt x="6457950" y="1071372"/>
                  </a:moveTo>
                  <a:lnTo>
                    <a:pt x="6411468" y="1071372"/>
                  </a:lnTo>
                  <a:lnTo>
                    <a:pt x="6429755" y="1068324"/>
                  </a:lnTo>
                  <a:lnTo>
                    <a:pt x="6446520" y="1063752"/>
                  </a:lnTo>
                  <a:lnTo>
                    <a:pt x="6461760" y="1057656"/>
                  </a:lnTo>
                  <a:lnTo>
                    <a:pt x="6461760" y="1059180"/>
                  </a:lnTo>
                  <a:lnTo>
                    <a:pt x="6485636" y="1059180"/>
                  </a:lnTo>
                  <a:lnTo>
                    <a:pt x="6483096" y="1060704"/>
                  </a:lnTo>
                  <a:lnTo>
                    <a:pt x="6466332" y="1068324"/>
                  </a:lnTo>
                  <a:lnTo>
                    <a:pt x="6457950" y="1071372"/>
                  </a:lnTo>
                  <a:close/>
                </a:path>
              </a:pathLst>
            </a:custGeom>
            <a:solidFill>
              <a:srgbClr val="FFFFFF"/>
            </a:solid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object 18">
            <a:extLst>
              <a:ext uri="{FF2B5EF4-FFF2-40B4-BE49-F238E27FC236}">
                <a16:creationId xmlns:a16="http://schemas.microsoft.com/office/drawing/2014/main" id="{4E18B9E4-17B0-9C6F-C678-FE7C933D9666}"/>
              </a:ext>
            </a:extLst>
          </p:cNvPr>
          <p:cNvSpPr txBox="1"/>
          <p:nvPr/>
        </p:nvSpPr>
        <p:spPr>
          <a:xfrm>
            <a:off x="629207" y="5104826"/>
            <a:ext cx="3654885" cy="504182"/>
          </a:xfrm>
          <a:prstGeom prst="rect">
            <a:avLst/>
          </a:prstGeom>
        </p:spPr>
        <p:txBody>
          <a:bodyPr vert="horz" wrap="square" lIns="0" tIns="70046"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20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CRITERI PREMIANTI</a:t>
            </a:r>
          </a:p>
          <a:p>
            <a:pPr marL="10860" marR="0" lvl="0" indent="0" algn="l" defTabSz="781903" rtl="0" eaLnBrk="1" fontAlgn="auto" latinLnBrk="0" hangingPunct="1">
              <a:lnSpc>
                <a:spcPct val="100000"/>
              </a:lnSpc>
              <a:spcBef>
                <a:spcPts val="470"/>
              </a:spcBef>
              <a:spcAft>
                <a:spcPts val="0"/>
              </a:spcAft>
              <a:buClrTx/>
              <a:buSzTx/>
              <a:buFontTx/>
              <a:buNone/>
              <a:tabLst/>
              <a:defRPr/>
            </a:pPr>
            <a:r>
              <a:rPr kumimoji="0" sz="1200" b="0" i="0" u="none" strike="noStrike" kern="1200" cap="none" spc="13" normalizeH="0" baseline="0" noProof="0" dirty="0">
                <a:ln>
                  <a:noFill/>
                </a:ln>
                <a:solidFill>
                  <a:prstClr val="black"/>
                </a:solidFill>
                <a:effectLst/>
                <a:uLnTx/>
                <a:uFillTx/>
                <a:latin typeface="Cera PRO Light" panose="00000400000000000000" pitchFamily="50" charset="0"/>
                <a:ea typeface="+mn-ea"/>
                <a:cs typeface="Calibri"/>
              </a:rPr>
              <a:t>(DISCIPLINARE DI GARA</a:t>
            </a:r>
          </a:p>
        </p:txBody>
      </p:sp>
      <p:grpSp>
        <p:nvGrpSpPr>
          <p:cNvPr id="21" name="object 20">
            <a:extLst>
              <a:ext uri="{FF2B5EF4-FFF2-40B4-BE49-F238E27FC236}">
                <a16:creationId xmlns:a16="http://schemas.microsoft.com/office/drawing/2014/main" id="{9B86C812-7B39-1CAD-A9BB-BF5BFFF5FE75}"/>
              </a:ext>
            </a:extLst>
          </p:cNvPr>
          <p:cNvGrpSpPr/>
          <p:nvPr/>
        </p:nvGrpSpPr>
        <p:grpSpPr>
          <a:xfrm>
            <a:off x="6321974" y="2561012"/>
            <a:ext cx="497924" cy="360004"/>
            <a:chOff x="7231380" y="2324100"/>
            <a:chExt cx="582295" cy="421005"/>
          </a:xfrm>
          <a:solidFill>
            <a:schemeClr val="tx1"/>
          </a:solidFill>
        </p:grpSpPr>
        <p:sp>
          <p:nvSpPr>
            <p:cNvPr id="22" name="object 21">
              <a:extLst>
                <a:ext uri="{FF2B5EF4-FFF2-40B4-BE49-F238E27FC236}">
                  <a16:creationId xmlns:a16="http://schemas.microsoft.com/office/drawing/2014/main" id="{7DCDAF13-3080-973F-71D0-70B18B1142FC}"/>
                </a:ext>
              </a:extLst>
            </p:cNvPr>
            <p:cNvSpPr/>
            <p:nvPr/>
          </p:nvSpPr>
          <p:spPr>
            <a:xfrm>
              <a:off x="7235952" y="2337816"/>
              <a:ext cx="570230" cy="393700"/>
            </a:xfrm>
            <a:custGeom>
              <a:avLst/>
              <a:gdLst/>
              <a:ahLst/>
              <a:cxnLst/>
              <a:rect l="l" t="t" r="r" b="b"/>
              <a:pathLst>
                <a:path w="570229" h="393700">
                  <a:moveTo>
                    <a:pt x="373380" y="393191"/>
                  </a:moveTo>
                  <a:lnTo>
                    <a:pt x="373380" y="295656"/>
                  </a:lnTo>
                  <a:lnTo>
                    <a:pt x="0" y="295656"/>
                  </a:lnTo>
                  <a:lnTo>
                    <a:pt x="0" y="99059"/>
                  </a:lnTo>
                  <a:lnTo>
                    <a:pt x="373380" y="99059"/>
                  </a:lnTo>
                  <a:lnTo>
                    <a:pt x="373380" y="0"/>
                  </a:lnTo>
                  <a:lnTo>
                    <a:pt x="569976" y="196595"/>
                  </a:lnTo>
                  <a:lnTo>
                    <a:pt x="373380" y="393191"/>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23" name="object 22">
              <a:extLst>
                <a:ext uri="{FF2B5EF4-FFF2-40B4-BE49-F238E27FC236}">
                  <a16:creationId xmlns:a16="http://schemas.microsoft.com/office/drawing/2014/main" id="{BFD4368F-2540-8512-6856-AF14BD121BDA}"/>
                </a:ext>
              </a:extLst>
            </p:cNvPr>
            <p:cNvSpPr/>
            <p:nvPr/>
          </p:nvSpPr>
          <p:spPr>
            <a:xfrm>
              <a:off x="7231380" y="2324100"/>
              <a:ext cx="582295" cy="421005"/>
            </a:xfrm>
            <a:custGeom>
              <a:avLst/>
              <a:gdLst/>
              <a:ahLst/>
              <a:cxnLst/>
              <a:rect l="l" t="t" r="r" b="b"/>
              <a:pathLst>
                <a:path w="582295" h="421005">
                  <a:moveTo>
                    <a:pt x="371856" y="112776"/>
                  </a:moveTo>
                  <a:lnTo>
                    <a:pt x="371856" y="0"/>
                  </a:lnTo>
                  <a:lnTo>
                    <a:pt x="385572" y="13716"/>
                  </a:lnTo>
                  <a:lnTo>
                    <a:pt x="384048" y="13716"/>
                  </a:lnTo>
                  <a:lnTo>
                    <a:pt x="373380" y="18288"/>
                  </a:lnTo>
                  <a:lnTo>
                    <a:pt x="384048" y="28955"/>
                  </a:lnTo>
                  <a:lnTo>
                    <a:pt x="384048" y="106680"/>
                  </a:lnTo>
                  <a:lnTo>
                    <a:pt x="377952" y="106680"/>
                  </a:lnTo>
                  <a:lnTo>
                    <a:pt x="371856" y="112776"/>
                  </a:lnTo>
                  <a:close/>
                </a:path>
                <a:path w="582295" h="421005">
                  <a:moveTo>
                    <a:pt x="384048" y="28955"/>
                  </a:moveTo>
                  <a:lnTo>
                    <a:pt x="373380" y="18288"/>
                  </a:lnTo>
                  <a:lnTo>
                    <a:pt x="384048" y="13716"/>
                  </a:lnTo>
                  <a:lnTo>
                    <a:pt x="384048" y="28955"/>
                  </a:lnTo>
                  <a:close/>
                </a:path>
                <a:path w="582295" h="421005">
                  <a:moveTo>
                    <a:pt x="566151" y="211059"/>
                  </a:moveTo>
                  <a:lnTo>
                    <a:pt x="384048" y="28955"/>
                  </a:lnTo>
                  <a:lnTo>
                    <a:pt x="384048" y="13716"/>
                  </a:lnTo>
                  <a:lnTo>
                    <a:pt x="385572" y="13716"/>
                  </a:lnTo>
                  <a:lnTo>
                    <a:pt x="579120" y="207264"/>
                  </a:lnTo>
                  <a:lnTo>
                    <a:pt x="569976" y="207264"/>
                  </a:lnTo>
                  <a:lnTo>
                    <a:pt x="566151" y="211059"/>
                  </a:lnTo>
                  <a:close/>
                </a:path>
                <a:path w="582295" h="421005">
                  <a:moveTo>
                    <a:pt x="371856" y="313944"/>
                  </a:moveTo>
                  <a:lnTo>
                    <a:pt x="0" y="313944"/>
                  </a:lnTo>
                  <a:lnTo>
                    <a:pt x="0" y="106680"/>
                  </a:lnTo>
                  <a:lnTo>
                    <a:pt x="371856" y="106680"/>
                  </a:lnTo>
                  <a:lnTo>
                    <a:pt x="371856" y="112776"/>
                  </a:lnTo>
                  <a:lnTo>
                    <a:pt x="10668" y="112776"/>
                  </a:lnTo>
                  <a:lnTo>
                    <a:pt x="4572" y="117348"/>
                  </a:lnTo>
                  <a:lnTo>
                    <a:pt x="10668" y="117348"/>
                  </a:lnTo>
                  <a:lnTo>
                    <a:pt x="10668" y="303275"/>
                  </a:lnTo>
                  <a:lnTo>
                    <a:pt x="4572" y="303275"/>
                  </a:lnTo>
                  <a:lnTo>
                    <a:pt x="10668" y="309372"/>
                  </a:lnTo>
                  <a:lnTo>
                    <a:pt x="371856" y="309372"/>
                  </a:lnTo>
                  <a:lnTo>
                    <a:pt x="371856" y="313944"/>
                  </a:lnTo>
                  <a:close/>
                </a:path>
                <a:path w="582295" h="421005">
                  <a:moveTo>
                    <a:pt x="384048" y="117348"/>
                  </a:moveTo>
                  <a:lnTo>
                    <a:pt x="10668" y="117348"/>
                  </a:lnTo>
                  <a:lnTo>
                    <a:pt x="10668" y="112776"/>
                  </a:lnTo>
                  <a:lnTo>
                    <a:pt x="371856" y="112776"/>
                  </a:lnTo>
                  <a:lnTo>
                    <a:pt x="377952" y="106680"/>
                  </a:lnTo>
                  <a:lnTo>
                    <a:pt x="384048" y="106680"/>
                  </a:lnTo>
                  <a:lnTo>
                    <a:pt x="384048" y="117348"/>
                  </a:lnTo>
                  <a:close/>
                </a:path>
                <a:path w="582295" h="421005">
                  <a:moveTo>
                    <a:pt x="10668" y="117348"/>
                  </a:moveTo>
                  <a:lnTo>
                    <a:pt x="4572" y="117348"/>
                  </a:lnTo>
                  <a:lnTo>
                    <a:pt x="10668" y="112776"/>
                  </a:lnTo>
                  <a:lnTo>
                    <a:pt x="10668" y="117348"/>
                  </a:lnTo>
                  <a:close/>
                </a:path>
                <a:path w="582295" h="421005">
                  <a:moveTo>
                    <a:pt x="569976" y="214884"/>
                  </a:moveTo>
                  <a:lnTo>
                    <a:pt x="566151" y="211059"/>
                  </a:lnTo>
                  <a:lnTo>
                    <a:pt x="569976" y="207264"/>
                  </a:lnTo>
                  <a:lnTo>
                    <a:pt x="569976" y="214884"/>
                  </a:lnTo>
                  <a:close/>
                </a:path>
                <a:path w="582295" h="421005">
                  <a:moveTo>
                    <a:pt x="577596" y="214884"/>
                  </a:moveTo>
                  <a:lnTo>
                    <a:pt x="569976" y="214884"/>
                  </a:lnTo>
                  <a:lnTo>
                    <a:pt x="569976" y="207264"/>
                  </a:lnTo>
                  <a:lnTo>
                    <a:pt x="579120" y="207264"/>
                  </a:lnTo>
                  <a:lnTo>
                    <a:pt x="582168" y="210312"/>
                  </a:lnTo>
                  <a:lnTo>
                    <a:pt x="577596" y="214884"/>
                  </a:lnTo>
                  <a:close/>
                </a:path>
                <a:path w="582295" h="421005">
                  <a:moveTo>
                    <a:pt x="385572" y="406908"/>
                  </a:moveTo>
                  <a:lnTo>
                    <a:pt x="384048" y="406908"/>
                  </a:lnTo>
                  <a:lnTo>
                    <a:pt x="384048" y="391750"/>
                  </a:lnTo>
                  <a:lnTo>
                    <a:pt x="566151" y="211059"/>
                  </a:lnTo>
                  <a:lnTo>
                    <a:pt x="569976" y="214884"/>
                  </a:lnTo>
                  <a:lnTo>
                    <a:pt x="577596" y="214884"/>
                  </a:lnTo>
                  <a:lnTo>
                    <a:pt x="385572" y="406908"/>
                  </a:lnTo>
                  <a:close/>
                </a:path>
                <a:path w="582295" h="421005">
                  <a:moveTo>
                    <a:pt x="10668" y="309372"/>
                  </a:moveTo>
                  <a:lnTo>
                    <a:pt x="4572" y="303275"/>
                  </a:lnTo>
                  <a:lnTo>
                    <a:pt x="10668" y="303275"/>
                  </a:lnTo>
                  <a:lnTo>
                    <a:pt x="10668" y="309372"/>
                  </a:lnTo>
                  <a:close/>
                </a:path>
                <a:path w="582295" h="421005">
                  <a:moveTo>
                    <a:pt x="384048" y="313944"/>
                  </a:moveTo>
                  <a:lnTo>
                    <a:pt x="377952" y="313944"/>
                  </a:lnTo>
                  <a:lnTo>
                    <a:pt x="371856" y="309372"/>
                  </a:lnTo>
                  <a:lnTo>
                    <a:pt x="10668" y="309372"/>
                  </a:lnTo>
                  <a:lnTo>
                    <a:pt x="10668" y="303275"/>
                  </a:lnTo>
                  <a:lnTo>
                    <a:pt x="384048" y="303275"/>
                  </a:lnTo>
                  <a:lnTo>
                    <a:pt x="384048" y="313944"/>
                  </a:lnTo>
                  <a:close/>
                </a:path>
                <a:path w="582295" h="421005">
                  <a:moveTo>
                    <a:pt x="371856" y="420624"/>
                  </a:moveTo>
                  <a:lnTo>
                    <a:pt x="371856" y="309372"/>
                  </a:lnTo>
                  <a:lnTo>
                    <a:pt x="377952" y="313944"/>
                  </a:lnTo>
                  <a:lnTo>
                    <a:pt x="384048" y="313944"/>
                  </a:lnTo>
                  <a:lnTo>
                    <a:pt x="384048" y="391750"/>
                  </a:lnTo>
                  <a:lnTo>
                    <a:pt x="373380" y="402336"/>
                  </a:lnTo>
                  <a:lnTo>
                    <a:pt x="384048" y="406908"/>
                  </a:lnTo>
                  <a:lnTo>
                    <a:pt x="385572" y="406908"/>
                  </a:lnTo>
                  <a:lnTo>
                    <a:pt x="371856" y="420624"/>
                  </a:lnTo>
                  <a:close/>
                </a:path>
                <a:path w="582295" h="421005">
                  <a:moveTo>
                    <a:pt x="384048" y="406908"/>
                  </a:moveTo>
                  <a:lnTo>
                    <a:pt x="373380" y="402336"/>
                  </a:lnTo>
                  <a:lnTo>
                    <a:pt x="384048" y="391750"/>
                  </a:lnTo>
                  <a:lnTo>
                    <a:pt x="384048" y="406908"/>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object 23">
            <a:extLst>
              <a:ext uri="{FF2B5EF4-FFF2-40B4-BE49-F238E27FC236}">
                <a16:creationId xmlns:a16="http://schemas.microsoft.com/office/drawing/2014/main" id="{B8220F87-1146-2E7A-3AA8-E0DEB10FF208}"/>
              </a:ext>
            </a:extLst>
          </p:cNvPr>
          <p:cNvGrpSpPr/>
          <p:nvPr/>
        </p:nvGrpSpPr>
        <p:grpSpPr>
          <a:xfrm>
            <a:off x="6321974" y="3491483"/>
            <a:ext cx="497924" cy="358375"/>
            <a:chOff x="7231380" y="3412235"/>
            <a:chExt cx="582295" cy="419100"/>
          </a:xfrm>
          <a:solidFill>
            <a:schemeClr val="tx1"/>
          </a:solidFill>
        </p:grpSpPr>
        <p:sp>
          <p:nvSpPr>
            <p:cNvPr id="25" name="object 24">
              <a:extLst>
                <a:ext uri="{FF2B5EF4-FFF2-40B4-BE49-F238E27FC236}">
                  <a16:creationId xmlns:a16="http://schemas.microsoft.com/office/drawing/2014/main" id="{EEA7B317-943C-5D48-E5C5-34C3D3A4C788}"/>
                </a:ext>
              </a:extLst>
            </p:cNvPr>
            <p:cNvSpPr/>
            <p:nvPr/>
          </p:nvSpPr>
          <p:spPr>
            <a:xfrm>
              <a:off x="7235952" y="3424427"/>
              <a:ext cx="570230" cy="393700"/>
            </a:xfrm>
            <a:custGeom>
              <a:avLst/>
              <a:gdLst/>
              <a:ahLst/>
              <a:cxnLst/>
              <a:rect l="l" t="t" r="r" b="b"/>
              <a:pathLst>
                <a:path w="570229" h="393700">
                  <a:moveTo>
                    <a:pt x="373380" y="393191"/>
                  </a:moveTo>
                  <a:lnTo>
                    <a:pt x="373380" y="295656"/>
                  </a:lnTo>
                  <a:lnTo>
                    <a:pt x="0" y="295656"/>
                  </a:lnTo>
                  <a:lnTo>
                    <a:pt x="0" y="99060"/>
                  </a:lnTo>
                  <a:lnTo>
                    <a:pt x="373380" y="99060"/>
                  </a:lnTo>
                  <a:lnTo>
                    <a:pt x="373380" y="0"/>
                  </a:lnTo>
                  <a:lnTo>
                    <a:pt x="569976" y="196596"/>
                  </a:lnTo>
                  <a:lnTo>
                    <a:pt x="373380" y="393191"/>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26" name="object 25">
              <a:extLst>
                <a:ext uri="{FF2B5EF4-FFF2-40B4-BE49-F238E27FC236}">
                  <a16:creationId xmlns:a16="http://schemas.microsoft.com/office/drawing/2014/main" id="{35A19E1D-A37A-38D7-DE24-954E3B8D4F35}"/>
                </a:ext>
              </a:extLst>
            </p:cNvPr>
            <p:cNvSpPr/>
            <p:nvPr/>
          </p:nvSpPr>
          <p:spPr>
            <a:xfrm>
              <a:off x="7231380" y="3412235"/>
              <a:ext cx="582295" cy="419100"/>
            </a:xfrm>
            <a:custGeom>
              <a:avLst/>
              <a:gdLst/>
              <a:ahLst/>
              <a:cxnLst/>
              <a:rect l="l" t="t" r="r" b="b"/>
              <a:pathLst>
                <a:path w="582295" h="419100">
                  <a:moveTo>
                    <a:pt x="371856" y="111252"/>
                  </a:moveTo>
                  <a:lnTo>
                    <a:pt x="371856" y="0"/>
                  </a:lnTo>
                  <a:lnTo>
                    <a:pt x="384137" y="12192"/>
                  </a:lnTo>
                  <a:lnTo>
                    <a:pt x="373380" y="16764"/>
                  </a:lnTo>
                  <a:lnTo>
                    <a:pt x="384048" y="27431"/>
                  </a:lnTo>
                  <a:lnTo>
                    <a:pt x="384048" y="105156"/>
                  </a:lnTo>
                  <a:lnTo>
                    <a:pt x="377952" y="105156"/>
                  </a:lnTo>
                  <a:lnTo>
                    <a:pt x="371856" y="111252"/>
                  </a:lnTo>
                  <a:close/>
                </a:path>
                <a:path w="582295" h="419100">
                  <a:moveTo>
                    <a:pt x="384048" y="27431"/>
                  </a:moveTo>
                  <a:lnTo>
                    <a:pt x="373380" y="16764"/>
                  </a:lnTo>
                  <a:lnTo>
                    <a:pt x="384048" y="12192"/>
                  </a:lnTo>
                  <a:lnTo>
                    <a:pt x="384048" y="27431"/>
                  </a:lnTo>
                  <a:close/>
                </a:path>
                <a:path w="582295" h="419100">
                  <a:moveTo>
                    <a:pt x="566166" y="209550"/>
                  </a:moveTo>
                  <a:lnTo>
                    <a:pt x="384048" y="27431"/>
                  </a:lnTo>
                  <a:lnTo>
                    <a:pt x="384048" y="12192"/>
                  </a:lnTo>
                  <a:lnTo>
                    <a:pt x="579097" y="205740"/>
                  </a:lnTo>
                  <a:lnTo>
                    <a:pt x="569976" y="205740"/>
                  </a:lnTo>
                  <a:lnTo>
                    <a:pt x="566166" y="209550"/>
                  </a:lnTo>
                  <a:close/>
                </a:path>
                <a:path w="582295" h="419100">
                  <a:moveTo>
                    <a:pt x="371856" y="312420"/>
                  </a:moveTo>
                  <a:lnTo>
                    <a:pt x="0" y="312420"/>
                  </a:lnTo>
                  <a:lnTo>
                    <a:pt x="0" y="105156"/>
                  </a:lnTo>
                  <a:lnTo>
                    <a:pt x="371856" y="105156"/>
                  </a:lnTo>
                  <a:lnTo>
                    <a:pt x="371856" y="111252"/>
                  </a:lnTo>
                  <a:lnTo>
                    <a:pt x="10668" y="111252"/>
                  </a:lnTo>
                  <a:lnTo>
                    <a:pt x="4572" y="115824"/>
                  </a:lnTo>
                  <a:lnTo>
                    <a:pt x="10668" y="115824"/>
                  </a:lnTo>
                  <a:lnTo>
                    <a:pt x="10668" y="301751"/>
                  </a:lnTo>
                  <a:lnTo>
                    <a:pt x="4572" y="301751"/>
                  </a:lnTo>
                  <a:lnTo>
                    <a:pt x="10668" y="307848"/>
                  </a:lnTo>
                  <a:lnTo>
                    <a:pt x="371856" y="307848"/>
                  </a:lnTo>
                  <a:lnTo>
                    <a:pt x="371856" y="312420"/>
                  </a:lnTo>
                  <a:close/>
                </a:path>
                <a:path w="582295" h="419100">
                  <a:moveTo>
                    <a:pt x="384048" y="115824"/>
                  </a:moveTo>
                  <a:lnTo>
                    <a:pt x="10668" y="115824"/>
                  </a:lnTo>
                  <a:lnTo>
                    <a:pt x="10668" y="111252"/>
                  </a:lnTo>
                  <a:lnTo>
                    <a:pt x="371856" y="111252"/>
                  </a:lnTo>
                  <a:lnTo>
                    <a:pt x="377952" y="105156"/>
                  </a:lnTo>
                  <a:lnTo>
                    <a:pt x="384048" y="105156"/>
                  </a:lnTo>
                  <a:lnTo>
                    <a:pt x="384048" y="115824"/>
                  </a:lnTo>
                  <a:close/>
                </a:path>
                <a:path w="582295" h="419100">
                  <a:moveTo>
                    <a:pt x="10668" y="115824"/>
                  </a:moveTo>
                  <a:lnTo>
                    <a:pt x="4572" y="115824"/>
                  </a:lnTo>
                  <a:lnTo>
                    <a:pt x="10668" y="111252"/>
                  </a:lnTo>
                  <a:lnTo>
                    <a:pt x="10668" y="115824"/>
                  </a:lnTo>
                  <a:close/>
                </a:path>
                <a:path w="582295" h="419100">
                  <a:moveTo>
                    <a:pt x="569976" y="213360"/>
                  </a:moveTo>
                  <a:lnTo>
                    <a:pt x="566166" y="209550"/>
                  </a:lnTo>
                  <a:lnTo>
                    <a:pt x="569976" y="205740"/>
                  </a:lnTo>
                  <a:lnTo>
                    <a:pt x="569976" y="213360"/>
                  </a:lnTo>
                  <a:close/>
                </a:path>
                <a:path w="582295" h="419100">
                  <a:moveTo>
                    <a:pt x="577596" y="213360"/>
                  </a:moveTo>
                  <a:lnTo>
                    <a:pt x="569976" y="213360"/>
                  </a:lnTo>
                  <a:lnTo>
                    <a:pt x="569976" y="205740"/>
                  </a:lnTo>
                  <a:lnTo>
                    <a:pt x="579097" y="205740"/>
                  </a:lnTo>
                  <a:lnTo>
                    <a:pt x="582168" y="208788"/>
                  </a:lnTo>
                  <a:lnTo>
                    <a:pt x="577596" y="213360"/>
                  </a:lnTo>
                  <a:close/>
                </a:path>
                <a:path w="582295" h="419100">
                  <a:moveTo>
                    <a:pt x="385572" y="405384"/>
                  </a:moveTo>
                  <a:lnTo>
                    <a:pt x="384048" y="405384"/>
                  </a:lnTo>
                  <a:lnTo>
                    <a:pt x="384048" y="391668"/>
                  </a:lnTo>
                  <a:lnTo>
                    <a:pt x="566166" y="209550"/>
                  </a:lnTo>
                  <a:lnTo>
                    <a:pt x="569976" y="213360"/>
                  </a:lnTo>
                  <a:lnTo>
                    <a:pt x="577596" y="213360"/>
                  </a:lnTo>
                  <a:lnTo>
                    <a:pt x="385572" y="405384"/>
                  </a:lnTo>
                  <a:close/>
                </a:path>
                <a:path w="582295" h="419100">
                  <a:moveTo>
                    <a:pt x="10668" y="307848"/>
                  </a:moveTo>
                  <a:lnTo>
                    <a:pt x="4572" y="301751"/>
                  </a:lnTo>
                  <a:lnTo>
                    <a:pt x="10668" y="301751"/>
                  </a:lnTo>
                  <a:lnTo>
                    <a:pt x="10668" y="307848"/>
                  </a:lnTo>
                  <a:close/>
                </a:path>
                <a:path w="582295" h="419100">
                  <a:moveTo>
                    <a:pt x="384048" y="312420"/>
                  </a:moveTo>
                  <a:lnTo>
                    <a:pt x="377952" y="312420"/>
                  </a:lnTo>
                  <a:lnTo>
                    <a:pt x="371856" y="307848"/>
                  </a:lnTo>
                  <a:lnTo>
                    <a:pt x="10668" y="307848"/>
                  </a:lnTo>
                  <a:lnTo>
                    <a:pt x="10668" y="301751"/>
                  </a:lnTo>
                  <a:lnTo>
                    <a:pt x="384048" y="301751"/>
                  </a:lnTo>
                  <a:lnTo>
                    <a:pt x="384048" y="312420"/>
                  </a:lnTo>
                  <a:close/>
                </a:path>
                <a:path w="582295" h="419100">
                  <a:moveTo>
                    <a:pt x="371856" y="419100"/>
                  </a:moveTo>
                  <a:lnTo>
                    <a:pt x="371856" y="307848"/>
                  </a:lnTo>
                  <a:lnTo>
                    <a:pt x="377952" y="312420"/>
                  </a:lnTo>
                  <a:lnTo>
                    <a:pt x="384048" y="312420"/>
                  </a:lnTo>
                  <a:lnTo>
                    <a:pt x="384048" y="391668"/>
                  </a:lnTo>
                  <a:lnTo>
                    <a:pt x="373380" y="402336"/>
                  </a:lnTo>
                  <a:lnTo>
                    <a:pt x="384048" y="405384"/>
                  </a:lnTo>
                  <a:lnTo>
                    <a:pt x="385572" y="405384"/>
                  </a:lnTo>
                  <a:lnTo>
                    <a:pt x="371856" y="419100"/>
                  </a:lnTo>
                  <a:close/>
                </a:path>
                <a:path w="582295" h="419100">
                  <a:moveTo>
                    <a:pt x="384048" y="405384"/>
                  </a:moveTo>
                  <a:lnTo>
                    <a:pt x="373380" y="402336"/>
                  </a:lnTo>
                  <a:lnTo>
                    <a:pt x="384048" y="391668"/>
                  </a:lnTo>
                  <a:lnTo>
                    <a:pt x="384048" y="405384"/>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object 26">
            <a:extLst>
              <a:ext uri="{FF2B5EF4-FFF2-40B4-BE49-F238E27FC236}">
                <a16:creationId xmlns:a16="http://schemas.microsoft.com/office/drawing/2014/main" id="{80DFF209-C7BD-C501-BC49-90F33BCDE24D}"/>
              </a:ext>
            </a:extLst>
          </p:cNvPr>
          <p:cNvGrpSpPr/>
          <p:nvPr/>
        </p:nvGrpSpPr>
        <p:grpSpPr>
          <a:xfrm>
            <a:off x="6340218" y="4471478"/>
            <a:ext cx="497924" cy="358375"/>
            <a:chOff x="7252716" y="4558284"/>
            <a:chExt cx="582295" cy="419100"/>
          </a:xfrm>
          <a:solidFill>
            <a:schemeClr val="tx1"/>
          </a:solidFill>
        </p:grpSpPr>
        <p:sp>
          <p:nvSpPr>
            <p:cNvPr id="28" name="object 27">
              <a:extLst>
                <a:ext uri="{FF2B5EF4-FFF2-40B4-BE49-F238E27FC236}">
                  <a16:creationId xmlns:a16="http://schemas.microsoft.com/office/drawing/2014/main" id="{4893ACDC-2EC9-440B-CAC2-90039CD81F06}"/>
                </a:ext>
              </a:extLst>
            </p:cNvPr>
            <p:cNvSpPr/>
            <p:nvPr/>
          </p:nvSpPr>
          <p:spPr>
            <a:xfrm>
              <a:off x="7257288" y="4572000"/>
              <a:ext cx="570230" cy="393700"/>
            </a:xfrm>
            <a:custGeom>
              <a:avLst/>
              <a:gdLst/>
              <a:ahLst/>
              <a:cxnLst/>
              <a:rect l="l" t="t" r="r" b="b"/>
              <a:pathLst>
                <a:path w="570229" h="393700">
                  <a:moveTo>
                    <a:pt x="373380" y="393192"/>
                  </a:moveTo>
                  <a:lnTo>
                    <a:pt x="373380" y="294132"/>
                  </a:lnTo>
                  <a:lnTo>
                    <a:pt x="0" y="294132"/>
                  </a:lnTo>
                  <a:lnTo>
                    <a:pt x="0" y="97535"/>
                  </a:lnTo>
                  <a:lnTo>
                    <a:pt x="373380" y="97535"/>
                  </a:lnTo>
                  <a:lnTo>
                    <a:pt x="373380" y="0"/>
                  </a:lnTo>
                  <a:lnTo>
                    <a:pt x="569976" y="196596"/>
                  </a:lnTo>
                  <a:lnTo>
                    <a:pt x="373380" y="393192"/>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29" name="object 28">
              <a:extLst>
                <a:ext uri="{FF2B5EF4-FFF2-40B4-BE49-F238E27FC236}">
                  <a16:creationId xmlns:a16="http://schemas.microsoft.com/office/drawing/2014/main" id="{586491FB-6E1B-F1D7-0AAE-8AA41691DDAE}"/>
                </a:ext>
              </a:extLst>
            </p:cNvPr>
            <p:cNvSpPr/>
            <p:nvPr/>
          </p:nvSpPr>
          <p:spPr>
            <a:xfrm>
              <a:off x="7252716" y="4558284"/>
              <a:ext cx="582295" cy="419100"/>
            </a:xfrm>
            <a:custGeom>
              <a:avLst/>
              <a:gdLst/>
              <a:ahLst/>
              <a:cxnLst/>
              <a:rect l="l" t="t" r="r" b="b"/>
              <a:pathLst>
                <a:path w="582295" h="419100">
                  <a:moveTo>
                    <a:pt x="371856" y="111252"/>
                  </a:moveTo>
                  <a:lnTo>
                    <a:pt x="371856" y="0"/>
                  </a:lnTo>
                  <a:lnTo>
                    <a:pt x="385572" y="13716"/>
                  </a:lnTo>
                  <a:lnTo>
                    <a:pt x="384048" y="13716"/>
                  </a:lnTo>
                  <a:lnTo>
                    <a:pt x="373380" y="16764"/>
                  </a:lnTo>
                  <a:lnTo>
                    <a:pt x="384048" y="27431"/>
                  </a:lnTo>
                  <a:lnTo>
                    <a:pt x="384048" y="106680"/>
                  </a:lnTo>
                  <a:lnTo>
                    <a:pt x="377952" y="106680"/>
                  </a:lnTo>
                  <a:lnTo>
                    <a:pt x="371856" y="111252"/>
                  </a:lnTo>
                  <a:close/>
                </a:path>
                <a:path w="582295" h="419100">
                  <a:moveTo>
                    <a:pt x="384048" y="27431"/>
                  </a:moveTo>
                  <a:lnTo>
                    <a:pt x="373380" y="16764"/>
                  </a:lnTo>
                  <a:lnTo>
                    <a:pt x="384048" y="13716"/>
                  </a:lnTo>
                  <a:lnTo>
                    <a:pt x="384048" y="27431"/>
                  </a:lnTo>
                  <a:close/>
                </a:path>
                <a:path w="582295" h="419100">
                  <a:moveTo>
                    <a:pt x="566166" y="209550"/>
                  </a:moveTo>
                  <a:lnTo>
                    <a:pt x="384048" y="27431"/>
                  </a:lnTo>
                  <a:lnTo>
                    <a:pt x="384048" y="13716"/>
                  </a:lnTo>
                  <a:lnTo>
                    <a:pt x="385572" y="13716"/>
                  </a:lnTo>
                  <a:lnTo>
                    <a:pt x="577596" y="205740"/>
                  </a:lnTo>
                  <a:lnTo>
                    <a:pt x="569976" y="205740"/>
                  </a:lnTo>
                  <a:lnTo>
                    <a:pt x="566166" y="209550"/>
                  </a:lnTo>
                  <a:close/>
                </a:path>
                <a:path w="582295" h="419100">
                  <a:moveTo>
                    <a:pt x="371856" y="313944"/>
                  </a:moveTo>
                  <a:lnTo>
                    <a:pt x="0" y="313944"/>
                  </a:lnTo>
                  <a:lnTo>
                    <a:pt x="0" y="106680"/>
                  </a:lnTo>
                  <a:lnTo>
                    <a:pt x="371856" y="106680"/>
                  </a:lnTo>
                  <a:lnTo>
                    <a:pt x="371856" y="111252"/>
                  </a:lnTo>
                  <a:lnTo>
                    <a:pt x="10668" y="111252"/>
                  </a:lnTo>
                  <a:lnTo>
                    <a:pt x="4572" y="117348"/>
                  </a:lnTo>
                  <a:lnTo>
                    <a:pt x="10668" y="117348"/>
                  </a:lnTo>
                  <a:lnTo>
                    <a:pt x="10668" y="301752"/>
                  </a:lnTo>
                  <a:lnTo>
                    <a:pt x="4572" y="301752"/>
                  </a:lnTo>
                  <a:lnTo>
                    <a:pt x="10668" y="307848"/>
                  </a:lnTo>
                  <a:lnTo>
                    <a:pt x="371856" y="307848"/>
                  </a:lnTo>
                  <a:lnTo>
                    <a:pt x="371856" y="313944"/>
                  </a:lnTo>
                  <a:close/>
                </a:path>
                <a:path w="582295" h="419100">
                  <a:moveTo>
                    <a:pt x="384048" y="117348"/>
                  </a:moveTo>
                  <a:lnTo>
                    <a:pt x="10668" y="117348"/>
                  </a:lnTo>
                  <a:lnTo>
                    <a:pt x="10668" y="111252"/>
                  </a:lnTo>
                  <a:lnTo>
                    <a:pt x="371856" y="111252"/>
                  </a:lnTo>
                  <a:lnTo>
                    <a:pt x="377952" y="106680"/>
                  </a:lnTo>
                  <a:lnTo>
                    <a:pt x="384048" y="106680"/>
                  </a:lnTo>
                  <a:lnTo>
                    <a:pt x="384048" y="117348"/>
                  </a:lnTo>
                  <a:close/>
                </a:path>
                <a:path w="582295" h="419100">
                  <a:moveTo>
                    <a:pt x="10668" y="117348"/>
                  </a:moveTo>
                  <a:lnTo>
                    <a:pt x="4572" y="117348"/>
                  </a:lnTo>
                  <a:lnTo>
                    <a:pt x="10668" y="111252"/>
                  </a:lnTo>
                  <a:lnTo>
                    <a:pt x="10668" y="117348"/>
                  </a:lnTo>
                  <a:close/>
                </a:path>
                <a:path w="582295" h="419100">
                  <a:moveTo>
                    <a:pt x="569976" y="213360"/>
                  </a:moveTo>
                  <a:lnTo>
                    <a:pt x="566166" y="209550"/>
                  </a:lnTo>
                  <a:lnTo>
                    <a:pt x="569976" y="205740"/>
                  </a:lnTo>
                  <a:lnTo>
                    <a:pt x="569976" y="213360"/>
                  </a:lnTo>
                  <a:close/>
                </a:path>
                <a:path w="582295" h="419100">
                  <a:moveTo>
                    <a:pt x="579097" y="213360"/>
                  </a:moveTo>
                  <a:lnTo>
                    <a:pt x="569976" y="213360"/>
                  </a:lnTo>
                  <a:lnTo>
                    <a:pt x="569976" y="205740"/>
                  </a:lnTo>
                  <a:lnTo>
                    <a:pt x="577596" y="205740"/>
                  </a:lnTo>
                  <a:lnTo>
                    <a:pt x="582168" y="210312"/>
                  </a:lnTo>
                  <a:lnTo>
                    <a:pt x="579097" y="213360"/>
                  </a:lnTo>
                  <a:close/>
                </a:path>
                <a:path w="582295" h="419100">
                  <a:moveTo>
                    <a:pt x="384137" y="406908"/>
                  </a:moveTo>
                  <a:lnTo>
                    <a:pt x="384048" y="391668"/>
                  </a:lnTo>
                  <a:lnTo>
                    <a:pt x="566166" y="209550"/>
                  </a:lnTo>
                  <a:lnTo>
                    <a:pt x="569976" y="213360"/>
                  </a:lnTo>
                  <a:lnTo>
                    <a:pt x="579097" y="213360"/>
                  </a:lnTo>
                  <a:lnTo>
                    <a:pt x="384137" y="406908"/>
                  </a:lnTo>
                  <a:close/>
                </a:path>
                <a:path w="582295" h="419100">
                  <a:moveTo>
                    <a:pt x="10668" y="307848"/>
                  </a:moveTo>
                  <a:lnTo>
                    <a:pt x="4572" y="301752"/>
                  </a:lnTo>
                  <a:lnTo>
                    <a:pt x="10668" y="301752"/>
                  </a:lnTo>
                  <a:lnTo>
                    <a:pt x="10668" y="307848"/>
                  </a:lnTo>
                  <a:close/>
                </a:path>
                <a:path w="582295" h="419100">
                  <a:moveTo>
                    <a:pt x="384048" y="313944"/>
                  </a:moveTo>
                  <a:lnTo>
                    <a:pt x="377952" y="313944"/>
                  </a:lnTo>
                  <a:lnTo>
                    <a:pt x="371856" y="307848"/>
                  </a:lnTo>
                  <a:lnTo>
                    <a:pt x="10668" y="307848"/>
                  </a:lnTo>
                  <a:lnTo>
                    <a:pt x="10668" y="301752"/>
                  </a:lnTo>
                  <a:lnTo>
                    <a:pt x="384048" y="301752"/>
                  </a:lnTo>
                  <a:lnTo>
                    <a:pt x="384048" y="313944"/>
                  </a:lnTo>
                  <a:close/>
                </a:path>
                <a:path w="582295" h="419100">
                  <a:moveTo>
                    <a:pt x="371856" y="419100"/>
                  </a:moveTo>
                  <a:lnTo>
                    <a:pt x="371856" y="307848"/>
                  </a:lnTo>
                  <a:lnTo>
                    <a:pt x="377952" y="313944"/>
                  </a:lnTo>
                  <a:lnTo>
                    <a:pt x="384048" y="313944"/>
                  </a:lnTo>
                  <a:lnTo>
                    <a:pt x="384048" y="391668"/>
                  </a:lnTo>
                  <a:lnTo>
                    <a:pt x="373380" y="402336"/>
                  </a:lnTo>
                  <a:lnTo>
                    <a:pt x="384048" y="406908"/>
                  </a:lnTo>
                  <a:lnTo>
                    <a:pt x="371856" y="419100"/>
                  </a:lnTo>
                  <a:close/>
                </a:path>
                <a:path w="582295" h="419100">
                  <a:moveTo>
                    <a:pt x="384048" y="406908"/>
                  </a:moveTo>
                  <a:lnTo>
                    <a:pt x="373380" y="402336"/>
                  </a:lnTo>
                  <a:lnTo>
                    <a:pt x="384048" y="391668"/>
                  </a:lnTo>
                  <a:lnTo>
                    <a:pt x="384048" y="406908"/>
                  </a:lnTo>
                  <a:close/>
                </a:path>
              </a:pathLst>
            </a:custGeom>
            <a:grp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object 29">
            <a:extLst>
              <a:ext uri="{FF2B5EF4-FFF2-40B4-BE49-F238E27FC236}">
                <a16:creationId xmlns:a16="http://schemas.microsoft.com/office/drawing/2014/main" id="{F2168566-F8BD-DF20-0B83-6455D1047996}"/>
              </a:ext>
            </a:extLst>
          </p:cNvPr>
          <p:cNvGrpSpPr/>
          <p:nvPr/>
        </p:nvGrpSpPr>
        <p:grpSpPr>
          <a:xfrm>
            <a:off x="6340218" y="5319850"/>
            <a:ext cx="497924" cy="358375"/>
            <a:chOff x="7252716" y="5550408"/>
            <a:chExt cx="582295" cy="419100"/>
          </a:xfrm>
        </p:grpSpPr>
        <p:sp>
          <p:nvSpPr>
            <p:cNvPr id="31" name="object 30">
              <a:extLst>
                <a:ext uri="{FF2B5EF4-FFF2-40B4-BE49-F238E27FC236}">
                  <a16:creationId xmlns:a16="http://schemas.microsoft.com/office/drawing/2014/main" id="{296C3D60-0000-25F7-A331-10F50DBC2133}"/>
                </a:ext>
              </a:extLst>
            </p:cNvPr>
            <p:cNvSpPr/>
            <p:nvPr/>
          </p:nvSpPr>
          <p:spPr>
            <a:xfrm>
              <a:off x="7257288" y="5562600"/>
              <a:ext cx="570230" cy="393700"/>
            </a:xfrm>
            <a:custGeom>
              <a:avLst/>
              <a:gdLst/>
              <a:ahLst/>
              <a:cxnLst/>
              <a:rect l="l" t="t" r="r" b="b"/>
              <a:pathLst>
                <a:path w="570229" h="393700">
                  <a:moveTo>
                    <a:pt x="373380" y="393192"/>
                  </a:moveTo>
                  <a:lnTo>
                    <a:pt x="373380" y="295655"/>
                  </a:lnTo>
                  <a:lnTo>
                    <a:pt x="0" y="295655"/>
                  </a:lnTo>
                  <a:lnTo>
                    <a:pt x="0" y="99060"/>
                  </a:lnTo>
                  <a:lnTo>
                    <a:pt x="373380" y="99060"/>
                  </a:lnTo>
                  <a:lnTo>
                    <a:pt x="373380" y="0"/>
                  </a:lnTo>
                  <a:lnTo>
                    <a:pt x="569976" y="196596"/>
                  </a:lnTo>
                  <a:lnTo>
                    <a:pt x="373380" y="393192"/>
                  </a:lnTo>
                  <a:close/>
                </a:path>
              </a:pathLst>
            </a:custGeom>
            <a:solidFill>
              <a:schemeClr val="tx1"/>
            </a:solid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1">
              <a:extLst>
                <a:ext uri="{FF2B5EF4-FFF2-40B4-BE49-F238E27FC236}">
                  <a16:creationId xmlns:a16="http://schemas.microsoft.com/office/drawing/2014/main" id="{B1996C82-573A-FCEA-4A7A-834ADE1C7DC8}"/>
                </a:ext>
              </a:extLst>
            </p:cNvPr>
            <p:cNvSpPr/>
            <p:nvPr/>
          </p:nvSpPr>
          <p:spPr>
            <a:xfrm>
              <a:off x="7252716" y="5550408"/>
              <a:ext cx="582295" cy="419100"/>
            </a:xfrm>
            <a:custGeom>
              <a:avLst/>
              <a:gdLst/>
              <a:ahLst/>
              <a:cxnLst/>
              <a:rect l="l" t="t" r="r" b="b"/>
              <a:pathLst>
                <a:path w="582295" h="419100">
                  <a:moveTo>
                    <a:pt x="371856" y="111252"/>
                  </a:moveTo>
                  <a:lnTo>
                    <a:pt x="371856" y="0"/>
                  </a:lnTo>
                  <a:lnTo>
                    <a:pt x="384137" y="12192"/>
                  </a:lnTo>
                  <a:lnTo>
                    <a:pt x="373380" y="16764"/>
                  </a:lnTo>
                  <a:lnTo>
                    <a:pt x="384048" y="27431"/>
                  </a:lnTo>
                  <a:lnTo>
                    <a:pt x="384048" y="105156"/>
                  </a:lnTo>
                  <a:lnTo>
                    <a:pt x="377952" y="105156"/>
                  </a:lnTo>
                  <a:lnTo>
                    <a:pt x="371856" y="111252"/>
                  </a:lnTo>
                  <a:close/>
                </a:path>
                <a:path w="582295" h="419100">
                  <a:moveTo>
                    <a:pt x="384048" y="27431"/>
                  </a:moveTo>
                  <a:lnTo>
                    <a:pt x="373380" y="16764"/>
                  </a:lnTo>
                  <a:lnTo>
                    <a:pt x="384048" y="12192"/>
                  </a:lnTo>
                  <a:lnTo>
                    <a:pt x="384048" y="27431"/>
                  </a:lnTo>
                  <a:close/>
                </a:path>
                <a:path w="582295" h="419100">
                  <a:moveTo>
                    <a:pt x="566166" y="209550"/>
                  </a:moveTo>
                  <a:lnTo>
                    <a:pt x="384048" y="27431"/>
                  </a:lnTo>
                  <a:lnTo>
                    <a:pt x="384048" y="12192"/>
                  </a:lnTo>
                  <a:lnTo>
                    <a:pt x="579097" y="205740"/>
                  </a:lnTo>
                  <a:lnTo>
                    <a:pt x="569976" y="205740"/>
                  </a:lnTo>
                  <a:lnTo>
                    <a:pt x="566166" y="209550"/>
                  </a:lnTo>
                  <a:close/>
                </a:path>
                <a:path w="582295" h="419100">
                  <a:moveTo>
                    <a:pt x="371856" y="312420"/>
                  </a:moveTo>
                  <a:lnTo>
                    <a:pt x="0" y="312420"/>
                  </a:lnTo>
                  <a:lnTo>
                    <a:pt x="0" y="105156"/>
                  </a:lnTo>
                  <a:lnTo>
                    <a:pt x="371856" y="105156"/>
                  </a:lnTo>
                  <a:lnTo>
                    <a:pt x="371856" y="111252"/>
                  </a:lnTo>
                  <a:lnTo>
                    <a:pt x="10668" y="111252"/>
                  </a:lnTo>
                  <a:lnTo>
                    <a:pt x="4572" y="117348"/>
                  </a:lnTo>
                  <a:lnTo>
                    <a:pt x="10668" y="117348"/>
                  </a:lnTo>
                  <a:lnTo>
                    <a:pt x="10668" y="301751"/>
                  </a:lnTo>
                  <a:lnTo>
                    <a:pt x="4572" y="301751"/>
                  </a:lnTo>
                  <a:lnTo>
                    <a:pt x="10668" y="307848"/>
                  </a:lnTo>
                  <a:lnTo>
                    <a:pt x="371856" y="307848"/>
                  </a:lnTo>
                  <a:lnTo>
                    <a:pt x="371856" y="312420"/>
                  </a:lnTo>
                  <a:close/>
                </a:path>
                <a:path w="582295" h="419100">
                  <a:moveTo>
                    <a:pt x="384048" y="117348"/>
                  </a:moveTo>
                  <a:lnTo>
                    <a:pt x="10668" y="117348"/>
                  </a:lnTo>
                  <a:lnTo>
                    <a:pt x="10668" y="111252"/>
                  </a:lnTo>
                  <a:lnTo>
                    <a:pt x="371856" y="111252"/>
                  </a:lnTo>
                  <a:lnTo>
                    <a:pt x="377952" y="105156"/>
                  </a:lnTo>
                  <a:lnTo>
                    <a:pt x="384048" y="105156"/>
                  </a:lnTo>
                  <a:lnTo>
                    <a:pt x="384048" y="117348"/>
                  </a:lnTo>
                  <a:close/>
                </a:path>
                <a:path w="582295" h="419100">
                  <a:moveTo>
                    <a:pt x="10668" y="117348"/>
                  </a:moveTo>
                  <a:lnTo>
                    <a:pt x="4572" y="117348"/>
                  </a:lnTo>
                  <a:lnTo>
                    <a:pt x="10668" y="111252"/>
                  </a:lnTo>
                  <a:lnTo>
                    <a:pt x="10668" y="117348"/>
                  </a:lnTo>
                  <a:close/>
                </a:path>
                <a:path w="582295" h="419100">
                  <a:moveTo>
                    <a:pt x="569976" y="213360"/>
                  </a:moveTo>
                  <a:lnTo>
                    <a:pt x="566166" y="209550"/>
                  </a:lnTo>
                  <a:lnTo>
                    <a:pt x="569976" y="205740"/>
                  </a:lnTo>
                  <a:lnTo>
                    <a:pt x="569976" y="213360"/>
                  </a:lnTo>
                  <a:close/>
                </a:path>
                <a:path w="582295" h="419100">
                  <a:moveTo>
                    <a:pt x="577596" y="213360"/>
                  </a:moveTo>
                  <a:lnTo>
                    <a:pt x="569976" y="213360"/>
                  </a:lnTo>
                  <a:lnTo>
                    <a:pt x="569976" y="205740"/>
                  </a:lnTo>
                  <a:lnTo>
                    <a:pt x="579097" y="205740"/>
                  </a:lnTo>
                  <a:lnTo>
                    <a:pt x="582168" y="208788"/>
                  </a:lnTo>
                  <a:lnTo>
                    <a:pt x="577596" y="213360"/>
                  </a:lnTo>
                  <a:close/>
                </a:path>
                <a:path w="582295" h="419100">
                  <a:moveTo>
                    <a:pt x="385572" y="405384"/>
                  </a:moveTo>
                  <a:lnTo>
                    <a:pt x="384048" y="405384"/>
                  </a:lnTo>
                  <a:lnTo>
                    <a:pt x="384048" y="391668"/>
                  </a:lnTo>
                  <a:lnTo>
                    <a:pt x="566166" y="209550"/>
                  </a:lnTo>
                  <a:lnTo>
                    <a:pt x="569976" y="213360"/>
                  </a:lnTo>
                  <a:lnTo>
                    <a:pt x="577596" y="213360"/>
                  </a:lnTo>
                  <a:lnTo>
                    <a:pt x="385572" y="405384"/>
                  </a:lnTo>
                  <a:close/>
                </a:path>
                <a:path w="582295" h="419100">
                  <a:moveTo>
                    <a:pt x="10668" y="307848"/>
                  </a:moveTo>
                  <a:lnTo>
                    <a:pt x="4572" y="301751"/>
                  </a:lnTo>
                  <a:lnTo>
                    <a:pt x="10668" y="301751"/>
                  </a:lnTo>
                  <a:lnTo>
                    <a:pt x="10668" y="307848"/>
                  </a:lnTo>
                  <a:close/>
                </a:path>
                <a:path w="582295" h="419100">
                  <a:moveTo>
                    <a:pt x="384048" y="312420"/>
                  </a:moveTo>
                  <a:lnTo>
                    <a:pt x="377952" y="312420"/>
                  </a:lnTo>
                  <a:lnTo>
                    <a:pt x="371856" y="307848"/>
                  </a:lnTo>
                  <a:lnTo>
                    <a:pt x="10668" y="307848"/>
                  </a:lnTo>
                  <a:lnTo>
                    <a:pt x="10668" y="301751"/>
                  </a:lnTo>
                  <a:lnTo>
                    <a:pt x="384048" y="301751"/>
                  </a:lnTo>
                  <a:lnTo>
                    <a:pt x="384048" y="312420"/>
                  </a:lnTo>
                  <a:close/>
                </a:path>
                <a:path w="582295" h="419100">
                  <a:moveTo>
                    <a:pt x="371856" y="419100"/>
                  </a:moveTo>
                  <a:lnTo>
                    <a:pt x="371856" y="307848"/>
                  </a:lnTo>
                  <a:lnTo>
                    <a:pt x="377952" y="312420"/>
                  </a:lnTo>
                  <a:lnTo>
                    <a:pt x="384048" y="312420"/>
                  </a:lnTo>
                  <a:lnTo>
                    <a:pt x="384048" y="391668"/>
                  </a:lnTo>
                  <a:lnTo>
                    <a:pt x="373380" y="402336"/>
                  </a:lnTo>
                  <a:lnTo>
                    <a:pt x="384048" y="405384"/>
                  </a:lnTo>
                  <a:lnTo>
                    <a:pt x="385572" y="405384"/>
                  </a:lnTo>
                  <a:lnTo>
                    <a:pt x="371856" y="419100"/>
                  </a:lnTo>
                  <a:close/>
                </a:path>
                <a:path w="582295" h="419100">
                  <a:moveTo>
                    <a:pt x="384048" y="405384"/>
                  </a:moveTo>
                  <a:lnTo>
                    <a:pt x="373380" y="402336"/>
                  </a:lnTo>
                  <a:lnTo>
                    <a:pt x="384048" y="391668"/>
                  </a:lnTo>
                  <a:lnTo>
                    <a:pt x="384048" y="405384"/>
                  </a:lnTo>
                  <a:close/>
                </a:path>
              </a:pathLst>
            </a:custGeom>
            <a:solidFill>
              <a:srgbClr val="00346E"/>
            </a:solidFill>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grpSp>
      <p:sp>
        <p:nvSpPr>
          <p:cNvPr id="33" name="object 32">
            <a:extLst>
              <a:ext uri="{FF2B5EF4-FFF2-40B4-BE49-F238E27FC236}">
                <a16:creationId xmlns:a16="http://schemas.microsoft.com/office/drawing/2014/main" id="{3B934638-E8C9-E9E6-5D76-020D2CB107B7}"/>
              </a:ext>
            </a:extLst>
          </p:cNvPr>
          <p:cNvSpPr txBox="1"/>
          <p:nvPr/>
        </p:nvSpPr>
        <p:spPr>
          <a:xfrm>
            <a:off x="6986149" y="2630983"/>
            <a:ext cx="898653" cy="175839"/>
          </a:xfrm>
          <a:prstGeom prst="rect">
            <a:avLst/>
          </a:prstGeom>
        </p:spPr>
        <p:txBody>
          <a:bodyPr vert="horz" wrap="square" lIns="0" tIns="14118"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05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FACOLTATIVI</a:t>
            </a:r>
          </a:p>
        </p:txBody>
      </p:sp>
      <p:sp>
        <p:nvSpPr>
          <p:cNvPr id="34" name="object 33">
            <a:extLst>
              <a:ext uri="{FF2B5EF4-FFF2-40B4-BE49-F238E27FC236}">
                <a16:creationId xmlns:a16="http://schemas.microsoft.com/office/drawing/2014/main" id="{536B0FAD-3057-900B-5852-33A5BD5786C4}"/>
              </a:ext>
            </a:extLst>
          </p:cNvPr>
          <p:cNvSpPr txBox="1"/>
          <p:nvPr/>
        </p:nvSpPr>
        <p:spPr>
          <a:xfrm>
            <a:off x="7052077" y="5431541"/>
            <a:ext cx="898653" cy="175839"/>
          </a:xfrm>
          <a:prstGeom prst="rect">
            <a:avLst/>
          </a:prstGeom>
        </p:spPr>
        <p:txBody>
          <a:bodyPr vert="horz" wrap="square" lIns="0" tIns="14118"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05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FACOLTATIVI</a:t>
            </a:r>
          </a:p>
        </p:txBody>
      </p:sp>
      <p:sp>
        <p:nvSpPr>
          <p:cNvPr id="35" name="object 34">
            <a:extLst>
              <a:ext uri="{FF2B5EF4-FFF2-40B4-BE49-F238E27FC236}">
                <a16:creationId xmlns:a16="http://schemas.microsoft.com/office/drawing/2014/main" id="{C5B86368-BE22-33A0-B243-9817FF9CF770}"/>
              </a:ext>
            </a:extLst>
          </p:cNvPr>
          <p:cNvSpPr txBox="1"/>
          <p:nvPr/>
        </p:nvSpPr>
        <p:spPr>
          <a:xfrm>
            <a:off x="6986149" y="3559333"/>
            <a:ext cx="1070782" cy="175839"/>
          </a:xfrm>
          <a:prstGeom prst="rect">
            <a:avLst/>
          </a:prstGeom>
        </p:spPr>
        <p:txBody>
          <a:bodyPr vert="horz" wrap="square" lIns="0" tIns="14118" rIns="0" bIns="0" rtlCol="0">
            <a:spAutoFit/>
          </a:body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05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OBBLIGATORIE</a:t>
            </a:r>
          </a:p>
        </p:txBody>
      </p:sp>
      <p:sp>
        <p:nvSpPr>
          <p:cNvPr id="36" name="object 35">
            <a:extLst>
              <a:ext uri="{FF2B5EF4-FFF2-40B4-BE49-F238E27FC236}">
                <a16:creationId xmlns:a16="http://schemas.microsoft.com/office/drawing/2014/main" id="{2F684361-14D7-610B-4B99-ACAA91FC1470}"/>
              </a:ext>
            </a:extLst>
          </p:cNvPr>
          <p:cNvSpPr txBox="1"/>
          <p:nvPr/>
        </p:nvSpPr>
        <p:spPr>
          <a:xfrm>
            <a:off x="7040902" y="4494475"/>
            <a:ext cx="1070782" cy="218158"/>
          </a:xfrm>
          <a:prstGeom prst="rect">
            <a:avLst/>
          </a:prstGeom>
        </p:spPr>
        <p:txBody>
          <a:bodyPr vert="horz" wrap="square" lIns="0" tIns="14118" rIns="0" bIns="0" rtlCol="0">
            <a:spAutoFit/>
          </a:bodyPr>
          <a:lstStyle>
            <a:defPPr>
              <a:defRPr lang="de-DE"/>
            </a:defPPr>
            <a:lvl1pPr marL="10860" algn="l" defTabSz="781903" fontAlgn="auto">
              <a:spcBef>
                <a:spcPts val="111"/>
              </a:spcBef>
              <a:spcAft>
                <a:spcPts val="0"/>
              </a:spcAft>
              <a:defRPr sz="1050" b="1" spc="9">
                <a:latin typeface="Cera PRO Light" panose="00000400000000000000" pitchFamily="50" charset="0"/>
                <a:cs typeface="Calibri"/>
              </a:defRPr>
            </a:lvl1pPr>
          </a:lstStyle>
          <a:p>
            <a:pPr marL="10860" marR="0" lvl="0" indent="0" algn="l" defTabSz="781903" rtl="0" eaLnBrk="1" fontAlgn="auto" latinLnBrk="0" hangingPunct="1">
              <a:lnSpc>
                <a:spcPct val="100000"/>
              </a:lnSpc>
              <a:spcBef>
                <a:spcPts val="111"/>
              </a:spcBef>
              <a:spcAft>
                <a:spcPts val="0"/>
              </a:spcAft>
              <a:buClrTx/>
              <a:buSzTx/>
              <a:buFontTx/>
              <a:buNone/>
              <a:tabLst/>
              <a:defRPr/>
            </a:pPr>
            <a:r>
              <a:rPr kumimoji="0" sz="1050" b="1" i="0" u="none" strike="noStrike" kern="1200" cap="none" spc="9" normalizeH="0" baseline="0" noProof="0" dirty="0">
                <a:ln>
                  <a:noFill/>
                </a:ln>
                <a:solidFill>
                  <a:prstClr val="black"/>
                </a:solidFill>
                <a:effectLst/>
                <a:uLnTx/>
                <a:uFillTx/>
                <a:latin typeface="Cera PRO Light" panose="00000400000000000000" pitchFamily="50" charset="0"/>
                <a:ea typeface="+mn-ea"/>
                <a:cs typeface="Calibri"/>
              </a:rPr>
              <a:t>OBBLIGATORIE</a:t>
            </a:r>
          </a:p>
        </p:txBody>
      </p:sp>
      <p:sp>
        <p:nvSpPr>
          <p:cNvPr id="37" name="object 36">
            <a:extLst>
              <a:ext uri="{FF2B5EF4-FFF2-40B4-BE49-F238E27FC236}">
                <a16:creationId xmlns:a16="http://schemas.microsoft.com/office/drawing/2014/main" id="{3D93F539-6864-7F38-86B2-AED9F9754FA5}"/>
              </a:ext>
            </a:extLst>
          </p:cNvPr>
          <p:cNvSpPr/>
          <p:nvPr/>
        </p:nvSpPr>
        <p:spPr>
          <a:xfrm>
            <a:off x="7859729" y="2452847"/>
            <a:ext cx="568514" cy="3351894"/>
          </a:xfrm>
          <a:custGeom>
            <a:avLst/>
            <a:gdLst/>
            <a:ahLst/>
            <a:cxnLst/>
            <a:rect l="l" t="t" r="r" b="b"/>
            <a:pathLst>
              <a:path w="664845" h="3919854">
                <a:moveTo>
                  <a:pt x="312419" y="48767"/>
                </a:moveTo>
                <a:lnTo>
                  <a:pt x="309371" y="45720"/>
                </a:lnTo>
                <a:lnTo>
                  <a:pt x="304800" y="42671"/>
                </a:lnTo>
                <a:lnTo>
                  <a:pt x="300228" y="41147"/>
                </a:lnTo>
                <a:lnTo>
                  <a:pt x="294132" y="38100"/>
                </a:lnTo>
                <a:lnTo>
                  <a:pt x="288035" y="36575"/>
                </a:lnTo>
                <a:lnTo>
                  <a:pt x="281939" y="33528"/>
                </a:lnTo>
                <a:lnTo>
                  <a:pt x="274319" y="32004"/>
                </a:lnTo>
                <a:lnTo>
                  <a:pt x="265176" y="28955"/>
                </a:lnTo>
                <a:lnTo>
                  <a:pt x="246887" y="25908"/>
                </a:lnTo>
                <a:lnTo>
                  <a:pt x="227076" y="21336"/>
                </a:lnTo>
                <a:lnTo>
                  <a:pt x="179832" y="15240"/>
                </a:lnTo>
                <a:lnTo>
                  <a:pt x="152400" y="12191"/>
                </a:lnTo>
                <a:lnTo>
                  <a:pt x="124967" y="10667"/>
                </a:lnTo>
                <a:lnTo>
                  <a:pt x="96012" y="7620"/>
                </a:lnTo>
                <a:lnTo>
                  <a:pt x="65532" y="7620"/>
                </a:lnTo>
                <a:lnTo>
                  <a:pt x="33528" y="6096"/>
                </a:lnTo>
                <a:lnTo>
                  <a:pt x="0" y="6096"/>
                </a:lnTo>
                <a:lnTo>
                  <a:pt x="0" y="0"/>
                </a:lnTo>
                <a:lnTo>
                  <a:pt x="33528" y="0"/>
                </a:lnTo>
                <a:lnTo>
                  <a:pt x="153923" y="6096"/>
                </a:lnTo>
                <a:lnTo>
                  <a:pt x="204216" y="12191"/>
                </a:lnTo>
                <a:lnTo>
                  <a:pt x="227076" y="16763"/>
                </a:lnTo>
                <a:lnTo>
                  <a:pt x="248412" y="19812"/>
                </a:lnTo>
                <a:lnTo>
                  <a:pt x="257555" y="21336"/>
                </a:lnTo>
                <a:lnTo>
                  <a:pt x="266700" y="24383"/>
                </a:lnTo>
                <a:lnTo>
                  <a:pt x="275844" y="25908"/>
                </a:lnTo>
                <a:lnTo>
                  <a:pt x="283464" y="28955"/>
                </a:lnTo>
                <a:lnTo>
                  <a:pt x="291083" y="30479"/>
                </a:lnTo>
                <a:lnTo>
                  <a:pt x="297180" y="33528"/>
                </a:lnTo>
                <a:lnTo>
                  <a:pt x="303276" y="35051"/>
                </a:lnTo>
                <a:lnTo>
                  <a:pt x="316992" y="44196"/>
                </a:lnTo>
                <a:lnTo>
                  <a:pt x="320039" y="47243"/>
                </a:lnTo>
                <a:lnTo>
                  <a:pt x="312419" y="47243"/>
                </a:lnTo>
                <a:lnTo>
                  <a:pt x="312419" y="48767"/>
                </a:lnTo>
                <a:close/>
              </a:path>
              <a:path w="664845" h="3919854">
                <a:moveTo>
                  <a:pt x="316992" y="53340"/>
                </a:moveTo>
                <a:lnTo>
                  <a:pt x="315467" y="50291"/>
                </a:lnTo>
                <a:lnTo>
                  <a:pt x="312419" y="47243"/>
                </a:lnTo>
                <a:lnTo>
                  <a:pt x="320039" y="47243"/>
                </a:lnTo>
                <a:lnTo>
                  <a:pt x="322325" y="51816"/>
                </a:lnTo>
                <a:lnTo>
                  <a:pt x="316992" y="51816"/>
                </a:lnTo>
                <a:lnTo>
                  <a:pt x="316992" y="53340"/>
                </a:lnTo>
                <a:close/>
              </a:path>
              <a:path w="664845" h="3919854">
                <a:moveTo>
                  <a:pt x="545592" y="1959864"/>
                </a:moveTo>
                <a:lnTo>
                  <a:pt x="516635" y="1958340"/>
                </a:lnTo>
                <a:lnTo>
                  <a:pt x="489203" y="1955292"/>
                </a:lnTo>
                <a:lnTo>
                  <a:pt x="461771" y="1953768"/>
                </a:lnTo>
                <a:lnTo>
                  <a:pt x="437387" y="1950719"/>
                </a:lnTo>
                <a:lnTo>
                  <a:pt x="414528" y="1946148"/>
                </a:lnTo>
                <a:lnTo>
                  <a:pt x="393192" y="1943100"/>
                </a:lnTo>
                <a:lnTo>
                  <a:pt x="384048" y="1941576"/>
                </a:lnTo>
                <a:lnTo>
                  <a:pt x="374903" y="1938527"/>
                </a:lnTo>
                <a:lnTo>
                  <a:pt x="367283" y="1937003"/>
                </a:lnTo>
                <a:lnTo>
                  <a:pt x="359664" y="1933956"/>
                </a:lnTo>
                <a:lnTo>
                  <a:pt x="352044" y="1932432"/>
                </a:lnTo>
                <a:lnTo>
                  <a:pt x="345948" y="1929384"/>
                </a:lnTo>
                <a:lnTo>
                  <a:pt x="318516" y="1909572"/>
                </a:lnTo>
                <a:lnTo>
                  <a:pt x="318516" y="54863"/>
                </a:lnTo>
                <a:lnTo>
                  <a:pt x="316992" y="51816"/>
                </a:lnTo>
                <a:lnTo>
                  <a:pt x="322325" y="51816"/>
                </a:lnTo>
                <a:lnTo>
                  <a:pt x="323087" y="53340"/>
                </a:lnTo>
                <a:lnTo>
                  <a:pt x="323087" y="1906524"/>
                </a:lnTo>
                <a:lnTo>
                  <a:pt x="324612" y="1908048"/>
                </a:lnTo>
                <a:lnTo>
                  <a:pt x="324612" y="1911095"/>
                </a:lnTo>
                <a:lnTo>
                  <a:pt x="326136" y="1911095"/>
                </a:lnTo>
                <a:lnTo>
                  <a:pt x="327660" y="1912619"/>
                </a:lnTo>
                <a:lnTo>
                  <a:pt x="326135" y="1912619"/>
                </a:lnTo>
                <a:lnTo>
                  <a:pt x="329183" y="1915668"/>
                </a:lnTo>
                <a:lnTo>
                  <a:pt x="330708" y="1915668"/>
                </a:lnTo>
                <a:lnTo>
                  <a:pt x="332232" y="1917192"/>
                </a:lnTo>
                <a:lnTo>
                  <a:pt x="336803" y="1920240"/>
                </a:lnTo>
                <a:lnTo>
                  <a:pt x="341376" y="1921764"/>
                </a:lnTo>
                <a:lnTo>
                  <a:pt x="347471" y="1924811"/>
                </a:lnTo>
                <a:lnTo>
                  <a:pt x="353567" y="1926335"/>
                </a:lnTo>
                <a:lnTo>
                  <a:pt x="361187" y="1929384"/>
                </a:lnTo>
                <a:lnTo>
                  <a:pt x="368807" y="1930908"/>
                </a:lnTo>
                <a:lnTo>
                  <a:pt x="376428" y="1933956"/>
                </a:lnTo>
                <a:lnTo>
                  <a:pt x="394716" y="1937003"/>
                </a:lnTo>
                <a:lnTo>
                  <a:pt x="416051" y="1941576"/>
                </a:lnTo>
                <a:lnTo>
                  <a:pt x="463296" y="1947672"/>
                </a:lnTo>
                <a:lnTo>
                  <a:pt x="489203" y="1950719"/>
                </a:lnTo>
                <a:lnTo>
                  <a:pt x="516635" y="1952243"/>
                </a:lnTo>
                <a:lnTo>
                  <a:pt x="547116" y="1955292"/>
                </a:lnTo>
                <a:lnTo>
                  <a:pt x="577596" y="1955292"/>
                </a:lnTo>
                <a:lnTo>
                  <a:pt x="609600" y="1956816"/>
                </a:lnTo>
                <a:lnTo>
                  <a:pt x="545592" y="1959864"/>
                </a:lnTo>
                <a:close/>
              </a:path>
              <a:path w="664845" h="3919854">
                <a:moveTo>
                  <a:pt x="326136" y="1911095"/>
                </a:moveTo>
                <a:lnTo>
                  <a:pt x="324612" y="1911095"/>
                </a:lnTo>
                <a:lnTo>
                  <a:pt x="324612" y="1909572"/>
                </a:lnTo>
                <a:lnTo>
                  <a:pt x="326136" y="1911095"/>
                </a:lnTo>
                <a:close/>
              </a:path>
              <a:path w="664845" h="3919854">
                <a:moveTo>
                  <a:pt x="330708" y="1915668"/>
                </a:moveTo>
                <a:lnTo>
                  <a:pt x="329183" y="1915668"/>
                </a:lnTo>
                <a:lnTo>
                  <a:pt x="329183" y="1914143"/>
                </a:lnTo>
                <a:lnTo>
                  <a:pt x="330708" y="1915668"/>
                </a:lnTo>
                <a:close/>
              </a:path>
              <a:path w="664845" h="3919854">
                <a:moveTo>
                  <a:pt x="641603" y="1962911"/>
                </a:moveTo>
                <a:lnTo>
                  <a:pt x="609600" y="1962911"/>
                </a:lnTo>
                <a:lnTo>
                  <a:pt x="545592" y="1959864"/>
                </a:lnTo>
                <a:lnTo>
                  <a:pt x="609600" y="1956816"/>
                </a:lnTo>
                <a:lnTo>
                  <a:pt x="641603" y="1956816"/>
                </a:lnTo>
                <a:lnTo>
                  <a:pt x="641603" y="1962911"/>
                </a:lnTo>
                <a:close/>
              </a:path>
              <a:path w="664845" h="3919854">
                <a:moveTo>
                  <a:pt x="664464" y="1962911"/>
                </a:moveTo>
                <a:lnTo>
                  <a:pt x="641603" y="1962911"/>
                </a:lnTo>
                <a:lnTo>
                  <a:pt x="641603" y="1956816"/>
                </a:lnTo>
                <a:lnTo>
                  <a:pt x="664464" y="1956816"/>
                </a:lnTo>
                <a:lnTo>
                  <a:pt x="664464" y="1962911"/>
                </a:lnTo>
                <a:close/>
              </a:path>
              <a:path w="664845" h="3919854">
                <a:moveTo>
                  <a:pt x="322325" y="3867911"/>
                </a:moveTo>
                <a:lnTo>
                  <a:pt x="316992" y="3867911"/>
                </a:lnTo>
                <a:lnTo>
                  <a:pt x="318516" y="3864863"/>
                </a:lnTo>
                <a:lnTo>
                  <a:pt x="318516" y="2010156"/>
                </a:lnTo>
                <a:lnTo>
                  <a:pt x="320039" y="2005584"/>
                </a:lnTo>
                <a:lnTo>
                  <a:pt x="323087" y="2002535"/>
                </a:lnTo>
                <a:lnTo>
                  <a:pt x="326135" y="2001011"/>
                </a:lnTo>
                <a:lnTo>
                  <a:pt x="329183" y="1997964"/>
                </a:lnTo>
                <a:lnTo>
                  <a:pt x="333755" y="1994916"/>
                </a:lnTo>
                <a:lnTo>
                  <a:pt x="339851" y="1991868"/>
                </a:lnTo>
                <a:lnTo>
                  <a:pt x="345948" y="1990343"/>
                </a:lnTo>
                <a:lnTo>
                  <a:pt x="352044" y="1987295"/>
                </a:lnTo>
                <a:lnTo>
                  <a:pt x="359664" y="1985772"/>
                </a:lnTo>
                <a:lnTo>
                  <a:pt x="367283" y="1982724"/>
                </a:lnTo>
                <a:lnTo>
                  <a:pt x="374903" y="1981200"/>
                </a:lnTo>
                <a:lnTo>
                  <a:pt x="384048" y="1978151"/>
                </a:lnTo>
                <a:lnTo>
                  <a:pt x="393192" y="1976627"/>
                </a:lnTo>
                <a:lnTo>
                  <a:pt x="414528" y="1972056"/>
                </a:lnTo>
                <a:lnTo>
                  <a:pt x="461771" y="1965960"/>
                </a:lnTo>
                <a:lnTo>
                  <a:pt x="489203" y="1962911"/>
                </a:lnTo>
                <a:lnTo>
                  <a:pt x="545592" y="1959864"/>
                </a:lnTo>
                <a:lnTo>
                  <a:pt x="609600" y="1962911"/>
                </a:lnTo>
                <a:lnTo>
                  <a:pt x="577596" y="1962911"/>
                </a:lnTo>
                <a:lnTo>
                  <a:pt x="547116" y="1964435"/>
                </a:lnTo>
                <a:lnTo>
                  <a:pt x="516635" y="1967484"/>
                </a:lnTo>
                <a:lnTo>
                  <a:pt x="489203" y="1969008"/>
                </a:lnTo>
                <a:lnTo>
                  <a:pt x="438912" y="1975103"/>
                </a:lnTo>
                <a:lnTo>
                  <a:pt x="394716" y="1981200"/>
                </a:lnTo>
                <a:lnTo>
                  <a:pt x="385571" y="1984248"/>
                </a:lnTo>
                <a:lnTo>
                  <a:pt x="376428" y="1985772"/>
                </a:lnTo>
                <a:lnTo>
                  <a:pt x="368807" y="1988819"/>
                </a:lnTo>
                <a:lnTo>
                  <a:pt x="361187" y="1990343"/>
                </a:lnTo>
                <a:lnTo>
                  <a:pt x="353567" y="1993392"/>
                </a:lnTo>
                <a:lnTo>
                  <a:pt x="347471" y="1994916"/>
                </a:lnTo>
                <a:lnTo>
                  <a:pt x="341376" y="1997964"/>
                </a:lnTo>
                <a:lnTo>
                  <a:pt x="336803" y="1999488"/>
                </a:lnTo>
                <a:lnTo>
                  <a:pt x="332232" y="2002535"/>
                </a:lnTo>
                <a:lnTo>
                  <a:pt x="329183" y="2004060"/>
                </a:lnTo>
                <a:lnTo>
                  <a:pt x="326135" y="2007108"/>
                </a:lnTo>
                <a:lnTo>
                  <a:pt x="327660" y="2007108"/>
                </a:lnTo>
                <a:lnTo>
                  <a:pt x="326136" y="2008632"/>
                </a:lnTo>
                <a:lnTo>
                  <a:pt x="324612" y="2008632"/>
                </a:lnTo>
                <a:lnTo>
                  <a:pt x="324612" y="2010156"/>
                </a:lnTo>
                <a:lnTo>
                  <a:pt x="323087" y="2013203"/>
                </a:lnTo>
                <a:lnTo>
                  <a:pt x="323087" y="3866388"/>
                </a:lnTo>
                <a:lnTo>
                  <a:pt x="322325" y="3867911"/>
                </a:lnTo>
                <a:close/>
              </a:path>
              <a:path w="664845" h="3919854">
                <a:moveTo>
                  <a:pt x="324612" y="2010156"/>
                </a:moveTo>
                <a:lnTo>
                  <a:pt x="324612" y="2008632"/>
                </a:lnTo>
                <a:lnTo>
                  <a:pt x="326136" y="2008632"/>
                </a:lnTo>
                <a:lnTo>
                  <a:pt x="324612" y="2010156"/>
                </a:lnTo>
                <a:close/>
              </a:path>
              <a:path w="664845" h="3919854">
                <a:moveTo>
                  <a:pt x="0" y="3919728"/>
                </a:moveTo>
                <a:lnTo>
                  <a:pt x="0" y="3913631"/>
                </a:lnTo>
                <a:lnTo>
                  <a:pt x="33528" y="3913631"/>
                </a:lnTo>
                <a:lnTo>
                  <a:pt x="152400" y="3907536"/>
                </a:lnTo>
                <a:lnTo>
                  <a:pt x="179832" y="3904488"/>
                </a:lnTo>
                <a:lnTo>
                  <a:pt x="227076" y="3898392"/>
                </a:lnTo>
                <a:lnTo>
                  <a:pt x="246887" y="3893820"/>
                </a:lnTo>
                <a:lnTo>
                  <a:pt x="265176" y="3890772"/>
                </a:lnTo>
                <a:lnTo>
                  <a:pt x="274319" y="3887724"/>
                </a:lnTo>
                <a:lnTo>
                  <a:pt x="281939" y="3886199"/>
                </a:lnTo>
                <a:lnTo>
                  <a:pt x="288035" y="3883152"/>
                </a:lnTo>
                <a:lnTo>
                  <a:pt x="294132" y="3881628"/>
                </a:lnTo>
                <a:lnTo>
                  <a:pt x="300228" y="3878579"/>
                </a:lnTo>
                <a:lnTo>
                  <a:pt x="304800" y="3877056"/>
                </a:lnTo>
                <a:lnTo>
                  <a:pt x="309371" y="3874008"/>
                </a:lnTo>
                <a:lnTo>
                  <a:pt x="312419" y="3870960"/>
                </a:lnTo>
                <a:lnTo>
                  <a:pt x="315467" y="3869436"/>
                </a:lnTo>
                <a:lnTo>
                  <a:pt x="316992" y="3866388"/>
                </a:lnTo>
                <a:lnTo>
                  <a:pt x="316992" y="3867911"/>
                </a:lnTo>
                <a:lnTo>
                  <a:pt x="322325" y="3867911"/>
                </a:lnTo>
                <a:lnTo>
                  <a:pt x="320039" y="3872484"/>
                </a:lnTo>
                <a:lnTo>
                  <a:pt x="316992" y="3875531"/>
                </a:lnTo>
                <a:lnTo>
                  <a:pt x="307848" y="3881628"/>
                </a:lnTo>
                <a:lnTo>
                  <a:pt x="303276" y="3883152"/>
                </a:lnTo>
                <a:lnTo>
                  <a:pt x="291083" y="3889247"/>
                </a:lnTo>
                <a:lnTo>
                  <a:pt x="283464" y="3890772"/>
                </a:lnTo>
                <a:lnTo>
                  <a:pt x="275844" y="3893820"/>
                </a:lnTo>
                <a:lnTo>
                  <a:pt x="266700" y="3895344"/>
                </a:lnTo>
                <a:lnTo>
                  <a:pt x="257555" y="3898392"/>
                </a:lnTo>
                <a:lnTo>
                  <a:pt x="248412" y="3899915"/>
                </a:lnTo>
                <a:lnTo>
                  <a:pt x="227076" y="3902963"/>
                </a:lnTo>
                <a:lnTo>
                  <a:pt x="204216" y="3907536"/>
                </a:lnTo>
                <a:lnTo>
                  <a:pt x="179832" y="3910584"/>
                </a:lnTo>
                <a:lnTo>
                  <a:pt x="153923" y="3912108"/>
                </a:lnTo>
                <a:lnTo>
                  <a:pt x="124967" y="3915156"/>
                </a:lnTo>
                <a:lnTo>
                  <a:pt x="65532" y="3918204"/>
                </a:lnTo>
                <a:lnTo>
                  <a:pt x="33528" y="3918204"/>
                </a:lnTo>
                <a:lnTo>
                  <a:pt x="0" y="3919728"/>
                </a:lnTo>
                <a:close/>
              </a:path>
            </a:pathLst>
          </a:custGeom>
          <a:solidFill>
            <a:srgbClr val="004997"/>
          </a:solidFill>
          <a:ln>
            <a:solidFill>
              <a:schemeClr val="tx1"/>
            </a:solidFill>
          </a:ln>
        </p:spPr>
        <p:txBody>
          <a:bodyPr wrap="square" lIns="0" tIns="0" rIns="0" bIns="0" rtlCol="0"/>
          <a:lstStyle/>
          <a:p>
            <a:pPr marL="0" marR="0" lvl="0" indent="0" algn="l" defTabSz="781903" rtl="0" eaLnBrk="1" fontAlgn="auto" latinLnBrk="0" hangingPunct="1">
              <a:lnSpc>
                <a:spcPct val="100000"/>
              </a:lnSpc>
              <a:spcBef>
                <a:spcPts val="0"/>
              </a:spcBef>
              <a:spcAft>
                <a:spcPts val="0"/>
              </a:spcAft>
              <a:buClrTx/>
              <a:buSzTx/>
              <a:buFontTx/>
              <a:buNone/>
              <a:tabLst/>
              <a:defRPr/>
            </a:pPr>
            <a:endParaRPr kumimoji="0" sz="1539" b="0" i="0" u="none" strike="noStrike" kern="1200" cap="none" spc="0" normalizeH="0" baseline="0" noProof="0">
              <a:ln>
                <a:noFill/>
              </a:ln>
              <a:solidFill>
                <a:prstClr val="black"/>
              </a:solidFill>
              <a:effectLst/>
              <a:uLnTx/>
              <a:uFillTx/>
              <a:latin typeface="Calibri"/>
              <a:ea typeface="+mn-ea"/>
              <a:cs typeface="+mn-cs"/>
            </a:endParaRPr>
          </a:p>
        </p:txBody>
      </p:sp>
      <p:sp>
        <p:nvSpPr>
          <p:cNvPr id="38" name="object 37">
            <a:extLst>
              <a:ext uri="{FF2B5EF4-FFF2-40B4-BE49-F238E27FC236}">
                <a16:creationId xmlns:a16="http://schemas.microsoft.com/office/drawing/2014/main" id="{1B44AB8C-8E2E-8F26-A712-03EA607129B9}"/>
              </a:ext>
            </a:extLst>
          </p:cNvPr>
          <p:cNvSpPr txBox="1"/>
          <p:nvPr/>
        </p:nvSpPr>
        <p:spPr>
          <a:xfrm>
            <a:off x="8563282" y="2715453"/>
            <a:ext cx="179536" cy="2891927"/>
          </a:xfrm>
          <a:prstGeom prst="rect">
            <a:avLst/>
          </a:prstGeom>
          <a:solidFill>
            <a:srgbClr val="92D050"/>
          </a:solidFill>
        </p:spPr>
        <p:txBody>
          <a:bodyPr vert="vert" wrap="square" lIns="0" tIns="0" rIns="0" bIns="0" rtlCol="0">
            <a:spAutoFit/>
          </a:bodyPr>
          <a:lstStyle/>
          <a:p>
            <a:pPr marL="10860" marR="0" lvl="0" indent="0" algn="ctr" defTabSz="781903" rtl="0" eaLnBrk="1" fontAlgn="auto" latinLnBrk="0" hangingPunct="1">
              <a:lnSpc>
                <a:spcPts val="1368"/>
              </a:lnSpc>
              <a:spcBef>
                <a:spcPts val="552"/>
              </a:spcBef>
              <a:spcAft>
                <a:spcPts val="0"/>
              </a:spcAft>
              <a:buClrTx/>
              <a:buSzTx/>
              <a:buFontTx/>
              <a:buNone/>
              <a:tabLst/>
              <a:defRPr/>
            </a:pPr>
            <a:r>
              <a:rPr kumimoji="0" sz="1200" b="1" i="0" u="none" strike="noStrike" kern="1200" cap="none" spc="13" normalizeH="0" baseline="0" noProof="0" dirty="0" err="1">
                <a:ln>
                  <a:noFill/>
                </a:ln>
                <a:solidFill>
                  <a:prstClr val="black"/>
                </a:solidFill>
                <a:effectLst/>
                <a:uLnTx/>
                <a:uFillTx/>
                <a:latin typeface="Cera PRO "/>
                <a:ea typeface="+mn-ea"/>
                <a:cs typeface="Calibri"/>
              </a:rPr>
              <a:t>Codice</a:t>
            </a:r>
            <a:r>
              <a:rPr kumimoji="0" sz="1200" b="1" i="0" u="none" strike="noStrike" kern="1200" cap="none" spc="13" normalizeH="0" baseline="0" noProof="0" dirty="0">
                <a:ln>
                  <a:noFill/>
                </a:ln>
                <a:solidFill>
                  <a:prstClr val="black"/>
                </a:solidFill>
                <a:effectLst/>
                <a:uLnTx/>
                <a:uFillTx/>
                <a:latin typeface="Cera PRO "/>
                <a:ea typeface="+mn-ea"/>
                <a:cs typeface="Calibri"/>
              </a:rPr>
              <a:t> Contratti Pubblici</a:t>
            </a:r>
          </a:p>
        </p:txBody>
      </p:sp>
    </p:spTree>
    <p:extLst>
      <p:ext uri="{BB962C8B-B14F-4D97-AF65-F5344CB8AC3E}">
        <p14:creationId xmlns:p14="http://schemas.microsoft.com/office/powerpoint/2010/main" val="4138716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7FEAE528-98FF-D921-E2C4-39788622C7C3}"/>
              </a:ext>
            </a:extLst>
          </p:cNvPr>
          <p:cNvSpPr>
            <a:spLocks noGrp="1"/>
          </p:cNvSpPr>
          <p:nvPr>
            <p:ph type="body" sz="quarter" idx="10"/>
          </p:nvPr>
        </p:nvSpPr>
        <p:spPr/>
        <p:txBody>
          <a:bodyPr/>
          <a:lstStyle/>
          <a:p>
            <a:r>
              <a:rPr lang="it-IT" b="1" dirty="0">
                <a:solidFill>
                  <a:srgbClr val="64AB21"/>
                </a:solidFill>
                <a:latin typeface="+mj-lt"/>
              </a:rPr>
              <a:t>Applicazione dei CAM</a:t>
            </a:r>
            <a:endParaRPr lang="it-IT" dirty="0"/>
          </a:p>
        </p:txBody>
      </p:sp>
      <p:pic>
        <p:nvPicPr>
          <p:cNvPr id="7" name="Segnaposto contenuto 6">
            <a:extLst>
              <a:ext uri="{FF2B5EF4-FFF2-40B4-BE49-F238E27FC236}">
                <a16:creationId xmlns:a16="http://schemas.microsoft.com/office/drawing/2014/main" id="{EF51AD98-8628-C17A-8141-6B5F7800A44D}"/>
              </a:ext>
            </a:extLst>
          </p:cNvPr>
          <p:cNvPicPr>
            <a:picLocks noGrp="1" noChangeAspect="1"/>
          </p:cNvPicPr>
          <p:nvPr>
            <p:ph idx="1"/>
          </p:nvPr>
        </p:nvPicPr>
        <p:blipFill>
          <a:blip r:embed="rId3"/>
          <a:srcRect l="21851" t="21747" r="25101" b="70215"/>
          <a:stretch/>
        </p:blipFill>
        <p:spPr>
          <a:xfrm>
            <a:off x="179512" y="2060848"/>
            <a:ext cx="9293583" cy="792088"/>
          </a:xfrm>
        </p:spPr>
      </p:pic>
      <p:pic>
        <p:nvPicPr>
          <p:cNvPr id="9" name="Immagine 8">
            <a:extLst>
              <a:ext uri="{FF2B5EF4-FFF2-40B4-BE49-F238E27FC236}">
                <a16:creationId xmlns:a16="http://schemas.microsoft.com/office/drawing/2014/main" id="{55A6A7D6-9CB4-9DF1-24D0-1ACC7BDD41B3}"/>
              </a:ext>
            </a:extLst>
          </p:cNvPr>
          <p:cNvPicPr>
            <a:picLocks noChangeAspect="1"/>
          </p:cNvPicPr>
          <p:nvPr/>
        </p:nvPicPr>
        <p:blipFill>
          <a:blip r:embed="rId4"/>
          <a:srcRect l="21184" t="44854" r="24229" b="32222"/>
          <a:stretch/>
        </p:blipFill>
        <p:spPr>
          <a:xfrm>
            <a:off x="13752" y="3140968"/>
            <a:ext cx="9046092" cy="2136904"/>
          </a:xfrm>
          <a:prstGeom prst="rect">
            <a:avLst/>
          </a:prstGeom>
        </p:spPr>
      </p:pic>
    </p:spTree>
    <p:extLst>
      <p:ext uri="{BB962C8B-B14F-4D97-AF65-F5344CB8AC3E}">
        <p14:creationId xmlns:p14="http://schemas.microsoft.com/office/powerpoint/2010/main" val="2557866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B648715-6C3D-80B4-6272-46402A29506A}"/>
              </a:ext>
            </a:extLst>
          </p:cNvPr>
          <p:cNvSpPr>
            <a:spLocks noGrp="1"/>
          </p:cNvSpPr>
          <p:nvPr>
            <p:ph type="body" sz="quarter" idx="10"/>
          </p:nvPr>
        </p:nvSpPr>
        <p:spPr/>
        <p:txBody>
          <a:bodyPr/>
          <a:lstStyle/>
          <a:p>
            <a:r>
              <a:rPr lang="it-IT" b="1" dirty="0">
                <a:solidFill>
                  <a:srgbClr val="64AB21"/>
                </a:solidFill>
                <a:latin typeface="+mj-lt"/>
                <a:sym typeface="Raleway"/>
              </a:rPr>
              <a:t>Quindi ? </a:t>
            </a:r>
            <a:endParaRPr lang="it-IT" b="1" dirty="0">
              <a:solidFill>
                <a:srgbClr val="64AB21"/>
              </a:solidFill>
              <a:latin typeface="+mj-lt"/>
            </a:endParaRPr>
          </a:p>
        </p:txBody>
      </p:sp>
      <p:sp>
        <p:nvSpPr>
          <p:cNvPr id="4" name="Segnaposto testo 2">
            <a:extLst>
              <a:ext uri="{FF2B5EF4-FFF2-40B4-BE49-F238E27FC236}">
                <a16:creationId xmlns:a16="http://schemas.microsoft.com/office/drawing/2014/main" id="{D0E3E0CE-A7A3-BA0F-2FE1-54F71FA8E368}"/>
              </a:ext>
            </a:extLst>
          </p:cNvPr>
          <p:cNvSpPr txBox="1">
            <a:spLocks noGrp="1"/>
          </p:cNvSpPr>
          <p:nvPr>
            <p:ph idx="1"/>
          </p:nvPr>
        </p:nvSpPr>
        <p:spPr>
          <a:xfrm>
            <a:off x="685800" y="1752600"/>
            <a:ext cx="7772400" cy="452596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685800" eaLnBrk="0" fontAlgn="base" hangingPunct="0">
              <a:lnSpc>
                <a:spcPct val="150000"/>
              </a:lnSpc>
              <a:buSzPts val="4000"/>
              <a:defRPr/>
            </a:pPr>
            <a:r>
              <a:rPr lang="it-IT" dirty="0">
                <a:solidFill>
                  <a:schemeClr val="tx1"/>
                </a:solidFill>
                <a:latin typeface="Ebrima" panose="02000000000000000000" pitchFamily="2" charset="0"/>
                <a:ea typeface="Ebrima" panose="02000000000000000000" pitchFamily="2" charset="0"/>
                <a:cs typeface="Ebrima" panose="02000000000000000000" pitchFamily="2" charset="0"/>
              </a:rPr>
              <a:t>Secondo le indicazioni della Commissione europea, allo scopo di fornire al mercato un segnale</a:t>
            </a:r>
          </a:p>
          <a:p>
            <a:pPr algn="just" defTabSz="685800" eaLnBrk="0" fontAlgn="base" hangingPunct="0">
              <a:lnSpc>
                <a:spcPct val="150000"/>
              </a:lnSpc>
              <a:buSzPts val="4000"/>
              <a:defRPr/>
            </a:pPr>
            <a:r>
              <a:rPr lang="it-IT" dirty="0">
                <a:solidFill>
                  <a:schemeClr val="tx1"/>
                </a:solidFill>
                <a:latin typeface="Ebrima" panose="02000000000000000000" pitchFamily="2" charset="0"/>
                <a:ea typeface="Ebrima" panose="02000000000000000000" pitchFamily="2" charset="0"/>
                <a:cs typeface="Ebrima" panose="02000000000000000000" pitchFamily="2" charset="0"/>
              </a:rPr>
              <a:t>adeguato, è opportuno che le stazioni appaltanti assegnino ai criteri premianti punti in misura</a:t>
            </a:r>
          </a:p>
          <a:p>
            <a:pPr algn="just" defTabSz="685800" eaLnBrk="0" fontAlgn="base" hangingPunct="0">
              <a:lnSpc>
                <a:spcPct val="150000"/>
              </a:lnSpc>
              <a:buSzPts val="4000"/>
              <a:defRPr/>
            </a:pPr>
            <a:r>
              <a:rPr lang="it-IT" b="1" dirty="0">
                <a:solidFill>
                  <a:schemeClr val="tx1"/>
                </a:solidFill>
                <a:latin typeface="Ebrima" panose="02000000000000000000" pitchFamily="2" charset="0"/>
                <a:ea typeface="Ebrima" panose="02000000000000000000" pitchFamily="2" charset="0"/>
                <a:cs typeface="Ebrima" panose="02000000000000000000" pitchFamily="2" charset="0"/>
              </a:rPr>
              <a:t>non inferiore al 15% del punteggio totale   </a:t>
            </a:r>
            <a:r>
              <a:rPr lang="it-IT" dirty="0">
                <a:solidFill>
                  <a:schemeClr val="tx1"/>
                </a:solidFill>
                <a:latin typeface="Ebrima" panose="02000000000000000000" pitchFamily="2" charset="0"/>
                <a:ea typeface="Ebrima" panose="02000000000000000000" pitchFamily="2" charset="0"/>
                <a:cs typeface="Ebrima" panose="02000000000000000000" pitchFamily="2" charset="0"/>
              </a:rPr>
              <a:t>Fonte; COM (2014) 398</a:t>
            </a:r>
          </a:p>
        </p:txBody>
      </p:sp>
      <p:pic>
        <p:nvPicPr>
          <p:cNvPr id="5" name="Immagine 4">
            <a:extLst>
              <a:ext uri="{FF2B5EF4-FFF2-40B4-BE49-F238E27FC236}">
                <a16:creationId xmlns:a16="http://schemas.microsoft.com/office/drawing/2014/main" id="{9113334E-B401-6CFB-4EE7-E23AA285E6A3}"/>
              </a:ext>
            </a:extLst>
          </p:cNvPr>
          <p:cNvPicPr>
            <a:picLocks noChangeAspect="1"/>
          </p:cNvPicPr>
          <p:nvPr/>
        </p:nvPicPr>
        <p:blipFill>
          <a:blip r:embed="rId2"/>
          <a:srcRect l="22629" t="8667" r="16926"/>
          <a:stretch/>
        </p:blipFill>
        <p:spPr>
          <a:xfrm>
            <a:off x="5922399" y="3082511"/>
            <a:ext cx="2486025" cy="2504304"/>
          </a:xfrm>
          <a:prstGeom prst="rect">
            <a:avLst/>
          </a:prstGeom>
        </p:spPr>
      </p:pic>
      <p:sp>
        <p:nvSpPr>
          <p:cNvPr id="6" name="CasellaDiTesto 5">
            <a:extLst>
              <a:ext uri="{FF2B5EF4-FFF2-40B4-BE49-F238E27FC236}">
                <a16:creationId xmlns:a16="http://schemas.microsoft.com/office/drawing/2014/main" id="{687A3B35-4019-132B-9985-310D5B105406}"/>
              </a:ext>
            </a:extLst>
          </p:cNvPr>
          <p:cNvSpPr txBox="1"/>
          <p:nvPr/>
        </p:nvSpPr>
        <p:spPr>
          <a:xfrm rot="16200000">
            <a:off x="6017458" y="3191456"/>
            <a:ext cx="4517917" cy="196208"/>
          </a:xfrm>
          <a:prstGeom prst="rect">
            <a:avLst/>
          </a:prstGeom>
          <a:noFill/>
        </p:spPr>
        <p:txBody>
          <a:bodyPr wrap="square">
            <a:spAutoFit/>
          </a:bodyPr>
          <a:lstStyle/>
          <a:p>
            <a:r>
              <a:rPr lang="it-IT" sz="675" dirty="0">
                <a:solidFill>
                  <a:srgbClr val="111111"/>
                </a:solidFill>
                <a:latin typeface="ui-sans-serif"/>
                <a:hlinkClick r:id="rId3"/>
              </a:rPr>
              <a:t>Artur </a:t>
            </a:r>
            <a:r>
              <a:rPr lang="it-IT" sz="675" dirty="0" err="1">
                <a:solidFill>
                  <a:srgbClr val="111111"/>
                </a:solidFill>
                <a:latin typeface="ui-sans-serif"/>
                <a:hlinkClick r:id="rId3"/>
              </a:rPr>
              <a:t>Tumasjan</a:t>
            </a:r>
            <a:r>
              <a:rPr lang="it-IT" sz="675" dirty="0">
                <a:solidFill>
                  <a:srgbClr val="000000"/>
                </a:solidFill>
                <a:latin typeface="ui-sans-serif"/>
              </a:rPr>
              <a:t> su </a:t>
            </a:r>
            <a:r>
              <a:rPr lang="it-IT" sz="675" dirty="0" err="1">
                <a:solidFill>
                  <a:srgbClr val="767676"/>
                </a:solidFill>
                <a:latin typeface="ui-sans-serif"/>
                <a:hlinkClick r:id="rId4"/>
              </a:rPr>
              <a:t>Unsplash</a:t>
            </a:r>
            <a:endParaRPr lang="it-IT" sz="675" dirty="0"/>
          </a:p>
        </p:txBody>
      </p:sp>
    </p:spTree>
    <p:extLst>
      <p:ext uri="{BB962C8B-B14F-4D97-AF65-F5344CB8AC3E}">
        <p14:creationId xmlns:p14="http://schemas.microsoft.com/office/powerpoint/2010/main" val="1312929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a:xfrm>
            <a:off x="6300192" y="3861048"/>
            <a:ext cx="3094112" cy="533400"/>
          </a:xfrm>
        </p:spPr>
        <p:txBody>
          <a:bodyPr>
            <a:noAutofit/>
          </a:bodyPr>
          <a:lstStyle/>
          <a:p>
            <a:r>
              <a:rPr lang="it-IT" altLang="it-IT" sz="6600" b="1" dirty="0">
                <a:solidFill>
                  <a:srgbClr val="64AB21"/>
                </a:solidFill>
                <a:latin typeface="Cera PRO" panose="00000800000000000000"/>
                <a:cs typeface="Arial" panose="020B0604020202020204" pitchFamily="34" charset="0"/>
              </a:rPr>
              <a:t>CAM</a:t>
            </a:r>
            <a:r>
              <a:rPr lang="it-IT" altLang="it-IT" sz="3600" b="1" dirty="0">
                <a:solidFill>
                  <a:srgbClr val="64AB21"/>
                </a:solidFill>
                <a:latin typeface="Cera PRO" panose="00000800000000000000"/>
                <a:cs typeface="Arial" panose="020B0604020202020204" pitchFamily="34" charset="0"/>
              </a:rPr>
              <a:t> </a:t>
            </a:r>
          </a:p>
          <a:p>
            <a:r>
              <a:rPr lang="it-IT" altLang="it-IT" sz="3600" b="1" dirty="0">
                <a:solidFill>
                  <a:srgbClr val="64AB21"/>
                </a:solidFill>
                <a:latin typeface="Cera PRO" panose="00000800000000000000"/>
                <a:cs typeface="Arial" panose="020B0604020202020204" pitchFamily="34" charset="0"/>
              </a:rPr>
              <a:t>Strade</a:t>
            </a:r>
            <a:endParaRPr lang="it-IT" sz="3600" dirty="0">
              <a:latin typeface="Cera PRO" panose="00000800000000000000"/>
            </a:endParaRPr>
          </a:p>
        </p:txBody>
      </p:sp>
      <p:sp>
        <p:nvSpPr>
          <p:cNvPr id="4" name="Rettangolo 1"/>
          <p:cNvSpPr>
            <a:spLocks noChangeArrowheads="1"/>
          </p:cNvSpPr>
          <p:nvPr/>
        </p:nvSpPr>
        <p:spPr bwMode="auto">
          <a:xfrm>
            <a:off x="683568" y="5301208"/>
            <a:ext cx="824388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354013" rtl="0" eaLnBrk="1" fontAlgn="auto" latinLnBrk="0" hangingPunct="1">
              <a:lnSpc>
                <a:spcPct val="100000"/>
              </a:lnSpc>
              <a:spcBef>
                <a:spcPct val="0"/>
              </a:spcBef>
              <a:spcAft>
                <a:spcPts val="0"/>
              </a:spcAft>
              <a:buClrTx/>
              <a:buSzTx/>
              <a:buFontTx/>
              <a:buNone/>
              <a:tabLst/>
              <a:defRPr/>
            </a:pPr>
            <a:r>
              <a:rPr kumimoji="0" lang="it-IT" altLang="it-IT" sz="22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Affidamento del servizio di progettazione ed esecuzione dei lavori di costruzione, manutenzione e </a:t>
            </a:r>
          </a:p>
          <a:p>
            <a:pPr marL="0" marR="0" lvl="0" indent="0" algn="ctr" defTabSz="354013" rtl="0" eaLnBrk="1" fontAlgn="auto" latinLnBrk="0" hangingPunct="1">
              <a:lnSpc>
                <a:spcPct val="100000"/>
              </a:lnSpc>
              <a:spcBef>
                <a:spcPct val="0"/>
              </a:spcBef>
              <a:spcAft>
                <a:spcPts val="0"/>
              </a:spcAft>
              <a:buClrTx/>
              <a:buSzTx/>
              <a:buFontTx/>
              <a:buNone/>
              <a:tabLst/>
              <a:defRPr/>
            </a:pPr>
            <a:r>
              <a:rPr kumimoji="0" lang="it-IT" altLang="it-IT" sz="22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adeguamento delle infrastrutture stradali </a:t>
            </a:r>
          </a:p>
          <a:p>
            <a:pPr marL="0" marR="0" lvl="0" indent="0" algn="ctr" defTabSz="354013" rtl="0" eaLnBrk="1" fontAlgn="auto" latinLnBrk="0" hangingPunct="1">
              <a:lnSpc>
                <a:spcPct val="100000"/>
              </a:lnSpc>
              <a:spcBef>
                <a:spcPct val="0"/>
              </a:spcBef>
              <a:spcAft>
                <a:spcPts val="0"/>
              </a:spcAft>
              <a:buClrTx/>
              <a:buSzTx/>
              <a:buFontTx/>
              <a:buNone/>
              <a:tabLst/>
              <a:defRPr/>
            </a:pPr>
            <a:r>
              <a:rPr kumimoji="0" lang="it-IT" altLang="it-IT" sz="22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D.M. 5 agosto 2024</a:t>
            </a:r>
          </a:p>
        </p:txBody>
      </p:sp>
      <p:grpSp>
        <p:nvGrpSpPr>
          <p:cNvPr id="14" name="Gruppo 13">
            <a:extLst>
              <a:ext uri="{FF2B5EF4-FFF2-40B4-BE49-F238E27FC236}">
                <a16:creationId xmlns:a16="http://schemas.microsoft.com/office/drawing/2014/main" id="{CC549CC4-140A-595B-5D06-88D425B412E0}"/>
              </a:ext>
            </a:extLst>
          </p:cNvPr>
          <p:cNvGrpSpPr/>
          <p:nvPr/>
        </p:nvGrpSpPr>
        <p:grpSpPr>
          <a:xfrm>
            <a:off x="395536" y="1052736"/>
            <a:ext cx="6552728" cy="5799544"/>
            <a:chOff x="395536" y="1052736"/>
            <a:chExt cx="6552728" cy="5799544"/>
          </a:xfrm>
        </p:grpSpPr>
        <p:pic>
          <p:nvPicPr>
            <p:cNvPr id="12" name="Immagine 11">
              <a:extLst>
                <a:ext uri="{FF2B5EF4-FFF2-40B4-BE49-F238E27FC236}">
                  <a16:creationId xmlns:a16="http://schemas.microsoft.com/office/drawing/2014/main" id="{DD825DD2-AC5F-E9EB-3A6D-792B1D108703}"/>
                </a:ext>
              </a:extLst>
            </p:cNvPr>
            <p:cNvPicPr>
              <a:picLocks noChangeAspect="1"/>
            </p:cNvPicPr>
            <p:nvPr/>
          </p:nvPicPr>
          <p:blipFill>
            <a:blip r:embed="rId2" cstate="print">
              <a:extLst>
                <a:ext uri="{28A0092B-C50C-407E-A947-70E740481C1C}">
                  <a14:useLocalDpi xmlns:a14="http://schemas.microsoft.com/office/drawing/2010/main" val="0"/>
                </a:ext>
              </a:extLst>
            </a:blip>
            <a:srcRect t="10000" b="21833"/>
            <a:stretch/>
          </p:blipFill>
          <p:spPr>
            <a:xfrm>
              <a:off x="467544" y="1052736"/>
              <a:ext cx="6480720" cy="4098806"/>
            </a:xfrm>
            <a:prstGeom prst="rect">
              <a:avLst/>
            </a:prstGeom>
          </p:spPr>
        </p:pic>
        <p:sp>
          <p:nvSpPr>
            <p:cNvPr id="13" name="CasellaDiTesto 12">
              <a:extLst>
                <a:ext uri="{FF2B5EF4-FFF2-40B4-BE49-F238E27FC236}">
                  <a16:creationId xmlns:a16="http://schemas.microsoft.com/office/drawing/2014/main" id="{7F38DA93-F8CE-64CB-86F2-45D8ADE0D1D0}"/>
                </a:ext>
              </a:extLst>
            </p:cNvPr>
            <p:cNvSpPr txBox="1"/>
            <p:nvPr/>
          </p:nvSpPr>
          <p:spPr>
            <a:xfrm rot="16200000">
              <a:off x="-1750862" y="4398104"/>
              <a:ext cx="4600574"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400" b="0" i="0" u="none" strike="noStrike" kern="1200" cap="none" spc="0" normalizeH="0" baseline="0" noProof="0" dirty="0" err="1">
                  <a:ln>
                    <a:noFill/>
                  </a:ln>
                  <a:solidFill>
                    <a:prstClr val="black"/>
                  </a:solidFill>
                  <a:effectLst/>
                  <a:uLnTx/>
                  <a:uFillTx/>
                  <a:latin typeface="ui-sans-serif"/>
                  <a:ea typeface="+mn-ea"/>
                  <a:cs typeface="Arial" charset="0"/>
                  <a:hlinkClick r:id="rId3"/>
                </a:rPr>
                <a:t>Meritt</a:t>
              </a:r>
              <a:r>
                <a:rPr kumimoji="0" lang="it-IT" sz="1400" b="0" i="0" u="none" strike="noStrike" kern="1200" cap="none" spc="0" normalizeH="0" baseline="0" noProof="0" dirty="0">
                  <a:ln>
                    <a:noFill/>
                  </a:ln>
                  <a:solidFill>
                    <a:prstClr val="black"/>
                  </a:solidFill>
                  <a:effectLst/>
                  <a:uLnTx/>
                  <a:uFillTx/>
                  <a:latin typeface="ui-sans-serif"/>
                  <a:ea typeface="+mn-ea"/>
                  <a:cs typeface="Arial" charset="0"/>
                  <a:hlinkClick r:id="rId3"/>
                </a:rPr>
                <a:t> Thomas</a:t>
              </a:r>
              <a:endParaRPr kumimoji="0" lang="it-IT" sz="1400" b="0" i="0" u="none" strike="noStrike" kern="1200" cap="none" spc="0" normalizeH="0" baseline="0" noProof="0" dirty="0">
                <a:ln>
                  <a:noFill/>
                </a:ln>
                <a:solidFill>
                  <a:prstClr val="black"/>
                </a:solidFill>
                <a:effectLst/>
                <a:uLnTx/>
                <a:uFillTx/>
                <a:latin typeface="Arial" charset="0"/>
                <a:ea typeface="+mn-ea"/>
                <a:cs typeface="Arial" charset="0"/>
              </a:endParaRPr>
            </a:p>
          </p:txBody>
        </p:sp>
      </p:grpSp>
    </p:spTree>
    <p:extLst>
      <p:ext uri="{BB962C8B-B14F-4D97-AF65-F5344CB8AC3E}">
        <p14:creationId xmlns:p14="http://schemas.microsoft.com/office/powerpoint/2010/main" val="209515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AB124-5621-74B0-7BD3-A28C7DF95113}"/>
              </a:ext>
            </a:extLst>
          </p:cNvPr>
          <p:cNvSpPr>
            <a:spLocks noGrp="1"/>
          </p:cNvSpPr>
          <p:nvPr>
            <p:ph type="title"/>
          </p:nvPr>
        </p:nvSpPr>
        <p:spPr/>
        <p:txBody>
          <a:bodyPr/>
          <a:lstStyle/>
          <a:p>
            <a:r>
              <a:rPr lang="it-IT" dirty="0">
                <a:hlinkClick r:id="rId2"/>
              </a:rPr>
              <a:t>https://gpp.mase.gov.it/CAM-vigenti</a:t>
            </a:r>
            <a:r>
              <a:rPr lang="it-IT" dirty="0"/>
              <a:t> </a:t>
            </a:r>
            <a:br>
              <a:rPr lang="it-IT" dirty="0"/>
            </a:br>
            <a:endParaRPr lang="it-IT" dirty="0"/>
          </a:p>
        </p:txBody>
      </p:sp>
      <p:pic>
        <p:nvPicPr>
          <p:cNvPr id="4" name="Immagine 3">
            <a:extLst>
              <a:ext uri="{FF2B5EF4-FFF2-40B4-BE49-F238E27FC236}">
                <a16:creationId xmlns:a16="http://schemas.microsoft.com/office/drawing/2014/main" id="{3013D72C-2FBC-19A8-6CFE-16583564E60E}"/>
              </a:ext>
            </a:extLst>
          </p:cNvPr>
          <p:cNvPicPr>
            <a:picLocks noChangeAspect="1"/>
          </p:cNvPicPr>
          <p:nvPr/>
        </p:nvPicPr>
        <p:blipFill>
          <a:blip r:embed="rId3"/>
          <a:srcRect t="18199" r="1875" b="12335"/>
          <a:stretch/>
        </p:blipFill>
        <p:spPr>
          <a:xfrm>
            <a:off x="7982" y="1340768"/>
            <a:ext cx="9028514" cy="3595282"/>
          </a:xfrm>
          <a:prstGeom prst="rect">
            <a:avLst/>
          </a:prstGeom>
        </p:spPr>
      </p:pic>
      <p:sp>
        <p:nvSpPr>
          <p:cNvPr id="5" name="Rettangolo arrotondato 3">
            <a:extLst>
              <a:ext uri="{FF2B5EF4-FFF2-40B4-BE49-F238E27FC236}">
                <a16:creationId xmlns:a16="http://schemas.microsoft.com/office/drawing/2014/main" id="{3AAF0059-1D9D-7F0E-5FB9-C702B6A5E5FC}"/>
              </a:ext>
            </a:extLst>
          </p:cNvPr>
          <p:cNvSpPr/>
          <p:nvPr/>
        </p:nvSpPr>
        <p:spPr>
          <a:xfrm>
            <a:off x="683568" y="5301208"/>
            <a:ext cx="6970285" cy="307777"/>
          </a:xfrm>
          <a:prstGeom prst="rect">
            <a:avLst/>
          </a:prstGeom>
          <a:solidFill>
            <a:srgbClr val="47A845"/>
          </a:solidFill>
          <a:ln>
            <a:solidFill>
              <a:srgbClr val="81BB26"/>
            </a:solid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prstClr val="white">
                    <a:lumMod val="95000"/>
                  </a:prstClr>
                </a:solidFill>
                <a:effectLst/>
                <a:uLnTx/>
                <a:uFillTx/>
                <a:latin typeface="Ebrima" panose="02000000000000000000" pitchFamily="2" charset="0"/>
                <a:ea typeface="Ebrima" panose="02000000000000000000" pitchFamily="2" charset="0"/>
                <a:cs typeface="Ebrima" panose="02000000000000000000" pitchFamily="2" charset="0"/>
                <a:sym typeface="Helvetica Neue"/>
              </a:rPr>
              <a:t>Per progetti approvati prima del 21/12/2024 i CAM Strade non vanno applicati</a:t>
            </a:r>
          </a:p>
        </p:txBody>
      </p:sp>
      <p:sp>
        <p:nvSpPr>
          <p:cNvPr id="6" name="Rettangolo arrotondato 3">
            <a:extLst>
              <a:ext uri="{FF2B5EF4-FFF2-40B4-BE49-F238E27FC236}">
                <a16:creationId xmlns:a16="http://schemas.microsoft.com/office/drawing/2014/main" id="{19A8FD68-7D30-5895-AE49-F554D87417E1}"/>
              </a:ext>
            </a:extLst>
          </p:cNvPr>
          <p:cNvSpPr/>
          <p:nvPr/>
        </p:nvSpPr>
        <p:spPr>
          <a:xfrm>
            <a:off x="683568" y="5733256"/>
            <a:ext cx="6970285" cy="307777"/>
          </a:xfrm>
          <a:prstGeom prst="rect">
            <a:avLst/>
          </a:prstGeom>
          <a:solidFill>
            <a:schemeClr val="accent2"/>
          </a:solidFill>
          <a:ln>
            <a:solidFill>
              <a:srgbClr val="C00000"/>
            </a:solid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dirty="0">
                <a:ln>
                  <a:noFill/>
                </a:ln>
                <a:solidFill>
                  <a:prstClr val="white">
                    <a:lumMod val="95000"/>
                  </a:prstClr>
                </a:solidFill>
                <a:effectLst/>
                <a:uLnTx/>
                <a:uFillTx/>
                <a:latin typeface="Ebrima" panose="02000000000000000000" pitchFamily="2" charset="0"/>
                <a:ea typeface="Ebrima" panose="02000000000000000000" pitchFamily="2" charset="0"/>
                <a:cs typeface="Ebrima" panose="02000000000000000000" pitchFamily="2" charset="0"/>
                <a:sym typeface="Helvetica Neue"/>
              </a:rPr>
              <a:t>Per progetti approvati dopo il 21/12/2024 i CAM Strade vanno applicati</a:t>
            </a:r>
          </a:p>
        </p:txBody>
      </p:sp>
    </p:spTree>
    <p:extLst>
      <p:ext uri="{BB962C8B-B14F-4D97-AF65-F5344CB8AC3E}">
        <p14:creationId xmlns:p14="http://schemas.microsoft.com/office/powerpoint/2010/main" val="2585810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532D49-20F2-4A18-B1F4-985285FD9387}"/>
              </a:ext>
            </a:extLst>
          </p:cNvPr>
          <p:cNvSpPr>
            <a:spLocks noGrp="1"/>
          </p:cNvSpPr>
          <p:nvPr>
            <p:ph type="title"/>
          </p:nvPr>
        </p:nvSpPr>
        <p:spPr/>
        <p:txBody>
          <a:bodyPr/>
          <a:lstStyle/>
          <a:p>
            <a:r>
              <a:rPr lang="it-IT" dirty="0"/>
              <a:t>Ambito di applicazione</a:t>
            </a:r>
          </a:p>
        </p:txBody>
      </p:sp>
      <p:sp>
        <p:nvSpPr>
          <p:cNvPr id="3" name="Segnaposto testo 2">
            <a:extLst>
              <a:ext uri="{FF2B5EF4-FFF2-40B4-BE49-F238E27FC236}">
                <a16:creationId xmlns:a16="http://schemas.microsoft.com/office/drawing/2014/main" id="{CC989782-ABD8-4E28-963A-CA02D4175FA8}"/>
              </a:ext>
            </a:extLst>
          </p:cNvPr>
          <p:cNvSpPr>
            <a:spLocks noGrp="1"/>
          </p:cNvSpPr>
          <p:nvPr>
            <p:ph type="body" sz="quarter" idx="11"/>
          </p:nvPr>
        </p:nvSpPr>
        <p:spPr/>
        <p:txBody>
          <a:bodyPr/>
          <a:lstStyle/>
          <a:p>
            <a:pPr marL="0" indent="0" algn="just" defTabSz="914400" eaLnBrk="0" fontAlgn="base" hangingPunct="0">
              <a:lnSpc>
                <a:spcPct val="170000"/>
              </a:lnSpc>
              <a:spcBef>
                <a:spcPct val="0"/>
              </a:spcBef>
              <a:spcAft>
                <a:spcPct val="0"/>
              </a:spcAft>
              <a:defRPr/>
            </a:pPr>
            <a:r>
              <a:rPr lang="it-IT" sz="1400" dirty="0">
                <a:solidFill>
                  <a:schemeClr val="tx1"/>
                </a:solidFill>
              </a:rPr>
              <a:t>I CAM Strade si applicano a tutti i contratti di appalto e alle concessioni aventi per </a:t>
            </a:r>
            <a:r>
              <a:rPr lang="it-IT" sz="1400" b="1" dirty="0">
                <a:solidFill>
                  <a:schemeClr val="tx1"/>
                </a:solidFill>
              </a:rPr>
              <a:t>oggetto l’esecuzione di lavori e/o la prestazione di servizi di progettazione di infrastrutture </a:t>
            </a:r>
            <a:r>
              <a:rPr lang="it-IT" sz="1400" b="1" dirty="0" err="1">
                <a:solidFill>
                  <a:schemeClr val="tx1"/>
                </a:solidFill>
              </a:rPr>
              <a:t>stardali</a:t>
            </a:r>
            <a:r>
              <a:rPr lang="it-IT" sz="1400" b="1" dirty="0">
                <a:solidFill>
                  <a:schemeClr val="tx1"/>
                </a:solidFill>
              </a:rPr>
              <a:t>, includendo interventi di costruzione, manutenzione e adeguamento. </a:t>
            </a:r>
          </a:p>
          <a:p>
            <a:pPr marL="0" indent="0" algn="just" defTabSz="914400" eaLnBrk="0" fontAlgn="base" hangingPunct="0">
              <a:lnSpc>
                <a:spcPct val="170000"/>
              </a:lnSpc>
              <a:spcBef>
                <a:spcPct val="0"/>
              </a:spcBef>
              <a:spcAft>
                <a:spcPct val="0"/>
              </a:spcAft>
              <a:defRPr/>
            </a:pPr>
            <a:r>
              <a:rPr lang="it-IT" sz="1400" dirty="0">
                <a:solidFill>
                  <a:schemeClr val="tx1"/>
                </a:solidFill>
              </a:rPr>
              <a:t>Alcuni dei CPV di riferimento per i lavori e le opere sono:</a:t>
            </a:r>
          </a:p>
          <a:p>
            <a:pPr marL="285750" indent="-285750" algn="just" defTabSz="914400" eaLnBrk="0" fontAlgn="base" hangingPunct="0">
              <a:lnSpc>
                <a:spcPct val="170000"/>
              </a:lnSpc>
              <a:spcBef>
                <a:spcPct val="0"/>
              </a:spcBef>
              <a:spcAft>
                <a:spcPct val="0"/>
              </a:spcAft>
              <a:buFont typeface="Arial" panose="020B0604020202020204" pitchFamily="34" charset="0"/>
              <a:buChar char="•"/>
              <a:defRPr/>
            </a:pPr>
            <a:r>
              <a:rPr lang="it-IT" sz="1400" b="1" dirty="0">
                <a:solidFill>
                  <a:schemeClr val="tx1"/>
                </a:solidFill>
              </a:rPr>
              <a:t> CPV 45000000 “Lavori di costruzione”, in particolare il 45233000-9 “Lavori di costruzione, di fondazione e di superficie per autostrade e strade”, </a:t>
            </a:r>
          </a:p>
          <a:p>
            <a:pPr marL="285750" indent="-285750" algn="just" defTabSz="914400" eaLnBrk="0" fontAlgn="base" hangingPunct="0">
              <a:lnSpc>
                <a:spcPct val="170000"/>
              </a:lnSpc>
              <a:spcBef>
                <a:spcPct val="0"/>
              </a:spcBef>
              <a:spcAft>
                <a:spcPct val="0"/>
              </a:spcAft>
              <a:buFont typeface="Arial" panose="020B0604020202020204" pitchFamily="34" charset="0"/>
              <a:buChar char="•"/>
              <a:defRPr/>
            </a:pPr>
            <a:r>
              <a:rPr lang="it-IT" sz="1400" b="1" dirty="0">
                <a:solidFill>
                  <a:schemeClr val="tx1"/>
                </a:solidFill>
              </a:rPr>
              <a:t>CPV 71322000-1 “Servizi di progettazione tecnica per la costruzione di opere di ingegneria civile”</a:t>
            </a:r>
            <a:r>
              <a:rPr lang="it-IT" sz="1400" dirty="0">
                <a:solidFill>
                  <a:schemeClr val="tx1"/>
                </a:solidFill>
              </a:rPr>
              <a:t>.</a:t>
            </a:r>
          </a:p>
          <a:p>
            <a:pPr marL="0" indent="0" algn="just" defTabSz="914400" eaLnBrk="0" fontAlgn="base" hangingPunct="0">
              <a:lnSpc>
                <a:spcPct val="170000"/>
              </a:lnSpc>
              <a:spcBef>
                <a:spcPct val="0"/>
              </a:spcBef>
              <a:spcAft>
                <a:spcPct val="0"/>
              </a:spcAft>
              <a:defRPr/>
            </a:pPr>
            <a:r>
              <a:rPr lang="it-IT" sz="1400" dirty="0">
                <a:solidFill>
                  <a:schemeClr val="tx1"/>
                </a:solidFill>
              </a:rPr>
              <a:t>Per quanto riguarda le aree verdi di pertinenza stradale (aree lungo strade e piste ciclabili e aree verdi di pertinenza dei parcheggi) si applicano le specifiche tecniche e le clausole contrattuali dei CAM Verde Pubblico. </a:t>
            </a:r>
          </a:p>
          <a:p>
            <a:pPr marL="0" indent="0" algn="just" defTabSz="914400" eaLnBrk="0" fontAlgn="base" hangingPunct="0">
              <a:lnSpc>
                <a:spcPct val="170000"/>
              </a:lnSpc>
              <a:spcBef>
                <a:spcPct val="0"/>
              </a:spcBef>
              <a:spcAft>
                <a:spcPct val="0"/>
              </a:spcAft>
              <a:defRPr/>
            </a:pPr>
            <a:r>
              <a:rPr lang="it-IT" sz="1400" dirty="0">
                <a:solidFill>
                  <a:schemeClr val="tx1"/>
                </a:solidFill>
              </a:rPr>
              <a:t>Se alcuni dei contenuti dei CAM </a:t>
            </a:r>
            <a:r>
              <a:rPr lang="it-IT" sz="1400" b="1" dirty="0">
                <a:solidFill>
                  <a:schemeClr val="tx1"/>
                </a:solidFill>
              </a:rPr>
              <a:t>sono in contrasto con normative tecniche di settore</a:t>
            </a:r>
            <a:r>
              <a:rPr lang="it-IT" sz="1400" dirty="0">
                <a:solidFill>
                  <a:schemeClr val="tx1"/>
                </a:solidFill>
              </a:rPr>
              <a:t>, il progettista, nella relazione CAM, fornisce </a:t>
            </a:r>
            <a:r>
              <a:rPr lang="it-IT" sz="1400" b="1" dirty="0">
                <a:solidFill>
                  <a:schemeClr val="tx1"/>
                </a:solidFill>
              </a:rPr>
              <a:t>motivazione </a:t>
            </a:r>
            <a:r>
              <a:rPr lang="it-IT" sz="1400" dirty="0">
                <a:solidFill>
                  <a:schemeClr val="tx1"/>
                </a:solidFill>
              </a:rPr>
              <a:t>della loro </a:t>
            </a:r>
            <a:r>
              <a:rPr lang="it-IT" sz="1400" b="1" dirty="0">
                <a:solidFill>
                  <a:schemeClr val="tx1"/>
                </a:solidFill>
              </a:rPr>
              <a:t>non applicabilità indicando i riferimenti normativi. </a:t>
            </a:r>
            <a:endParaRPr lang="it-IT" sz="1400" dirty="0">
              <a:solidFill>
                <a:schemeClr val="tx1"/>
              </a:solidFill>
            </a:endParaRPr>
          </a:p>
        </p:txBody>
      </p:sp>
    </p:spTree>
    <p:extLst>
      <p:ext uri="{BB962C8B-B14F-4D97-AF65-F5344CB8AC3E}">
        <p14:creationId xmlns:p14="http://schemas.microsoft.com/office/powerpoint/2010/main" val="378121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182999-7EF3-39FD-45B6-894F387C9B53}"/>
              </a:ext>
            </a:extLst>
          </p:cNvPr>
          <p:cNvSpPr>
            <a:spLocks noGrp="1"/>
          </p:cNvSpPr>
          <p:nvPr>
            <p:ph type="title"/>
          </p:nvPr>
        </p:nvSpPr>
        <p:spPr/>
        <p:txBody>
          <a:bodyPr/>
          <a:lstStyle/>
          <a:p>
            <a:r>
              <a:rPr lang="it-IT" altLang="it-IT" b="1" dirty="0">
                <a:solidFill>
                  <a:srgbClr val="64AB21"/>
                </a:solidFill>
                <a:latin typeface="Cera PRO" panose="00000800000000000000" pitchFamily="50" charset="0"/>
              </a:rPr>
              <a:t>Livelli di progettazione- Art. 41 D.lgs. n. 36/2023 </a:t>
            </a:r>
            <a:br>
              <a:rPr lang="it-IT" b="1" dirty="0">
                <a:solidFill>
                  <a:srgbClr val="64AB21"/>
                </a:solidFill>
                <a:latin typeface="Cera PRO" panose="00000800000000000000" pitchFamily="50" charset="0"/>
              </a:rPr>
            </a:br>
            <a:endParaRPr lang="it-IT" dirty="0"/>
          </a:p>
        </p:txBody>
      </p:sp>
      <p:pic>
        <p:nvPicPr>
          <p:cNvPr id="4" name="Immagine 3">
            <a:extLst>
              <a:ext uri="{FF2B5EF4-FFF2-40B4-BE49-F238E27FC236}">
                <a16:creationId xmlns:a16="http://schemas.microsoft.com/office/drawing/2014/main" id="{135A03D2-E488-E5B9-4B32-6EACB63EB9BB}"/>
              </a:ext>
            </a:extLst>
          </p:cNvPr>
          <p:cNvPicPr>
            <a:picLocks noChangeAspect="1"/>
          </p:cNvPicPr>
          <p:nvPr/>
        </p:nvPicPr>
        <p:blipFill>
          <a:blip r:embed="rId2"/>
          <a:stretch>
            <a:fillRect/>
          </a:stretch>
        </p:blipFill>
        <p:spPr>
          <a:xfrm>
            <a:off x="545243" y="1398856"/>
            <a:ext cx="8053514" cy="4060288"/>
          </a:xfrm>
          <a:prstGeom prst="rect">
            <a:avLst/>
          </a:prstGeom>
        </p:spPr>
      </p:pic>
    </p:spTree>
    <p:extLst>
      <p:ext uri="{BB962C8B-B14F-4D97-AF65-F5344CB8AC3E}">
        <p14:creationId xmlns:p14="http://schemas.microsoft.com/office/powerpoint/2010/main" val="2510414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561D968-B017-FD98-DD02-5B18AF2D4A4B}"/>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ALLEGATO I.7 del D.lgs. n. 36/2023 </a:t>
            </a:r>
          </a:p>
        </p:txBody>
      </p:sp>
      <p:pic>
        <p:nvPicPr>
          <p:cNvPr id="4" name="Immagine 3">
            <a:extLst>
              <a:ext uri="{FF2B5EF4-FFF2-40B4-BE49-F238E27FC236}">
                <a16:creationId xmlns:a16="http://schemas.microsoft.com/office/drawing/2014/main" id="{C699719A-E960-3F6D-FF35-970BA97334A6}"/>
              </a:ext>
            </a:extLst>
          </p:cNvPr>
          <p:cNvPicPr>
            <a:picLocks noChangeAspect="1"/>
          </p:cNvPicPr>
          <p:nvPr/>
        </p:nvPicPr>
        <p:blipFill>
          <a:blip r:embed="rId2"/>
          <a:stretch>
            <a:fillRect/>
          </a:stretch>
        </p:blipFill>
        <p:spPr>
          <a:xfrm>
            <a:off x="396046" y="1988840"/>
            <a:ext cx="8388823" cy="3773751"/>
          </a:xfrm>
          <a:prstGeom prst="rect">
            <a:avLst/>
          </a:prstGeom>
        </p:spPr>
      </p:pic>
      <p:cxnSp>
        <p:nvCxnSpPr>
          <p:cNvPr id="5" name="Connettore 2 4">
            <a:extLst>
              <a:ext uri="{FF2B5EF4-FFF2-40B4-BE49-F238E27FC236}">
                <a16:creationId xmlns:a16="http://schemas.microsoft.com/office/drawing/2014/main" id="{A04FBCF2-E06F-34DC-9E80-0DD071E3C787}"/>
              </a:ext>
            </a:extLst>
          </p:cNvPr>
          <p:cNvCxnSpPr>
            <a:cxnSpLocks/>
          </p:cNvCxnSpPr>
          <p:nvPr/>
        </p:nvCxnSpPr>
        <p:spPr>
          <a:xfrm flipH="1" flipV="1">
            <a:off x="5580112" y="4509120"/>
            <a:ext cx="1152128" cy="165618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6" name="CasellaDiTesto 5">
            <a:extLst>
              <a:ext uri="{FF2B5EF4-FFF2-40B4-BE49-F238E27FC236}">
                <a16:creationId xmlns:a16="http://schemas.microsoft.com/office/drawing/2014/main" id="{00A350E5-9BD0-9808-D772-71E3EC447E66}"/>
              </a:ext>
            </a:extLst>
          </p:cNvPr>
          <p:cNvSpPr txBox="1"/>
          <p:nvPr/>
        </p:nvSpPr>
        <p:spPr>
          <a:xfrm>
            <a:off x="5012432" y="6145823"/>
            <a:ext cx="3423145" cy="400110"/>
          </a:xfrm>
          <a:prstGeom prst="rect">
            <a:avLst/>
          </a:prstGeom>
          <a:solidFill>
            <a:schemeClr val="accent2"/>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000" b="1" i="0" u="none" strike="noStrike" kern="1200" cap="none" spc="0" normalizeH="0" baseline="0" noProof="0" dirty="0">
                <a:ln>
                  <a:noFill/>
                </a:ln>
                <a:solidFill>
                  <a:prstClr val="white"/>
                </a:solidFill>
                <a:effectLst/>
                <a:uLnTx/>
                <a:uFillTx/>
                <a:latin typeface="Arial" charset="0"/>
                <a:ea typeface="+mn-ea"/>
                <a:cs typeface="Arial" charset="0"/>
              </a:rPr>
              <a:t>Inserimento  dei CAM </a:t>
            </a:r>
          </a:p>
        </p:txBody>
      </p:sp>
    </p:spTree>
    <p:extLst>
      <p:ext uri="{BB962C8B-B14F-4D97-AF65-F5344CB8AC3E}">
        <p14:creationId xmlns:p14="http://schemas.microsoft.com/office/powerpoint/2010/main" val="214924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27238-C034-6EFC-5008-1CA074D0C80A}"/>
              </a:ext>
            </a:extLst>
          </p:cNvPr>
          <p:cNvSpPr>
            <a:spLocks noGrp="1"/>
          </p:cNvSpPr>
          <p:nvPr>
            <p:ph type="title"/>
          </p:nvPr>
        </p:nvSpPr>
        <p:spPr/>
        <p:txBody>
          <a:bodyPr/>
          <a:lstStyle/>
          <a:p>
            <a:r>
              <a:rPr lang="it-IT" dirty="0"/>
              <a:t>Indicazioni generali per la stazione appaltante</a:t>
            </a:r>
          </a:p>
        </p:txBody>
      </p:sp>
      <p:sp>
        <p:nvSpPr>
          <p:cNvPr id="3" name="Segnaposto testo 2">
            <a:extLst>
              <a:ext uri="{FF2B5EF4-FFF2-40B4-BE49-F238E27FC236}">
                <a16:creationId xmlns:a16="http://schemas.microsoft.com/office/drawing/2014/main" id="{77C4018D-CB6B-EB8B-42BC-7FE97C7EBDC5}"/>
              </a:ext>
            </a:extLst>
          </p:cNvPr>
          <p:cNvSpPr>
            <a:spLocks noGrp="1"/>
          </p:cNvSpPr>
          <p:nvPr>
            <p:ph type="body" sz="quarter" idx="11"/>
          </p:nvPr>
        </p:nvSpPr>
        <p:spPr/>
        <p:txBody>
          <a:bodyPr/>
          <a:lstStyle/>
          <a:p>
            <a:pPr>
              <a:lnSpc>
                <a:spcPct val="170000"/>
              </a:lnSpc>
            </a:pPr>
            <a:r>
              <a:rPr lang="it-IT" sz="1400" b="1" dirty="0">
                <a:solidFill>
                  <a:srgbClr val="000000"/>
                </a:solidFill>
              </a:rPr>
              <a:t>Applicazione dei CAM e Verifica</a:t>
            </a:r>
          </a:p>
          <a:p>
            <a:pPr algn="just">
              <a:lnSpc>
                <a:spcPct val="170000"/>
              </a:lnSpc>
            </a:pPr>
            <a:r>
              <a:rPr lang="it-IT" sz="1400" dirty="0">
                <a:solidFill>
                  <a:schemeClr val="tx1"/>
                </a:solidFill>
              </a:rPr>
              <a:t>la stazione appaltante riporta nei documenti di gara che la </a:t>
            </a:r>
            <a:r>
              <a:rPr lang="it-IT" sz="1400" b="1" dirty="0">
                <a:solidFill>
                  <a:schemeClr val="tx1"/>
                </a:solidFill>
              </a:rPr>
              <a:t>conformità ai CAM </a:t>
            </a:r>
            <a:r>
              <a:rPr lang="it-IT" sz="1400" dirty="0">
                <a:solidFill>
                  <a:schemeClr val="tx1"/>
                </a:solidFill>
              </a:rPr>
              <a:t>deve essere dimostrata mediante la così detta </a:t>
            </a:r>
            <a:r>
              <a:rPr lang="it-IT" sz="1400" b="1" u="sng" dirty="0">
                <a:solidFill>
                  <a:schemeClr val="tx1"/>
                </a:solidFill>
              </a:rPr>
              <a:t>Relazione CAM </a:t>
            </a:r>
            <a:r>
              <a:rPr lang="it-IT" sz="1400" dirty="0">
                <a:solidFill>
                  <a:schemeClr val="tx1"/>
                </a:solidFill>
              </a:rPr>
              <a:t>dove il progettista deve indicare per ogni criterio:</a:t>
            </a:r>
          </a:p>
          <a:p>
            <a:pPr marL="285750" indent="-285750" algn="just">
              <a:lnSpc>
                <a:spcPct val="170000"/>
              </a:lnSpc>
              <a:buFont typeface="Arial" panose="020B0604020202020204" pitchFamily="34" charset="0"/>
              <a:buChar char="•"/>
            </a:pPr>
            <a:r>
              <a:rPr lang="it-IT" sz="1400" dirty="0">
                <a:solidFill>
                  <a:schemeClr val="tx1"/>
                </a:solidFill>
              </a:rPr>
              <a:t>le </a:t>
            </a:r>
            <a:r>
              <a:rPr lang="it-IT" sz="1400" b="1" dirty="0">
                <a:solidFill>
                  <a:schemeClr val="tx1"/>
                </a:solidFill>
              </a:rPr>
              <a:t>scelte progettuali </a:t>
            </a:r>
            <a:r>
              <a:rPr lang="it-IT" sz="1400" dirty="0">
                <a:solidFill>
                  <a:schemeClr val="tx1"/>
                </a:solidFill>
              </a:rPr>
              <a:t>fatte anche per </a:t>
            </a:r>
            <a:r>
              <a:rPr lang="it-IT" sz="1400" b="1" dirty="0">
                <a:solidFill>
                  <a:schemeClr val="tx1"/>
                </a:solidFill>
              </a:rPr>
              <a:t>garantire la conformità ai CAM; </a:t>
            </a:r>
            <a:endParaRPr lang="it-IT" sz="1400" dirty="0">
              <a:solidFill>
                <a:schemeClr val="tx1"/>
              </a:solidFill>
            </a:endParaRPr>
          </a:p>
          <a:p>
            <a:pPr marL="285750" indent="-285750" algn="just">
              <a:lnSpc>
                <a:spcPct val="150000"/>
              </a:lnSpc>
              <a:spcBef>
                <a:spcPts val="0"/>
              </a:spcBef>
              <a:buFont typeface="Arial" panose="020B0604020202020204" pitchFamily="34" charset="0"/>
              <a:buChar char="•"/>
            </a:pPr>
            <a:r>
              <a:rPr lang="it-IT" sz="1400" dirty="0">
                <a:solidFill>
                  <a:schemeClr val="tx1"/>
                </a:solidFill>
              </a:rPr>
              <a:t>indica gli </a:t>
            </a:r>
            <a:r>
              <a:rPr lang="it-IT" sz="1400" b="1" dirty="0">
                <a:solidFill>
                  <a:schemeClr val="tx1"/>
                </a:solidFill>
              </a:rPr>
              <a:t>elaborati progettuali </a:t>
            </a:r>
            <a:r>
              <a:rPr lang="it-IT" sz="1400" dirty="0">
                <a:solidFill>
                  <a:schemeClr val="tx1"/>
                </a:solidFill>
              </a:rPr>
              <a:t>in cui sono presenti i riferimenti ai requisiti relativi al rispetto dei CAM; </a:t>
            </a:r>
          </a:p>
          <a:p>
            <a:pPr marL="285750" indent="-285750" algn="just">
              <a:lnSpc>
                <a:spcPct val="150000"/>
              </a:lnSpc>
              <a:spcBef>
                <a:spcPts val="0"/>
              </a:spcBef>
              <a:buFont typeface="Arial" panose="020B0604020202020204" pitchFamily="34" charset="0"/>
              <a:buChar char="•"/>
            </a:pPr>
            <a:r>
              <a:rPr lang="it-IT" sz="1400" dirty="0">
                <a:solidFill>
                  <a:schemeClr val="tx1"/>
                </a:solidFill>
              </a:rPr>
              <a:t>descritte le </a:t>
            </a:r>
            <a:r>
              <a:rPr lang="it-IT" sz="1400" b="1" dirty="0">
                <a:solidFill>
                  <a:schemeClr val="tx1"/>
                </a:solidFill>
              </a:rPr>
              <a:t>caratteristiche di ogni materiale </a:t>
            </a:r>
            <a:r>
              <a:rPr lang="it-IT" sz="1400" dirty="0">
                <a:solidFill>
                  <a:schemeClr val="tx1"/>
                </a:solidFill>
              </a:rPr>
              <a:t>e </a:t>
            </a:r>
            <a:r>
              <a:rPr lang="it-IT" sz="1400" b="1" dirty="0">
                <a:solidFill>
                  <a:schemeClr val="tx1"/>
                </a:solidFill>
              </a:rPr>
              <a:t>prodotto da costruzione </a:t>
            </a:r>
            <a:r>
              <a:rPr lang="it-IT" sz="1400" dirty="0">
                <a:solidFill>
                  <a:schemeClr val="tx1"/>
                </a:solidFill>
              </a:rPr>
              <a:t>in termini di </a:t>
            </a:r>
            <a:r>
              <a:rPr lang="it-IT" sz="1400" b="1" dirty="0">
                <a:solidFill>
                  <a:schemeClr val="tx1"/>
                </a:solidFill>
              </a:rPr>
              <a:t>conformità ai CAM </a:t>
            </a:r>
            <a:r>
              <a:rPr lang="it-IT" sz="1400" dirty="0">
                <a:solidFill>
                  <a:schemeClr val="tx1"/>
                </a:solidFill>
              </a:rPr>
              <a:t>e indicati i mezzi di prova che l’esecutore dei lavori dovrà presentare alla direzione lavori.</a:t>
            </a:r>
          </a:p>
          <a:p>
            <a:pPr marL="285750" indent="-285750" algn="just">
              <a:lnSpc>
                <a:spcPct val="170000"/>
              </a:lnSpc>
              <a:buFont typeface="Arial" panose="020B0604020202020204" pitchFamily="34" charset="0"/>
              <a:buChar char="•"/>
            </a:pPr>
            <a:r>
              <a:rPr lang="it-IT" sz="1400" dirty="0">
                <a:solidFill>
                  <a:schemeClr val="tx1"/>
                </a:solidFill>
              </a:rPr>
              <a:t>indica i </a:t>
            </a:r>
            <a:r>
              <a:rPr lang="it-IT" sz="1400" b="1" dirty="0">
                <a:solidFill>
                  <a:schemeClr val="tx1"/>
                </a:solidFill>
              </a:rPr>
              <a:t>motivi di carattere tecnico/normativo </a:t>
            </a:r>
            <a:r>
              <a:rPr lang="it-IT" sz="1400" dirty="0">
                <a:solidFill>
                  <a:schemeClr val="tx1"/>
                </a:solidFill>
              </a:rPr>
              <a:t>che hanno portato all’eventuale </a:t>
            </a:r>
            <a:r>
              <a:rPr lang="it-IT" sz="1400" b="1" dirty="0">
                <a:solidFill>
                  <a:schemeClr val="tx1"/>
                </a:solidFill>
              </a:rPr>
              <a:t>applicazione parziale o mancata </a:t>
            </a:r>
            <a:r>
              <a:rPr lang="it-IT" sz="1400" dirty="0">
                <a:solidFill>
                  <a:schemeClr val="tx1"/>
                </a:solidFill>
              </a:rPr>
              <a:t>di alcuni contenuti dei CAM. </a:t>
            </a:r>
          </a:p>
          <a:p>
            <a:pPr algn="just">
              <a:lnSpc>
                <a:spcPct val="170000"/>
              </a:lnSpc>
            </a:pPr>
            <a:endParaRPr lang="it-IT" sz="1400" dirty="0">
              <a:solidFill>
                <a:schemeClr val="tx1"/>
              </a:solidFill>
            </a:endParaRPr>
          </a:p>
        </p:txBody>
      </p:sp>
    </p:spTree>
    <p:extLst>
      <p:ext uri="{BB962C8B-B14F-4D97-AF65-F5344CB8AC3E}">
        <p14:creationId xmlns:p14="http://schemas.microsoft.com/office/powerpoint/2010/main" val="2004465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27238-C034-6EFC-5008-1CA074D0C80A}"/>
              </a:ext>
            </a:extLst>
          </p:cNvPr>
          <p:cNvSpPr>
            <a:spLocks noGrp="1"/>
          </p:cNvSpPr>
          <p:nvPr>
            <p:ph type="title"/>
          </p:nvPr>
        </p:nvSpPr>
        <p:spPr/>
        <p:txBody>
          <a:bodyPr/>
          <a:lstStyle/>
          <a:p>
            <a:r>
              <a:rPr lang="it-IT" dirty="0"/>
              <a:t>Indicazioni generali per la stazione appaltante</a:t>
            </a:r>
          </a:p>
        </p:txBody>
      </p:sp>
      <p:sp>
        <p:nvSpPr>
          <p:cNvPr id="3" name="Segnaposto testo 2">
            <a:extLst>
              <a:ext uri="{FF2B5EF4-FFF2-40B4-BE49-F238E27FC236}">
                <a16:creationId xmlns:a16="http://schemas.microsoft.com/office/drawing/2014/main" id="{77C4018D-CB6B-EB8B-42BC-7FE97C7EBDC5}"/>
              </a:ext>
            </a:extLst>
          </p:cNvPr>
          <p:cNvSpPr>
            <a:spLocks noGrp="1"/>
          </p:cNvSpPr>
          <p:nvPr>
            <p:ph type="body" sz="quarter" idx="11"/>
          </p:nvPr>
        </p:nvSpPr>
        <p:spPr/>
        <p:txBody>
          <a:bodyPr/>
          <a:lstStyle/>
          <a:p>
            <a:pPr>
              <a:lnSpc>
                <a:spcPct val="170000"/>
              </a:lnSpc>
            </a:pPr>
            <a:r>
              <a:rPr lang="it-IT" sz="1400" b="1" dirty="0">
                <a:solidFill>
                  <a:srgbClr val="000000"/>
                </a:solidFill>
              </a:rPr>
              <a:t>Applicazione dei CAM e Verifica</a:t>
            </a:r>
            <a:endParaRPr lang="it-IT" sz="1400" dirty="0">
              <a:solidFill>
                <a:schemeClr val="tx1"/>
              </a:solidFill>
            </a:endParaRPr>
          </a:p>
          <a:p>
            <a:pPr algn="just">
              <a:lnSpc>
                <a:spcPct val="170000"/>
              </a:lnSpc>
            </a:pPr>
            <a:r>
              <a:rPr lang="it-IT" sz="1400" dirty="0">
                <a:solidFill>
                  <a:schemeClr val="tx1"/>
                </a:solidFill>
              </a:rPr>
              <a:t>Qualora il progetto sia sottoposto ad una fase di verifica valida per la successiva certificazione dell’infrastruttura stradale secondo uno dei protocolli di sostenibilità energetico-ambientale (rating systems) di livello nazionale o internazionale, la conformità ai criteri può essere dimostrata se nella certificazione risultano soddisfatti tutti i requisiti riferibili alle prestazioni ambientali richiamate dal singolo criterio. </a:t>
            </a:r>
          </a:p>
          <a:p>
            <a:pPr algn="just">
              <a:lnSpc>
                <a:spcPct val="170000"/>
              </a:lnSpc>
            </a:pPr>
            <a:r>
              <a:rPr lang="it-IT" sz="1400" dirty="0">
                <a:solidFill>
                  <a:schemeClr val="tx1"/>
                </a:solidFill>
              </a:rPr>
              <a:t>In tali casi, il progettista allega, alla Relazione CAM, la documentazione prevista dallo specifico protocollo di sostenibilità adottato, integrando quanto necessario per dimostrare la completa conformità ad ogni criterio applicato.</a:t>
            </a:r>
          </a:p>
          <a:p>
            <a:pPr algn="just">
              <a:lnSpc>
                <a:spcPct val="170000"/>
              </a:lnSpc>
            </a:pPr>
            <a:r>
              <a:rPr lang="it-IT" sz="1400" dirty="0">
                <a:solidFill>
                  <a:schemeClr val="tx1"/>
                </a:solidFill>
              </a:rPr>
              <a:t>Alcuni esempi di tali protocolli sono:</a:t>
            </a:r>
          </a:p>
          <a:p>
            <a:pPr marL="639763" indent="-285750" algn="just">
              <a:lnSpc>
                <a:spcPct val="170000"/>
              </a:lnSpc>
              <a:buFont typeface="Arial" panose="020B0604020202020204" pitchFamily="34" charset="0"/>
              <a:buChar char="•"/>
            </a:pPr>
            <a:r>
              <a:rPr lang="it-IT" sz="1400" dirty="0">
                <a:solidFill>
                  <a:schemeClr val="tx1"/>
                </a:solidFill>
              </a:rPr>
              <a:t>Envision;</a:t>
            </a:r>
          </a:p>
          <a:p>
            <a:pPr marL="639763" indent="-285750" algn="just">
              <a:lnSpc>
                <a:spcPct val="170000"/>
              </a:lnSpc>
              <a:buFont typeface="Arial" panose="020B0604020202020204" pitchFamily="34" charset="0"/>
              <a:buChar char="•"/>
            </a:pPr>
            <a:r>
              <a:rPr lang="it-IT" sz="1400" dirty="0">
                <a:solidFill>
                  <a:schemeClr val="tx1"/>
                </a:solidFill>
              </a:rPr>
              <a:t>BREEAM. </a:t>
            </a:r>
          </a:p>
        </p:txBody>
      </p:sp>
      <p:pic>
        <p:nvPicPr>
          <p:cNvPr id="8" name="Immagine 7">
            <a:extLst>
              <a:ext uri="{FF2B5EF4-FFF2-40B4-BE49-F238E27FC236}">
                <a16:creationId xmlns:a16="http://schemas.microsoft.com/office/drawing/2014/main" id="{9D9B2D0E-8425-1D00-3B5B-EC0372CCEAF4}"/>
              </a:ext>
            </a:extLst>
          </p:cNvPr>
          <p:cNvPicPr>
            <a:picLocks noChangeAspect="1"/>
          </p:cNvPicPr>
          <p:nvPr/>
        </p:nvPicPr>
        <p:blipFill>
          <a:blip r:embed="rId2"/>
          <a:stretch>
            <a:fillRect/>
          </a:stretch>
        </p:blipFill>
        <p:spPr>
          <a:xfrm>
            <a:off x="4355976" y="5229200"/>
            <a:ext cx="1152128" cy="1077638"/>
          </a:xfrm>
          <a:prstGeom prst="rect">
            <a:avLst/>
          </a:prstGeom>
        </p:spPr>
      </p:pic>
      <p:pic>
        <p:nvPicPr>
          <p:cNvPr id="4" name="Immagine 3">
            <a:extLst>
              <a:ext uri="{FF2B5EF4-FFF2-40B4-BE49-F238E27FC236}">
                <a16:creationId xmlns:a16="http://schemas.microsoft.com/office/drawing/2014/main" id="{0D2CB2C0-79DF-7388-41C6-9222E794C1D6}"/>
              </a:ext>
            </a:extLst>
          </p:cNvPr>
          <p:cNvPicPr>
            <a:picLocks noChangeAspect="1"/>
          </p:cNvPicPr>
          <p:nvPr/>
        </p:nvPicPr>
        <p:blipFill>
          <a:blip r:embed="rId3"/>
          <a:stretch>
            <a:fillRect/>
          </a:stretch>
        </p:blipFill>
        <p:spPr>
          <a:xfrm>
            <a:off x="2924359" y="5157192"/>
            <a:ext cx="927561" cy="1152128"/>
          </a:xfrm>
          <a:prstGeom prst="rect">
            <a:avLst/>
          </a:prstGeom>
        </p:spPr>
      </p:pic>
    </p:spTree>
    <p:extLst>
      <p:ext uri="{BB962C8B-B14F-4D97-AF65-F5344CB8AC3E}">
        <p14:creationId xmlns:p14="http://schemas.microsoft.com/office/powerpoint/2010/main" val="361046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3FEE91-7D36-B105-110F-835D8CF98DB7}"/>
              </a:ext>
            </a:extLst>
          </p:cNvPr>
          <p:cNvSpPr>
            <a:spLocks noGrp="1"/>
          </p:cNvSpPr>
          <p:nvPr>
            <p:ph type="title"/>
          </p:nvPr>
        </p:nvSpPr>
        <p:spPr/>
        <p:txBody>
          <a:bodyPr/>
          <a:lstStyle/>
          <a:p>
            <a:r>
              <a:rPr lang="it-IT" dirty="0"/>
              <a:t>Criteri per l’affidamento:  </a:t>
            </a:r>
            <a:br>
              <a:rPr lang="it-IT" b="1" dirty="0">
                <a:solidFill>
                  <a:srgbClr val="64AB21"/>
                </a:solidFill>
                <a:latin typeface="Cera PRO" panose="00000800000000000000"/>
                <a:cs typeface="Arial" panose="020B0604020202020204" pitchFamily="34" charset="0"/>
              </a:rPr>
            </a:br>
            <a:endParaRPr lang="it-IT" dirty="0"/>
          </a:p>
        </p:txBody>
      </p:sp>
      <p:sp>
        <p:nvSpPr>
          <p:cNvPr id="3" name="Segnaposto testo 2">
            <a:extLst>
              <a:ext uri="{FF2B5EF4-FFF2-40B4-BE49-F238E27FC236}">
                <a16:creationId xmlns:a16="http://schemas.microsoft.com/office/drawing/2014/main" id="{F057C875-8F85-B717-31BC-BF8A750334F1}"/>
              </a:ext>
            </a:extLst>
          </p:cNvPr>
          <p:cNvSpPr>
            <a:spLocks noGrp="1"/>
          </p:cNvSpPr>
          <p:nvPr>
            <p:ph type="body" sz="quarter" idx="11"/>
          </p:nvPr>
        </p:nvSpPr>
        <p:spPr/>
        <p:txBody>
          <a:bodyPr/>
          <a:lstStyle/>
          <a:p>
            <a:pPr marL="342900" indent="-342900" algn="l">
              <a:spcBef>
                <a:spcPts val="0"/>
              </a:spcBef>
              <a:buFont typeface="Arial" panose="020B0604020202020204" pitchFamily="34" charset="0"/>
              <a:buChar char="•"/>
            </a:pPr>
            <a:endParaRPr lang="it-IT" sz="2000" spc="-30" dirty="0">
              <a:solidFill>
                <a:schemeClr val="tx1"/>
              </a:solidFill>
              <a:latin typeface="Cera PRO Light" panose="00000400000000000000" pitchFamily="50" charset="0"/>
              <a:cs typeface="Calibri"/>
            </a:endParaRPr>
          </a:p>
          <a:p>
            <a:pPr marL="342900" indent="-342900" algn="just">
              <a:lnSpc>
                <a:spcPct val="150000"/>
              </a:lnSpc>
              <a:spcBef>
                <a:spcPts val="0"/>
              </a:spcBef>
              <a:buFont typeface="Arial" panose="020B0604020202020204" pitchFamily="34" charset="0"/>
              <a:buChar char="•"/>
            </a:pPr>
            <a:r>
              <a:rPr lang="it-IT" sz="1800" spc="10" dirty="0">
                <a:latin typeface="Calibri"/>
                <a:cs typeface="Calibri"/>
              </a:rPr>
              <a:t>DEL</a:t>
            </a:r>
            <a:r>
              <a:rPr lang="it-IT" sz="1800" spc="35" dirty="0">
                <a:latin typeface="Calibri"/>
                <a:cs typeface="Calibri"/>
              </a:rPr>
              <a:t> </a:t>
            </a:r>
            <a:r>
              <a:rPr lang="it-IT" sz="1800" spc="10" dirty="0">
                <a:latin typeface="Calibri"/>
                <a:cs typeface="Calibri"/>
              </a:rPr>
              <a:t>SERVIZIO</a:t>
            </a:r>
            <a:r>
              <a:rPr lang="it-IT" sz="1800" spc="35" dirty="0">
                <a:latin typeface="Calibri"/>
                <a:cs typeface="Calibri"/>
              </a:rPr>
              <a:t> </a:t>
            </a:r>
            <a:r>
              <a:rPr lang="it-IT" sz="1800" spc="10" dirty="0">
                <a:latin typeface="Calibri"/>
                <a:cs typeface="Calibri"/>
              </a:rPr>
              <a:t>DI</a:t>
            </a:r>
            <a:r>
              <a:rPr lang="it-IT" sz="1800" spc="35" dirty="0">
                <a:latin typeface="Calibri"/>
                <a:cs typeface="Calibri"/>
              </a:rPr>
              <a:t> </a:t>
            </a:r>
            <a:r>
              <a:rPr lang="it-IT" sz="1800" spc="10" dirty="0">
                <a:latin typeface="Calibri"/>
                <a:cs typeface="Calibri"/>
              </a:rPr>
              <a:t>PROGETTAZIONE</a:t>
            </a:r>
            <a:r>
              <a:rPr lang="it-IT" sz="1800" spc="35" dirty="0">
                <a:latin typeface="Calibri"/>
                <a:cs typeface="Calibri"/>
              </a:rPr>
              <a:t> </a:t>
            </a:r>
            <a:r>
              <a:rPr lang="it-IT" sz="1800" spc="10" dirty="0">
                <a:latin typeface="Calibri"/>
                <a:cs typeface="Calibri"/>
              </a:rPr>
              <a:t>DI</a:t>
            </a:r>
            <a:r>
              <a:rPr lang="it-IT" sz="1800" spc="30" dirty="0">
                <a:latin typeface="Calibri"/>
                <a:cs typeface="Calibri"/>
              </a:rPr>
              <a:t> </a:t>
            </a:r>
            <a:r>
              <a:rPr lang="it-IT" sz="1800" spc="10" dirty="0">
                <a:latin typeface="Calibri"/>
                <a:cs typeface="Calibri"/>
              </a:rPr>
              <a:t>INFRASTRUTTURE</a:t>
            </a:r>
            <a:r>
              <a:rPr lang="it-IT" sz="1800" spc="25" dirty="0">
                <a:latin typeface="Calibri"/>
                <a:cs typeface="Calibri"/>
              </a:rPr>
              <a:t> </a:t>
            </a:r>
            <a:r>
              <a:rPr lang="it-IT" sz="1800" spc="10" dirty="0">
                <a:latin typeface="Calibri"/>
                <a:cs typeface="Calibri"/>
              </a:rPr>
              <a:t>STRADALI</a:t>
            </a:r>
          </a:p>
          <a:p>
            <a:pPr marL="342900" indent="-342900" algn="just">
              <a:lnSpc>
                <a:spcPct val="150000"/>
              </a:lnSpc>
              <a:spcBef>
                <a:spcPts val="0"/>
              </a:spcBef>
              <a:buFont typeface="Arial" panose="020B0604020202020204" pitchFamily="34" charset="0"/>
              <a:buChar char="•"/>
            </a:pPr>
            <a:r>
              <a:rPr lang="it-IT" sz="1800" spc="10" dirty="0">
                <a:latin typeface="Calibri"/>
                <a:cs typeface="Calibri"/>
              </a:rPr>
              <a:t>DEI</a:t>
            </a:r>
            <a:r>
              <a:rPr lang="it-IT" sz="1800" spc="30" dirty="0">
                <a:latin typeface="Calibri"/>
                <a:cs typeface="Calibri"/>
              </a:rPr>
              <a:t> </a:t>
            </a:r>
            <a:r>
              <a:rPr lang="it-IT" sz="1800" spc="10" dirty="0">
                <a:latin typeface="Calibri"/>
                <a:cs typeface="Calibri"/>
              </a:rPr>
              <a:t>LAVORI</a:t>
            </a:r>
            <a:r>
              <a:rPr lang="it-IT" sz="1800" spc="25" dirty="0">
                <a:latin typeface="Calibri"/>
                <a:cs typeface="Calibri"/>
              </a:rPr>
              <a:t> </a:t>
            </a:r>
            <a:r>
              <a:rPr lang="it-IT" sz="1800" spc="10" dirty="0">
                <a:latin typeface="Calibri"/>
                <a:cs typeface="Calibri"/>
              </a:rPr>
              <a:t>DI</a:t>
            </a:r>
            <a:r>
              <a:rPr lang="it-IT" sz="1800" spc="35" dirty="0">
                <a:latin typeface="Calibri"/>
                <a:cs typeface="Calibri"/>
              </a:rPr>
              <a:t> </a:t>
            </a:r>
            <a:r>
              <a:rPr lang="it-IT" sz="1800" spc="10" dirty="0">
                <a:latin typeface="Calibri"/>
                <a:cs typeface="Calibri"/>
              </a:rPr>
              <a:t>COSTRUZIONE,</a:t>
            </a:r>
            <a:r>
              <a:rPr lang="it-IT" sz="1800" spc="25" dirty="0">
                <a:latin typeface="Calibri"/>
                <a:cs typeface="Calibri"/>
              </a:rPr>
              <a:t> </a:t>
            </a:r>
            <a:r>
              <a:rPr lang="it-IT" sz="1800" spc="10" dirty="0">
                <a:latin typeface="Calibri"/>
                <a:cs typeface="Calibri"/>
              </a:rPr>
              <a:t>MANUTENZIONE</a:t>
            </a:r>
            <a:r>
              <a:rPr lang="it-IT" sz="1800" spc="30" dirty="0">
                <a:latin typeface="Calibri"/>
                <a:cs typeface="Calibri"/>
              </a:rPr>
              <a:t> </a:t>
            </a:r>
            <a:r>
              <a:rPr lang="it-IT" sz="1800" spc="10" dirty="0">
                <a:latin typeface="Calibri"/>
                <a:cs typeface="Calibri"/>
              </a:rPr>
              <a:t>E</a:t>
            </a:r>
            <a:r>
              <a:rPr lang="it-IT" sz="1800" spc="35" dirty="0">
                <a:latin typeface="Calibri"/>
                <a:cs typeface="Calibri"/>
              </a:rPr>
              <a:t> </a:t>
            </a:r>
            <a:r>
              <a:rPr lang="it-IT" sz="1800" spc="10" dirty="0">
                <a:latin typeface="Calibri"/>
                <a:cs typeface="Calibri"/>
              </a:rPr>
              <a:t>ADEGUAMENTO</a:t>
            </a:r>
            <a:r>
              <a:rPr lang="it-IT" sz="1800" spc="30" dirty="0">
                <a:latin typeface="Calibri"/>
                <a:cs typeface="Calibri"/>
              </a:rPr>
              <a:t> </a:t>
            </a:r>
            <a:r>
              <a:rPr lang="it-IT" sz="1800" spc="-25" dirty="0">
                <a:latin typeface="Calibri"/>
                <a:cs typeface="Calibri"/>
              </a:rPr>
              <a:t>DI</a:t>
            </a:r>
            <a:r>
              <a:rPr lang="it-IT" sz="1800" spc="500" dirty="0">
                <a:latin typeface="Calibri"/>
                <a:cs typeface="Calibri"/>
              </a:rPr>
              <a:t> </a:t>
            </a:r>
            <a:r>
              <a:rPr lang="it-IT" sz="1800" spc="10" dirty="0">
                <a:latin typeface="Calibri"/>
                <a:cs typeface="Calibri"/>
              </a:rPr>
              <a:t>INFRASTRUTTURE</a:t>
            </a:r>
            <a:r>
              <a:rPr lang="it-IT" sz="1800" spc="440" dirty="0">
                <a:latin typeface="Calibri"/>
                <a:cs typeface="Calibri"/>
              </a:rPr>
              <a:t> </a:t>
            </a:r>
            <a:r>
              <a:rPr lang="it-IT" sz="1800" spc="10" dirty="0">
                <a:latin typeface="Calibri"/>
                <a:cs typeface="Calibri"/>
              </a:rPr>
              <a:t>STRADALI</a:t>
            </a:r>
            <a:endParaRPr lang="it-IT" sz="2000" spc="-30" dirty="0">
              <a:solidFill>
                <a:schemeClr val="tx1"/>
              </a:solidFill>
              <a:latin typeface="Cera PRO Light" panose="00000400000000000000" pitchFamily="50" charset="0"/>
              <a:cs typeface="Calibri"/>
            </a:endParaRPr>
          </a:p>
          <a:p>
            <a:endParaRPr lang="it-IT" dirty="0"/>
          </a:p>
        </p:txBody>
      </p:sp>
      <p:pic>
        <p:nvPicPr>
          <p:cNvPr id="8" name="Immagine 7">
            <a:extLst>
              <a:ext uri="{FF2B5EF4-FFF2-40B4-BE49-F238E27FC236}">
                <a16:creationId xmlns:a16="http://schemas.microsoft.com/office/drawing/2014/main" id="{733E600A-2220-F780-5E36-69067B8BEDC8}"/>
              </a:ext>
            </a:extLst>
          </p:cNvPr>
          <p:cNvPicPr>
            <a:picLocks noChangeAspect="1"/>
          </p:cNvPicPr>
          <p:nvPr/>
        </p:nvPicPr>
        <p:blipFill>
          <a:blip r:embed="rId2"/>
          <a:stretch>
            <a:fillRect/>
          </a:stretch>
        </p:blipFill>
        <p:spPr>
          <a:xfrm>
            <a:off x="827584" y="2708920"/>
            <a:ext cx="6559865" cy="5797798"/>
          </a:xfrm>
          <a:prstGeom prst="rect">
            <a:avLst/>
          </a:prstGeom>
        </p:spPr>
      </p:pic>
    </p:spTree>
    <p:extLst>
      <p:ext uri="{BB962C8B-B14F-4D97-AF65-F5344CB8AC3E}">
        <p14:creationId xmlns:p14="http://schemas.microsoft.com/office/powerpoint/2010/main" val="2120679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3FEE91-7D36-B105-110F-835D8CF98DB7}"/>
              </a:ext>
            </a:extLst>
          </p:cNvPr>
          <p:cNvSpPr>
            <a:spLocks noGrp="1"/>
          </p:cNvSpPr>
          <p:nvPr>
            <p:ph type="title"/>
          </p:nvPr>
        </p:nvSpPr>
        <p:spPr/>
        <p:txBody>
          <a:bodyPr/>
          <a:lstStyle/>
          <a:p>
            <a:r>
              <a:rPr lang="it-IT" dirty="0"/>
              <a:t>Criteri per l’affidamento:  </a:t>
            </a:r>
            <a:br>
              <a:rPr lang="it-IT" b="1" dirty="0">
                <a:solidFill>
                  <a:srgbClr val="64AB21"/>
                </a:solidFill>
                <a:latin typeface="Cera PRO" panose="00000800000000000000"/>
                <a:cs typeface="Arial" panose="020B0604020202020204" pitchFamily="34" charset="0"/>
              </a:rPr>
            </a:br>
            <a:endParaRPr lang="it-IT" dirty="0"/>
          </a:p>
        </p:txBody>
      </p:sp>
      <p:sp>
        <p:nvSpPr>
          <p:cNvPr id="3" name="Segnaposto testo 2">
            <a:extLst>
              <a:ext uri="{FF2B5EF4-FFF2-40B4-BE49-F238E27FC236}">
                <a16:creationId xmlns:a16="http://schemas.microsoft.com/office/drawing/2014/main" id="{F057C875-8F85-B717-31BC-BF8A750334F1}"/>
              </a:ext>
            </a:extLst>
          </p:cNvPr>
          <p:cNvSpPr>
            <a:spLocks noGrp="1"/>
          </p:cNvSpPr>
          <p:nvPr>
            <p:ph type="body" sz="quarter" idx="11"/>
          </p:nvPr>
        </p:nvSpPr>
        <p:spPr/>
        <p:txBody>
          <a:bodyPr/>
          <a:lstStyle/>
          <a:p>
            <a:pPr marL="342900" indent="-342900" algn="l">
              <a:spcBef>
                <a:spcPts val="0"/>
              </a:spcBef>
              <a:buFont typeface="Arial" panose="020B0604020202020204" pitchFamily="34" charset="0"/>
              <a:buChar char="•"/>
            </a:pPr>
            <a:endParaRPr lang="it-IT" sz="2000" spc="-30" dirty="0">
              <a:solidFill>
                <a:schemeClr val="tx1"/>
              </a:solidFill>
              <a:latin typeface="Cera PRO Light" panose="00000400000000000000" pitchFamily="50" charset="0"/>
              <a:cs typeface="Calibri"/>
            </a:endParaRPr>
          </a:p>
          <a:p>
            <a:pPr marL="342900" indent="-342900" algn="just">
              <a:lnSpc>
                <a:spcPct val="150000"/>
              </a:lnSpc>
              <a:spcBef>
                <a:spcPts val="0"/>
              </a:spcBef>
              <a:buFont typeface="Arial" panose="020B0604020202020204" pitchFamily="34" charset="0"/>
              <a:buChar char="•"/>
            </a:pPr>
            <a:r>
              <a:rPr lang="it-IT" sz="1800" b="1" u="sng" spc="10" dirty="0">
                <a:solidFill>
                  <a:srgbClr val="81BB26"/>
                </a:solidFill>
                <a:latin typeface="Calibri"/>
                <a:cs typeface="Calibri"/>
              </a:rPr>
              <a:t>DEL</a:t>
            </a:r>
            <a:r>
              <a:rPr lang="it-IT" sz="1800" b="1" u="sng" spc="35" dirty="0">
                <a:solidFill>
                  <a:srgbClr val="81BB26"/>
                </a:solidFill>
                <a:latin typeface="Calibri"/>
                <a:cs typeface="Calibri"/>
              </a:rPr>
              <a:t> </a:t>
            </a:r>
            <a:r>
              <a:rPr lang="it-IT" sz="1800" b="1" u="sng" spc="10" dirty="0">
                <a:solidFill>
                  <a:srgbClr val="81BB26"/>
                </a:solidFill>
                <a:latin typeface="Calibri"/>
                <a:cs typeface="Calibri"/>
              </a:rPr>
              <a:t>SERVIZIO</a:t>
            </a:r>
            <a:r>
              <a:rPr lang="it-IT" sz="1800" b="1" u="sng" spc="35" dirty="0">
                <a:solidFill>
                  <a:srgbClr val="81BB26"/>
                </a:solidFill>
                <a:latin typeface="Calibri"/>
                <a:cs typeface="Calibri"/>
              </a:rPr>
              <a:t> </a:t>
            </a:r>
            <a:r>
              <a:rPr lang="it-IT" sz="1800" b="1" u="sng" spc="10" dirty="0">
                <a:solidFill>
                  <a:srgbClr val="81BB26"/>
                </a:solidFill>
                <a:latin typeface="Calibri"/>
                <a:cs typeface="Calibri"/>
              </a:rPr>
              <a:t>DI</a:t>
            </a:r>
            <a:r>
              <a:rPr lang="it-IT" sz="1800" b="1" u="sng" spc="35" dirty="0">
                <a:solidFill>
                  <a:srgbClr val="81BB26"/>
                </a:solidFill>
                <a:latin typeface="Calibri"/>
                <a:cs typeface="Calibri"/>
              </a:rPr>
              <a:t> </a:t>
            </a:r>
            <a:r>
              <a:rPr lang="it-IT" sz="1800" b="1" u="sng" spc="10" dirty="0">
                <a:solidFill>
                  <a:srgbClr val="81BB26"/>
                </a:solidFill>
                <a:latin typeface="Calibri"/>
                <a:cs typeface="Calibri"/>
              </a:rPr>
              <a:t>PROGETTAZIONE</a:t>
            </a:r>
            <a:r>
              <a:rPr lang="it-IT" sz="1800" b="1" u="sng" spc="35" dirty="0">
                <a:solidFill>
                  <a:srgbClr val="81BB26"/>
                </a:solidFill>
                <a:latin typeface="Calibri"/>
                <a:cs typeface="Calibri"/>
              </a:rPr>
              <a:t> </a:t>
            </a:r>
            <a:r>
              <a:rPr lang="it-IT" sz="1800" b="1" u="sng" spc="10" dirty="0">
                <a:solidFill>
                  <a:srgbClr val="81BB26"/>
                </a:solidFill>
                <a:latin typeface="Calibri"/>
                <a:cs typeface="Calibri"/>
              </a:rPr>
              <a:t>DI</a:t>
            </a:r>
            <a:r>
              <a:rPr lang="it-IT" sz="1800" b="1" u="sng" spc="30" dirty="0">
                <a:solidFill>
                  <a:srgbClr val="81BB26"/>
                </a:solidFill>
                <a:latin typeface="Calibri"/>
                <a:cs typeface="Calibri"/>
              </a:rPr>
              <a:t> </a:t>
            </a:r>
            <a:r>
              <a:rPr lang="it-IT" sz="1800" b="1" u="sng" spc="10" dirty="0">
                <a:solidFill>
                  <a:srgbClr val="81BB26"/>
                </a:solidFill>
                <a:latin typeface="Calibri"/>
                <a:cs typeface="Calibri"/>
              </a:rPr>
              <a:t>INFRASTRUTTURE</a:t>
            </a:r>
            <a:r>
              <a:rPr lang="it-IT" sz="1800" b="1" u="sng" spc="25" dirty="0">
                <a:solidFill>
                  <a:srgbClr val="81BB26"/>
                </a:solidFill>
                <a:latin typeface="Calibri"/>
                <a:cs typeface="Calibri"/>
              </a:rPr>
              <a:t> </a:t>
            </a:r>
            <a:r>
              <a:rPr lang="it-IT" sz="1800" b="1" u="sng" spc="10" dirty="0">
                <a:solidFill>
                  <a:srgbClr val="81BB26"/>
                </a:solidFill>
                <a:latin typeface="Calibri"/>
                <a:cs typeface="Calibri"/>
              </a:rPr>
              <a:t>STRADALI</a:t>
            </a:r>
          </a:p>
          <a:p>
            <a:pPr marL="342900" indent="-342900" algn="just">
              <a:lnSpc>
                <a:spcPct val="150000"/>
              </a:lnSpc>
              <a:spcBef>
                <a:spcPts val="0"/>
              </a:spcBef>
              <a:buFont typeface="Arial" panose="020B0604020202020204" pitchFamily="34" charset="0"/>
              <a:buChar char="•"/>
            </a:pPr>
            <a:r>
              <a:rPr lang="it-IT" sz="1800" spc="10" dirty="0">
                <a:latin typeface="Calibri"/>
                <a:cs typeface="Calibri"/>
              </a:rPr>
              <a:t>DEI</a:t>
            </a:r>
            <a:r>
              <a:rPr lang="it-IT" sz="1800" spc="30" dirty="0">
                <a:latin typeface="Calibri"/>
                <a:cs typeface="Calibri"/>
              </a:rPr>
              <a:t> </a:t>
            </a:r>
            <a:r>
              <a:rPr lang="it-IT" sz="1800" spc="10" dirty="0">
                <a:latin typeface="Calibri"/>
                <a:cs typeface="Calibri"/>
              </a:rPr>
              <a:t>LAVORI</a:t>
            </a:r>
            <a:r>
              <a:rPr lang="it-IT" sz="1800" spc="25" dirty="0">
                <a:latin typeface="Calibri"/>
                <a:cs typeface="Calibri"/>
              </a:rPr>
              <a:t> </a:t>
            </a:r>
            <a:r>
              <a:rPr lang="it-IT" sz="1800" spc="10" dirty="0">
                <a:latin typeface="Calibri"/>
                <a:cs typeface="Calibri"/>
              </a:rPr>
              <a:t>DI</a:t>
            </a:r>
            <a:r>
              <a:rPr lang="it-IT" sz="1800" spc="35" dirty="0">
                <a:latin typeface="Calibri"/>
                <a:cs typeface="Calibri"/>
              </a:rPr>
              <a:t> </a:t>
            </a:r>
            <a:r>
              <a:rPr lang="it-IT" sz="1800" spc="10" dirty="0">
                <a:latin typeface="Calibri"/>
                <a:cs typeface="Calibri"/>
              </a:rPr>
              <a:t>COSTRUZIONE,</a:t>
            </a:r>
            <a:r>
              <a:rPr lang="it-IT" sz="1800" spc="25" dirty="0">
                <a:latin typeface="Calibri"/>
                <a:cs typeface="Calibri"/>
              </a:rPr>
              <a:t> </a:t>
            </a:r>
            <a:r>
              <a:rPr lang="it-IT" sz="1800" spc="10" dirty="0">
                <a:latin typeface="Calibri"/>
                <a:cs typeface="Calibri"/>
              </a:rPr>
              <a:t>MANUTENZIONE</a:t>
            </a:r>
            <a:r>
              <a:rPr lang="it-IT" sz="1800" spc="30" dirty="0">
                <a:latin typeface="Calibri"/>
                <a:cs typeface="Calibri"/>
              </a:rPr>
              <a:t> </a:t>
            </a:r>
            <a:r>
              <a:rPr lang="it-IT" sz="1800" spc="10" dirty="0">
                <a:latin typeface="Calibri"/>
                <a:cs typeface="Calibri"/>
              </a:rPr>
              <a:t>E</a:t>
            </a:r>
            <a:r>
              <a:rPr lang="it-IT" sz="1800" spc="35" dirty="0">
                <a:latin typeface="Calibri"/>
                <a:cs typeface="Calibri"/>
              </a:rPr>
              <a:t> </a:t>
            </a:r>
            <a:r>
              <a:rPr lang="it-IT" sz="1800" spc="10" dirty="0">
                <a:latin typeface="Calibri"/>
                <a:cs typeface="Calibri"/>
              </a:rPr>
              <a:t>ADEGUAMENTO</a:t>
            </a:r>
            <a:r>
              <a:rPr lang="it-IT" sz="1800" spc="30" dirty="0">
                <a:latin typeface="Calibri"/>
                <a:cs typeface="Calibri"/>
              </a:rPr>
              <a:t> </a:t>
            </a:r>
            <a:r>
              <a:rPr lang="it-IT" sz="1800" spc="-25" dirty="0">
                <a:latin typeface="Calibri"/>
                <a:cs typeface="Calibri"/>
              </a:rPr>
              <a:t>DI</a:t>
            </a:r>
            <a:r>
              <a:rPr lang="it-IT" sz="1800" spc="500" dirty="0">
                <a:latin typeface="Calibri"/>
                <a:cs typeface="Calibri"/>
              </a:rPr>
              <a:t> </a:t>
            </a:r>
            <a:r>
              <a:rPr lang="it-IT" sz="1800" spc="10" dirty="0">
                <a:latin typeface="Calibri"/>
                <a:cs typeface="Calibri"/>
              </a:rPr>
              <a:t>INFRASTRUTTURE</a:t>
            </a:r>
            <a:r>
              <a:rPr lang="it-IT" sz="1800" spc="440" dirty="0">
                <a:latin typeface="Calibri"/>
                <a:cs typeface="Calibri"/>
              </a:rPr>
              <a:t> </a:t>
            </a:r>
            <a:r>
              <a:rPr lang="it-IT" sz="1800" spc="10" dirty="0">
                <a:latin typeface="Calibri"/>
                <a:cs typeface="Calibri"/>
              </a:rPr>
              <a:t>STRADALI</a:t>
            </a:r>
            <a:endParaRPr lang="it-IT" sz="2000" spc="-30" dirty="0">
              <a:solidFill>
                <a:schemeClr val="tx1"/>
              </a:solidFill>
              <a:latin typeface="Cera PRO Light" panose="00000400000000000000" pitchFamily="50" charset="0"/>
              <a:cs typeface="Calibri"/>
            </a:endParaRPr>
          </a:p>
          <a:p>
            <a:endParaRPr lang="it-IT" dirty="0"/>
          </a:p>
        </p:txBody>
      </p:sp>
      <p:pic>
        <p:nvPicPr>
          <p:cNvPr id="6" name="Immagine 5">
            <a:extLst>
              <a:ext uri="{FF2B5EF4-FFF2-40B4-BE49-F238E27FC236}">
                <a16:creationId xmlns:a16="http://schemas.microsoft.com/office/drawing/2014/main" id="{2034B603-3034-B6C5-6C34-AFF966F9AA72}"/>
              </a:ext>
            </a:extLst>
          </p:cNvPr>
          <p:cNvPicPr>
            <a:picLocks noChangeAspect="1"/>
          </p:cNvPicPr>
          <p:nvPr/>
        </p:nvPicPr>
        <p:blipFill>
          <a:blip r:embed="rId2"/>
          <a:stretch>
            <a:fillRect/>
          </a:stretch>
        </p:blipFill>
        <p:spPr>
          <a:xfrm>
            <a:off x="827584" y="2708920"/>
            <a:ext cx="6559865" cy="5797798"/>
          </a:xfrm>
          <a:prstGeom prst="rect">
            <a:avLst/>
          </a:prstGeom>
        </p:spPr>
      </p:pic>
    </p:spTree>
    <p:extLst>
      <p:ext uri="{BB962C8B-B14F-4D97-AF65-F5344CB8AC3E}">
        <p14:creationId xmlns:p14="http://schemas.microsoft.com/office/powerpoint/2010/main" val="1639265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103FCB72-4C23-EB0E-FBD7-239E4235FCF8}"/>
              </a:ext>
            </a:extLst>
          </p:cNvPr>
          <p:cNvPicPr>
            <a:picLocks noChangeAspect="1"/>
          </p:cNvPicPr>
          <p:nvPr/>
        </p:nvPicPr>
        <p:blipFill>
          <a:blip r:embed="rId2"/>
          <a:srcRect l="35200" t="17436" r="34658" b="32884"/>
          <a:stretch/>
        </p:blipFill>
        <p:spPr>
          <a:xfrm>
            <a:off x="388016" y="63992"/>
            <a:ext cx="7280328" cy="6749384"/>
          </a:xfrm>
          <a:prstGeom prst="rect">
            <a:avLst/>
          </a:prstGeom>
        </p:spPr>
      </p:pic>
    </p:spTree>
    <p:extLst>
      <p:ext uri="{BB962C8B-B14F-4D97-AF65-F5344CB8AC3E}">
        <p14:creationId xmlns:p14="http://schemas.microsoft.com/office/powerpoint/2010/main" val="3986895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sp>
        <p:nvSpPr>
          <p:cNvPr id="3" name="Segnaposto testo 2">
            <a:extLst>
              <a:ext uri="{FF2B5EF4-FFF2-40B4-BE49-F238E27FC236}">
                <a16:creationId xmlns:a16="http://schemas.microsoft.com/office/drawing/2014/main" id="{F3D00478-061F-C8AF-A3E0-F93170619028}"/>
              </a:ext>
            </a:extLst>
          </p:cNvPr>
          <p:cNvSpPr>
            <a:spLocks noGrp="1"/>
          </p:cNvSpPr>
          <p:nvPr>
            <p:ph type="body" sz="quarter" idx="11"/>
          </p:nvPr>
        </p:nvSpPr>
        <p:spPr/>
        <p:txBody>
          <a:bodyPr/>
          <a:lstStyle/>
          <a:p>
            <a:endParaRPr lang="it-IT" dirty="0"/>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3888433"/>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2.1.1 Relazione CAM</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310344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dirty="0"/>
                        <a:t>Nella Relazione CAM il </a:t>
                      </a:r>
                      <a:r>
                        <a:rPr lang="it-IT" sz="1400" u="sng" dirty="0"/>
                        <a:t>progettista aggiudicatario </a:t>
                      </a:r>
                      <a:r>
                        <a:rPr lang="it-IT" sz="1400" dirty="0"/>
                        <a:t>descrive le </a:t>
                      </a:r>
                      <a:r>
                        <a:rPr lang="it-IT" sz="1400" b="1" dirty="0"/>
                        <a:t>scelte progettuali </a:t>
                      </a:r>
                      <a:r>
                        <a:rPr lang="it-IT" sz="1400" dirty="0"/>
                        <a:t>che garantiscono la </a:t>
                      </a:r>
                      <a:r>
                        <a:rPr lang="it-IT" sz="1400" b="1" dirty="0"/>
                        <a:t>conformità ai criteri</a:t>
                      </a:r>
                      <a:r>
                        <a:rPr lang="it-IT" sz="1400" dirty="0"/>
                        <a:t>, indica gli </a:t>
                      </a:r>
                      <a:r>
                        <a:rPr lang="it-IT" sz="1400" b="1" dirty="0"/>
                        <a:t>elaborati progettuali </a:t>
                      </a:r>
                      <a:r>
                        <a:rPr lang="it-IT" sz="1400" dirty="0"/>
                        <a:t>in cui sono rinvenibili i riferimenti ai </a:t>
                      </a:r>
                      <a:r>
                        <a:rPr lang="it-IT" sz="1400" b="1" dirty="0"/>
                        <a:t>requisiti relativi al rispetto dei criteri</a:t>
                      </a:r>
                      <a:r>
                        <a:rPr lang="it-IT" sz="1400" dirty="0"/>
                        <a:t>, dettaglia </a:t>
                      </a:r>
                      <a:r>
                        <a:rPr lang="it-IT" sz="1400" b="1" dirty="0"/>
                        <a:t>i requisiti dei materiali</a:t>
                      </a:r>
                      <a:r>
                        <a:rPr lang="it-IT" sz="1400" dirty="0"/>
                        <a:t> e dei </a:t>
                      </a:r>
                      <a:r>
                        <a:rPr lang="it-IT" sz="1400" b="1" dirty="0"/>
                        <a:t>prodotti da costruzione </a:t>
                      </a:r>
                      <a:r>
                        <a:rPr lang="it-IT" sz="1400" dirty="0"/>
                        <a:t>in conformità ai criteri e indica le </a:t>
                      </a:r>
                      <a:r>
                        <a:rPr lang="it-IT" sz="1400" b="1" dirty="0"/>
                        <a:t>tipologie di mezzi di prova </a:t>
                      </a:r>
                      <a:r>
                        <a:rPr lang="it-IT" sz="1400" dirty="0"/>
                        <a:t>che l’esecutore dei lavori dovrà presentare alla direzione lavori.</a:t>
                      </a:r>
                    </a:p>
                    <a:p>
                      <a:pPr marL="285750" indent="-285750" algn="just">
                        <a:lnSpc>
                          <a:spcPct val="150000"/>
                        </a:lnSpc>
                        <a:buFont typeface="Wingdings" panose="05000000000000000000" pitchFamily="2" charset="2"/>
                        <a:buChar char="ü"/>
                      </a:pPr>
                      <a:endParaRPr lang="it-IT" sz="1400" dirty="0"/>
                    </a:p>
                    <a:p>
                      <a:pPr marL="285750" indent="-285750" algn="just">
                        <a:lnSpc>
                          <a:spcPct val="150000"/>
                        </a:lnSpc>
                        <a:buFont typeface="Wingdings" panose="05000000000000000000" pitchFamily="2" charset="2"/>
                        <a:buChar char="ü"/>
                      </a:pPr>
                      <a:r>
                        <a:rPr lang="it-IT" sz="1400" dirty="0"/>
                        <a:t>Nella  relazione  CAM,  si dovrà dare evidenza  delle  </a:t>
                      </a:r>
                      <a:r>
                        <a:rPr lang="it-IT" sz="1400" b="1" dirty="0"/>
                        <a:t>modalità  di contestualizzazione delle specifiche tecniche</a:t>
                      </a:r>
                      <a:r>
                        <a:rPr lang="it-IT" sz="1400" dirty="0"/>
                        <a:t> alla tipologia di opere oggetto dell’affidamento e dei </a:t>
                      </a:r>
                      <a:r>
                        <a:rPr lang="it-IT" sz="1400" b="1" dirty="0"/>
                        <a:t>motivi di carattere tecnico o normativo</a:t>
                      </a:r>
                      <a:r>
                        <a:rPr lang="it-IT" sz="1400" dirty="0"/>
                        <a:t> che hanno portato all’eventuale applicazione parziale o mancata applicazione dei CAM.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2176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5" name="Tabella 4">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1781975"/>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37699">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0955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2.1.2 Contenuti del capitolato speciale d’appalto</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108093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kern="1200" dirty="0">
                          <a:solidFill>
                            <a:schemeClr val="dk1"/>
                          </a:solidFill>
                          <a:latin typeface="Arial"/>
                          <a:ea typeface="+mn-ea"/>
                          <a:cs typeface="+mn-cs"/>
                        </a:rPr>
                        <a:t>Nel capitolato speciale d’appalto del </a:t>
                      </a:r>
                      <a:r>
                        <a:rPr lang="it-IT" sz="1400" u="sng" kern="1200" dirty="0">
                          <a:solidFill>
                            <a:schemeClr val="dk1"/>
                          </a:solidFill>
                          <a:latin typeface="Arial"/>
                          <a:ea typeface="+mn-ea"/>
                          <a:cs typeface="+mn-cs"/>
                        </a:rPr>
                        <a:t>progetto esecutivo</a:t>
                      </a:r>
                      <a:r>
                        <a:rPr lang="it-IT" sz="1400" kern="1200" dirty="0">
                          <a:solidFill>
                            <a:schemeClr val="dk1"/>
                          </a:solidFill>
                          <a:latin typeface="Arial"/>
                          <a:ea typeface="+mn-ea"/>
                          <a:cs typeface="+mn-cs"/>
                        </a:rPr>
                        <a:t>, il progettista riporta i requisiti dei prodotti da costruzione previsti nel progetto e i mezzi di prova dalle </a:t>
                      </a:r>
                      <a:r>
                        <a:rPr lang="it-IT" sz="1400" b="1" kern="1200" dirty="0">
                          <a:solidFill>
                            <a:schemeClr val="dk1"/>
                          </a:solidFill>
                          <a:latin typeface="Arial"/>
                          <a:ea typeface="+mn-ea"/>
                          <a:cs typeface="+mn-cs"/>
                        </a:rPr>
                        <a:t>2.3 Specifiche tecniche per i prodotti da costruzione </a:t>
                      </a:r>
                      <a:r>
                        <a:rPr lang="it-IT" sz="1400" kern="1200" dirty="0">
                          <a:solidFill>
                            <a:schemeClr val="dk1"/>
                          </a:solidFill>
                          <a:latin typeface="Arial"/>
                          <a:ea typeface="+mn-ea"/>
                          <a:cs typeface="+mn-cs"/>
                        </a:rPr>
                        <a:t>che l’appaltatore dei lavori dovrà fornire alla direzione lavori.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graphicFrame>
        <p:nvGraphicFramePr>
          <p:cNvPr id="6" name="Tabella 5">
            <a:extLst>
              <a:ext uri="{FF2B5EF4-FFF2-40B4-BE49-F238E27FC236}">
                <a16:creationId xmlns:a16="http://schemas.microsoft.com/office/drawing/2014/main" id="{A207747E-7C57-4DDF-1A86-C41E33AEB332}"/>
              </a:ext>
            </a:extLst>
          </p:cNvPr>
          <p:cNvGraphicFramePr>
            <a:graphicFrameLocks noGrp="1"/>
          </p:cNvGraphicFramePr>
          <p:nvPr/>
        </p:nvGraphicFramePr>
        <p:xfrm>
          <a:off x="179512" y="2452024"/>
          <a:ext cx="8784976" cy="2353120"/>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37699">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0955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2.1.3 Specifiche del progetto</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108093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kern="1200" dirty="0">
                          <a:solidFill>
                            <a:schemeClr val="dk1"/>
                          </a:solidFill>
                          <a:latin typeface="Arial"/>
                          <a:ea typeface="+mn-ea"/>
                          <a:cs typeface="+mn-cs"/>
                        </a:rPr>
                        <a:t>Il progettista aggiudicatario integra nel progetto, fin dal </a:t>
                      </a:r>
                      <a:r>
                        <a:rPr lang="it-IT" sz="1400" u="sng" kern="1200" dirty="0">
                          <a:solidFill>
                            <a:schemeClr val="dk1"/>
                          </a:solidFill>
                          <a:latin typeface="Arial"/>
                          <a:ea typeface="+mn-ea"/>
                          <a:cs typeface="+mn-cs"/>
                        </a:rPr>
                        <a:t>primo livello di progettazione </a:t>
                      </a:r>
                      <a:r>
                        <a:rPr lang="it-IT" sz="1400" kern="1200" dirty="0">
                          <a:solidFill>
                            <a:schemeClr val="dk1"/>
                          </a:solidFill>
                          <a:latin typeface="Arial"/>
                          <a:ea typeface="+mn-ea"/>
                          <a:cs typeface="+mn-cs"/>
                        </a:rPr>
                        <a:t>le </a:t>
                      </a:r>
                      <a:r>
                        <a:rPr lang="it-IT" sz="1400" b="1" kern="1200" dirty="0">
                          <a:solidFill>
                            <a:schemeClr val="dk1"/>
                          </a:solidFill>
                          <a:latin typeface="Arial"/>
                          <a:ea typeface="+mn-ea"/>
                          <a:cs typeface="+mn-cs"/>
                        </a:rPr>
                        <a:t>2.2 Specifiche tecniche per l’affidamento del servizio di progettazione di infrastrutture stradali</a:t>
                      </a:r>
                      <a:r>
                        <a:rPr lang="it-IT" sz="1400" kern="1200" dirty="0">
                          <a:solidFill>
                            <a:schemeClr val="dk1"/>
                          </a:solidFill>
                          <a:latin typeface="Arial"/>
                          <a:ea typeface="+mn-ea"/>
                          <a:cs typeface="+mn-cs"/>
                        </a:rPr>
                        <a:t>, </a:t>
                      </a:r>
                      <a:r>
                        <a:rPr lang="it-IT" sz="1400" b="1" kern="1200" dirty="0">
                          <a:solidFill>
                            <a:schemeClr val="dk1"/>
                          </a:solidFill>
                          <a:latin typeface="Arial"/>
                          <a:ea typeface="+mn-ea"/>
                          <a:cs typeface="+mn-cs"/>
                        </a:rPr>
                        <a:t>2.3 Specifiche tecniche per i prodotti da costruzione </a:t>
                      </a:r>
                      <a:r>
                        <a:rPr lang="it-IT" sz="1400" kern="1200" dirty="0">
                          <a:solidFill>
                            <a:schemeClr val="dk1"/>
                          </a:solidFill>
                          <a:latin typeface="Arial"/>
                          <a:ea typeface="+mn-ea"/>
                          <a:cs typeface="+mn-cs"/>
                        </a:rPr>
                        <a:t>e </a:t>
                      </a:r>
                      <a:r>
                        <a:rPr lang="it-IT" sz="1400" b="1" kern="1200" dirty="0">
                          <a:solidFill>
                            <a:schemeClr val="dk1"/>
                          </a:solidFill>
                          <a:latin typeface="Arial"/>
                          <a:ea typeface="+mn-ea"/>
                          <a:cs typeface="+mn-cs"/>
                        </a:rPr>
                        <a:t>2.4 Specifiche tecniche relative al cantiere</a:t>
                      </a:r>
                      <a:r>
                        <a:rPr lang="it-IT" sz="1400" kern="1200" dirty="0">
                          <a:solidFill>
                            <a:schemeClr val="dk1"/>
                          </a:solidFill>
                          <a:latin typeface="Arial"/>
                          <a:ea typeface="+mn-ea"/>
                          <a:cs typeface="+mn-cs"/>
                        </a:rPr>
                        <a:t>.</a:t>
                      </a:r>
                    </a:p>
                    <a:p>
                      <a:pPr marL="285750" indent="-285750" algn="just">
                        <a:lnSpc>
                          <a:spcPct val="150000"/>
                        </a:lnSpc>
                        <a:buFont typeface="Wingdings" panose="05000000000000000000" pitchFamily="2" charset="2"/>
                        <a:buChar char="ü"/>
                      </a:pPr>
                      <a:r>
                        <a:rPr lang="it-IT" sz="1400" kern="1200" dirty="0">
                          <a:solidFill>
                            <a:schemeClr val="dk1"/>
                          </a:solidFill>
                          <a:latin typeface="Arial"/>
                          <a:ea typeface="+mn-ea"/>
                          <a:cs typeface="+mn-cs"/>
                        </a:rPr>
                        <a:t>Nel capitolato speciale d’appalto del </a:t>
                      </a:r>
                      <a:r>
                        <a:rPr lang="it-IT" sz="1400" u="sng" kern="1200" dirty="0">
                          <a:solidFill>
                            <a:schemeClr val="dk1"/>
                          </a:solidFill>
                          <a:latin typeface="Arial"/>
                          <a:ea typeface="+mn-ea"/>
                          <a:cs typeface="+mn-cs"/>
                        </a:rPr>
                        <a:t>progetto esecutivo </a:t>
                      </a:r>
                      <a:r>
                        <a:rPr lang="it-IT" sz="1400" kern="1200" dirty="0">
                          <a:solidFill>
                            <a:schemeClr val="dk1"/>
                          </a:solidFill>
                          <a:latin typeface="Arial"/>
                          <a:ea typeface="+mn-ea"/>
                          <a:cs typeface="+mn-cs"/>
                        </a:rPr>
                        <a:t>deve inoltre integrare le </a:t>
                      </a:r>
                      <a:r>
                        <a:rPr lang="it-IT" sz="1400" b="1" kern="1200" dirty="0">
                          <a:solidFill>
                            <a:schemeClr val="dk1"/>
                          </a:solidFill>
                          <a:latin typeface="Arial"/>
                          <a:ea typeface="+mn-ea"/>
                          <a:cs typeface="+mn-cs"/>
                        </a:rPr>
                        <a:t>3.1 Clausole contrattuali per le gare di lavori di infrastrutture stradali</a:t>
                      </a:r>
                      <a:r>
                        <a:rPr lang="it-IT" sz="1400" kern="1200" dirty="0">
                          <a:solidFill>
                            <a:schemeClr val="dk1"/>
                          </a:solidFill>
                          <a:latin typeface="Arial"/>
                          <a:ea typeface="+mn-ea"/>
                          <a:cs typeface="+mn-cs"/>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7792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sp>
        <p:nvSpPr>
          <p:cNvPr id="3" name="Segnaposto testo 2">
            <a:extLst>
              <a:ext uri="{FF2B5EF4-FFF2-40B4-BE49-F238E27FC236}">
                <a16:creationId xmlns:a16="http://schemas.microsoft.com/office/drawing/2014/main" id="{F3D00478-061F-C8AF-A3E0-F93170619028}"/>
              </a:ext>
            </a:extLst>
          </p:cNvPr>
          <p:cNvSpPr>
            <a:spLocks noGrp="1"/>
          </p:cNvSpPr>
          <p:nvPr>
            <p:ph type="body" sz="quarter" idx="11"/>
          </p:nvPr>
        </p:nvSpPr>
        <p:spPr/>
        <p:txBody>
          <a:bodyPr/>
          <a:lstStyle/>
          <a:p>
            <a:endParaRPr lang="it-IT" dirty="0"/>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5637466"/>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della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2.2.1 Sostenibilità ambientale dell’opera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1"/>
                  </a:ext>
                </a:extLst>
              </a:tr>
              <a:tr h="310344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dirty="0"/>
                        <a:t>Per la </a:t>
                      </a:r>
                      <a:r>
                        <a:rPr lang="it-IT" sz="1400" u="sng" dirty="0"/>
                        <a:t>nuova costruzione di strade</a:t>
                      </a:r>
                      <a:r>
                        <a:rPr lang="it-IT" sz="1400" dirty="0"/>
                        <a:t>, di </a:t>
                      </a:r>
                      <a:r>
                        <a:rPr lang="it-IT" sz="1400" u="sng" dirty="0"/>
                        <a:t>adeguamento e ampliamento </a:t>
                      </a:r>
                      <a:r>
                        <a:rPr lang="it-IT" sz="1400" u="none" dirty="0"/>
                        <a:t>e di </a:t>
                      </a:r>
                      <a:r>
                        <a:rPr lang="it-IT" sz="1400" u="sng" dirty="0"/>
                        <a:t>manutenzione straordinaria delle strade esistenti</a:t>
                      </a:r>
                      <a:r>
                        <a:rPr lang="it-IT" sz="1400" dirty="0"/>
                        <a:t>, il progetto prevede </a:t>
                      </a:r>
                      <a:r>
                        <a:rPr lang="it-IT" sz="1400" b="1" dirty="0"/>
                        <a:t>sistemi atti a ridurre l’inquinamento dell’aria</a:t>
                      </a:r>
                      <a:r>
                        <a:rPr lang="it-IT" sz="1400" dirty="0"/>
                        <a:t>, </a:t>
                      </a:r>
                      <a:r>
                        <a:rPr lang="it-IT" sz="1400" b="1" dirty="0"/>
                        <a:t>delle acque superficiali e di falda e del suolo dovuto al traffico</a:t>
                      </a:r>
                      <a:r>
                        <a:rPr lang="it-IT" sz="1400" dirty="0"/>
                        <a:t>. </a:t>
                      </a:r>
                    </a:p>
                    <a:p>
                      <a:pPr marL="263525" indent="0" algn="just">
                        <a:lnSpc>
                          <a:spcPct val="150000"/>
                        </a:lnSpc>
                        <a:buFont typeface="Wingdings" panose="05000000000000000000" pitchFamily="2" charset="2"/>
                        <a:buNone/>
                      </a:pPr>
                      <a:r>
                        <a:rPr lang="it-IT" sz="1400" dirty="0"/>
                        <a:t>Tali sistemi possono includere:</a:t>
                      </a:r>
                    </a:p>
                    <a:p>
                      <a:pPr marL="811213" indent="-285750" algn="just">
                        <a:lnSpc>
                          <a:spcPct val="150000"/>
                        </a:lnSpc>
                        <a:buFont typeface="Arial" panose="020B0604020202020204" pitchFamily="34" charset="0"/>
                        <a:buChar char="•"/>
                      </a:pPr>
                      <a:r>
                        <a:rPr lang="it-IT" sz="1400" b="1" dirty="0"/>
                        <a:t>fasce verdi</a:t>
                      </a:r>
                      <a:r>
                        <a:rPr lang="it-IT" sz="1400" dirty="0"/>
                        <a:t> destinate a mitigare gli impatti indotti dal traffico veicolare e a protezione delle eventuali aree agricole limitrofe all’infrastruttura. La realizzazione delle fasce verdi dovrà essere conforme alle specifiche tecniche dei CAM Verde Pubblico. </a:t>
                      </a:r>
                    </a:p>
                    <a:p>
                      <a:pPr marL="811213" indent="-285750" algn="just">
                        <a:lnSpc>
                          <a:spcPct val="150000"/>
                        </a:lnSpc>
                        <a:buFont typeface="Arial" panose="020B0604020202020204" pitchFamily="34" charset="0"/>
                        <a:buChar char="•"/>
                      </a:pPr>
                      <a:r>
                        <a:rPr lang="it-IT" sz="1400" b="1" dirty="0"/>
                        <a:t>drenaggi delle acque di dilavamento </a:t>
                      </a:r>
                      <a:r>
                        <a:rPr lang="it-IT" sz="1400" dirty="0"/>
                        <a:t>(materiali permeabili o sistemi di drenaggio quali trincee o canali filtranti, stagni o zona umide) prevedendo gli opportuni sistemi di depurazione delle acque</a:t>
                      </a:r>
                      <a:endParaRPr lang="it-IT" sz="1400" kern="1200" dirty="0">
                        <a:solidFill>
                          <a:schemeClr val="dk1"/>
                        </a:solidFill>
                        <a:latin typeface="Arial"/>
                        <a:ea typeface="+mn-ea"/>
                        <a:cs typeface="+mn-cs"/>
                      </a:endParaRPr>
                    </a:p>
                    <a:p>
                      <a:pPr marL="285750" indent="-285750" algn="just" defTabSz="457200" rtl="0" eaLnBrk="1" latinLnBrk="0" hangingPunct="1">
                        <a:lnSpc>
                          <a:spcPct val="150000"/>
                        </a:lnSpc>
                        <a:buFont typeface="Wingdings" panose="05000000000000000000" pitchFamily="2" charset="2"/>
                        <a:buChar char="ü"/>
                      </a:pPr>
                      <a:r>
                        <a:rPr lang="it-IT" sz="1400" kern="1200" dirty="0">
                          <a:solidFill>
                            <a:schemeClr val="dk1"/>
                          </a:solidFill>
                          <a:latin typeface="Arial"/>
                          <a:ea typeface="+mn-ea"/>
                          <a:cs typeface="+mn-cs"/>
                        </a:rPr>
                        <a:t>Inoltre, per i progetti di </a:t>
                      </a:r>
                      <a:r>
                        <a:rPr lang="it-IT" sz="1400" b="1" u="sng" kern="1200" dirty="0">
                          <a:solidFill>
                            <a:schemeClr val="dk1"/>
                          </a:solidFill>
                          <a:latin typeface="Arial"/>
                          <a:ea typeface="+mn-ea"/>
                          <a:cs typeface="+mn-cs"/>
                        </a:rPr>
                        <a:t>nuove strade urbane di tipo F e F-bis </a:t>
                      </a:r>
                      <a:r>
                        <a:rPr lang="it-IT" sz="1400" kern="1200" dirty="0">
                          <a:solidFill>
                            <a:schemeClr val="dk1"/>
                          </a:solidFill>
                          <a:latin typeface="Arial"/>
                          <a:ea typeface="+mn-ea"/>
                          <a:cs typeface="+mn-cs"/>
                        </a:rPr>
                        <a:t>è previsto l’impiego di soluzioni progettuali che conseguano </a:t>
                      </a:r>
                      <a:r>
                        <a:rPr lang="it-IT" sz="1400" b="1" kern="1200" dirty="0">
                          <a:solidFill>
                            <a:schemeClr val="dk1"/>
                          </a:solidFill>
                          <a:latin typeface="Arial"/>
                          <a:ea typeface="+mn-ea"/>
                          <a:cs typeface="+mn-cs"/>
                        </a:rPr>
                        <a:t>un SRI  maggiore o uguale a 20 </a:t>
                      </a:r>
                      <a:r>
                        <a:rPr lang="it-IT" sz="1400" kern="1200" dirty="0">
                          <a:solidFill>
                            <a:schemeClr val="dk1"/>
                          </a:solidFill>
                          <a:latin typeface="Arial"/>
                          <a:ea typeface="+mn-ea"/>
                          <a:cs typeface="+mn-cs"/>
                        </a:rPr>
                        <a:t>[…]</a:t>
                      </a:r>
                    </a:p>
                    <a:p>
                      <a:pPr marL="285750" indent="-285750" algn="just" defTabSz="457200" rtl="0" eaLnBrk="1" latinLnBrk="0" hangingPunct="1">
                        <a:lnSpc>
                          <a:spcPct val="150000"/>
                        </a:lnSpc>
                        <a:buFont typeface="Wingdings" panose="05000000000000000000" pitchFamily="2" charset="2"/>
                        <a:buChar char="ü"/>
                      </a:pPr>
                      <a:r>
                        <a:rPr lang="it-IT" sz="1400" kern="1200" dirty="0">
                          <a:solidFill>
                            <a:schemeClr val="dk1"/>
                          </a:solidFill>
                          <a:latin typeface="Arial"/>
                          <a:ea typeface="+mn-ea"/>
                          <a:cs typeface="+mn-cs"/>
                        </a:rPr>
                        <a:t>Per le </a:t>
                      </a:r>
                      <a:r>
                        <a:rPr lang="it-IT" sz="1400" u="sng" kern="1200" dirty="0">
                          <a:solidFill>
                            <a:schemeClr val="dk1"/>
                          </a:solidFill>
                          <a:latin typeface="Arial"/>
                          <a:ea typeface="+mn-ea"/>
                          <a:cs typeface="+mn-cs"/>
                        </a:rPr>
                        <a:t>aree di sosta o stazionamento, parcheggi, piste ciclabili, marciapiedi, piazze e di percorsi pedonali </a:t>
                      </a:r>
                      <a:r>
                        <a:rPr lang="it-IT" sz="1400" kern="1200" dirty="0">
                          <a:solidFill>
                            <a:schemeClr val="dk1"/>
                          </a:solidFill>
                          <a:latin typeface="Arial"/>
                          <a:ea typeface="+mn-ea"/>
                          <a:cs typeface="+mn-cs"/>
                        </a:rPr>
                        <a:t>è previsto, invece, l’impiego di soluzioni progettuali che conseguano un </a:t>
                      </a:r>
                      <a:r>
                        <a:rPr lang="it-IT" sz="1400" b="1" kern="1200" dirty="0">
                          <a:solidFill>
                            <a:schemeClr val="dk1"/>
                          </a:solidFill>
                          <a:latin typeface="Arial"/>
                          <a:ea typeface="+mn-ea"/>
                          <a:cs typeface="+mn-cs"/>
                        </a:rPr>
                        <a:t>SRI maggiore o uguale a 29.</a:t>
                      </a:r>
                    </a:p>
                    <a:p>
                      <a:pPr marL="285750" indent="-285750" algn="just" defTabSz="457200" rtl="0" eaLnBrk="1" latinLnBrk="0" hangingPunct="1">
                        <a:lnSpc>
                          <a:spcPct val="150000"/>
                        </a:lnSpc>
                        <a:buFont typeface="Wingdings" panose="05000000000000000000" pitchFamily="2" charset="2"/>
                        <a:buChar char="ü"/>
                      </a:pPr>
                      <a:r>
                        <a:rPr lang="it-IT" sz="1400" kern="1200" dirty="0">
                          <a:solidFill>
                            <a:schemeClr val="dk1"/>
                          </a:solidFill>
                          <a:latin typeface="Arial"/>
                          <a:ea typeface="+mn-ea"/>
                          <a:cs typeface="+mn-cs"/>
                        </a:rPr>
                        <a:t>Per le </a:t>
                      </a:r>
                      <a:r>
                        <a:rPr lang="it-IT" sz="1400" u="sng" kern="1200" dirty="0">
                          <a:solidFill>
                            <a:schemeClr val="dk1"/>
                          </a:solidFill>
                          <a:latin typeface="Arial"/>
                          <a:ea typeface="+mn-ea"/>
                          <a:cs typeface="+mn-cs"/>
                        </a:rPr>
                        <a:t>pavimentazioni stradali in galleria</a:t>
                      </a:r>
                      <a:r>
                        <a:rPr lang="it-IT" sz="1400" kern="1200" dirty="0">
                          <a:solidFill>
                            <a:schemeClr val="dk1"/>
                          </a:solidFill>
                          <a:latin typeface="Arial"/>
                          <a:ea typeface="+mn-ea"/>
                          <a:cs typeface="+mn-cs"/>
                        </a:rPr>
                        <a:t> è richiesta una valutazione tecnico-ambientale sull’opportunità di utilizzo di materiali che abbiano un coefficiente </a:t>
                      </a:r>
                      <a:r>
                        <a:rPr lang="it-IT" sz="1400" b="1" kern="1200" dirty="0">
                          <a:solidFill>
                            <a:schemeClr val="dk1"/>
                          </a:solidFill>
                          <a:latin typeface="Arial"/>
                          <a:ea typeface="+mn-ea"/>
                          <a:cs typeface="+mn-cs"/>
                        </a:rPr>
                        <a:t>medio di luminanza non inferiore a 0,1</a:t>
                      </a:r>
                      <a:r>
                        <a:rPr lang="it-IT" sz="1400" kern="1200" dirty="0">
                          <a:solidFill>
                            <a:schemeClr val="dk1"/>
                          </a:solidFill>
                          <a:latin typeface="Arial"/>
                          <a:ea typeface="+mn-ea"/>
                          <a:cs typeface="+mn-cs"/>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65789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sp>
        <p:nvSpPr>
          <p:cNvPr id="3" name="Segnaposto testo 2">
            <a:extLst>
              <a:ext uri="{FF2B5EF4-FFF2-40B4-BE49-F238E27FC236}">
                <a16:creationId xmlns:a16="http://schemas.microsoft.com/office/drawing/2014/main" id="{F3D00478-061F-C8AF-A3E0-F93170619028}"/>
              </a:ext>
            </a:extLst>
          </p:cNvPr>
          <p:cNvSpPr>
            <a:spLocks noGrp="1"/>
          </p:cNvSpPr>
          <p:nvPr>
            <p:ph type="body" sz="quarter" idx="11"/>
          </p:nvPr>
        </p:nvSpPr>
        <p:spPr/>
        <p:txBody>
          <a:bodyPr/>
          <a:lstStyle/>
          <a:p>
            <a:endParaRPr lang="it-IT" dirty="0"/>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4917376"/>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della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2.2.2 Efficienza funzionale e durata della pavimentazione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1"/>
                  </a:ext>
                </a:extLst>
              </a:tr>
              <a:tr h="262658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dirty="0"/>
                        <a:t>Il </a:t>
                      </a:r>
                      <a:r>
                        <a:rPr lang="it-IT" sz="1400" u="sng" dirty="0"/>
                        <a:t>progetto di pavimentazioni di nuove strade </a:t>
                      </a:r>
                      <a:r>
                        <a:rPr lang="it-IT" sz="1400" dirty="0"/>
                        <a:t>ed il </a:t>
                      </a:r>
                      <a:r>
                        <a:rPr lang="it-IT" sz="1400" u="sng" dirty="0"/>
                        <a:t>progetto di risanamento profondo di pavimentazioni esistenti </a:t>
                      </a:r>
                      <a:r>
                        <a:rPr lang="it-IT" sz="1400" dirty="0"/>
                        <a:t>deve essere in grado di sopportare il passaggio del numero di assi standard previsti per i primi </a:t>
                      </a:r>
                      <a:r>
                        <a:rPr lang="it-IT" sz="1400" b="1" dirty="0"/>
                        <a:t>20 anni di esercizio </a:t>
                      </a:r>
                      <a:r>
                        <a:rPr lang="it-IT" sz="1400" b="0" u="sng" dirty="0"/>
                        <a:t>ad esclusione dello strato di usura</a:t>
                      </a:r>
                      <a:r>
                        <a:rPr lang="it-IT" sz="1400" dirty="0"/>
                        <a:t>, in quanto esso è fisiologicamente soggetto a decadimento funzionale in tempi più brevi.</a:t>
                      </a:r>
                    </a:p>
                    <a:p>
                      <a:pPr marL="285750" indent="-285750" algn="just">
                        <a:lnSpc>
                          <a:spcPct val="150000"/>
                        </a:lnSpc>
                        <a:buFont typeface="Wingdings" panose="05000000000000000000" pitchFamily="2" charset="2"/>
                        <a:buChar char="ü"/>
                      </a:pPr>
                      <a:r>
                        <a:rPr lang="it-IT" sz="1400" dirty="0"/>
                        <a:t>In </a:t>
                      </a:r>
                      <a:r>
                        <a:rPr lang="it-IT" sz="1400" u="sng" dirty="0"/>
                        <a:t>caso di risanamento superficiale</a:t>
                      </a:r>
                      <a:r>
                        <a:rPr lang="it-IT" sz="1400" dirty="0"/>
                        <a:t>, ossia di rifacimento di binder e usura o della solo usura, il </a:t>
                      </a:r>
                      <a:r>
                        <a:rPr lang="it-IT" sz="1400" b="1" dirty="0"/>
                        <a:t>progettista verifica </a:t>
                      </a:r>
                      <a:r>
                        <a:rPr lang="it-IT" sz="1400" dirty="0"/>
                        <a:t>che gli strati sottostanti, di base e fondazione, abbiano una adeguata </a:t>
                      </a:r>
                      <a:r>
                        <a:rPr lang="it-IT" sz="1400" b="1" dirty="0"/>
                        <a:t>portanza</a:t>
                      </a:r>
                      <a:r>
                        <a:rPr lang="it-IT" sz="1400" dirty="0"/>
                        <a:t> in relazione al carico di traffico in modo che l’intervento garantisca una durata teorica di </a:t>
                      </a:r>
                      <a:r>
                        <a:rPr lang="it-IT" sz="1400" b="1" dirty="0"/>
                        <a:t>almeno 5 anni</a:t>
                      </a:r>
                      <a:r>
                        <a:rPr lang="it-IT" sz="1400" dirty="0"/>
                        <a:t>. </a:t>
                      </a:r>
                      <a:r>
                        <a:rPr lang="it-IT" sz="1050" kern="1200" dirty="0">
                          <a:solidFill>
                            <a:srgbClr val="FF0000"/>
                          </a:solidFill>
                          <a:highlight>
                            <a:srgbClr val="FFFF00"/>
                          </a:highlight>
                          <a:latin typeface="Arial"/>
                          <a:ea typeface="+mn-ea"/>
                          <a:cs typeface="+mn-cs"/>
                        </a:rPr>
                        <a:t>(molto molto difficile che il rifacimento del solo strato di usura duri 5 anni)</a:t>
                      </a:r>
                    </a:p>
                    <a:p>
                      <a:pPr marL="0" indent="0" algn="just">
                        <a:lnSpc>
                          <a:spcPct val="150000"/>
                        </a:lnSpc>
                        <a:buFont typeface="Wingdings" panose="05000000000000000000" pitchFamily="2" charset="2"/>
                        <a:buNone/>
                      </a:pPr>
                      <a:r>
                        <a:rPr lang="it-IT" sz="1400" u="sng" dirty="0"/>
                        <a:t>Tale criterio non si applica alle riparazioni superficiali di emergenza finalizzate al ripristino immediato dell’aderenza e della regolarità superficiali ai fini della sicurezza della circolazione</a:t>
                      </a:r>
                      <a:r>
                        <a:rPr lang="it-IT" sz="1400" dirty="0"/>
                        <a:t>.</a:t>
                      </a:r>
                    </a:p>
                    <a:p>
                      <a:pPr marL="0" indent="0" algn="just">
                        <a:lnSpc>
                          <a:spcPct val="150000"/>
                        </a:lnSpc>
                        <a:buFont typeface="Wingdings" panose="05000000000000000000" pitchFamily="2" charset="2"/>
                        <a:buNone/>
                      </a:pPr>
                      <a:r>
                        <a:rPr lang="it-IT" sz="1400" dirty="0"/>
                        <a:t>Se l’intervento è realizzato in regime di emergenza la stazione appaltante </a:t>
                      </a:r>
                      <a:r>
                        <a:rPr lang="it-IT" sz="1400" b="1" dirty="0"/>
                        <a:t>deve provvedere</a:t>
                      </a:r>
                      <a:r>
                        <a:rPr lang="it-IT" sz="1400" dirty="0"/>
                        <a:t>, </a:t>
                      </a:r>
                      <a:r>
                        <a:rPr lang="it-IT" sz="1400" b="1" dirty="0"/>
                        <a:t>entro 6 mesi dall’intervento</a:t>
                      </a:r>
                      <a:r>
                        <a:rPr lang="it-IT" sz="1400" dirty="0"/>
                        <a:t>, alla predisposizione di un </a:t>
                      </a:r>
                      <a:r>
                        <a:rPr lang="it-IT" sz="1400" b="1" dirty="0"/>
                        <a:t>progetto di manutenzione programmata </a:t>
                      </a:r>
                      <a:r>
                        <a:rPr lang="it-IT" sz="1400" dirty="0"/>
                        <a:t>sulla base delle specifiche tecniche contenute nel presente documento.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pic>
        <p:nvPicPr>
          <p:cNvPr id="5" name="Immagine 4">
            <a:extLst>
              <a:ext uri="{FF2B5EF4-FFF2-40B4-BE49-F238E27FC236}">
                <a16:creationId xmlns:a16="http://schemas.microsoft.com/office/drawing/2014/main" id="{335FDA90-B03C-284A-4DBA-E140FE8AD280}"/>
              </a:ext>
            </a:extLst>
          </p:cNvPr>
          <p:cNvPicPr>
            <a:picLocks noChangeAspect="1"/>
          </p:cNvPicPr>
          <p:nvPr/>
        </p:nvPicPr>
        <p:blipFill>
          <a:blip r:embed="rId2"/>
          <a:stretch>
            <a:fillRect/>
          </a:stretch>
        </p:blipFill>
        <p:spPr>
          <a:xfrm>
            <a:off x="4716016" y="5013176"/>
            <a:ext cx="2663707" cy="1775111"/>
          </a:xfrm>
          <a:prstGeom prst="rect">
            <a:avLst/>
          </a:prstGeom>
        </p:spPr>
      </p:pic>
    </p:spTree>
    <p:extLst>
      <p:ext uri="{BB962C8B-B14F-4D97-AF65-F5344CB8AC3E}">
        <p14:creationId xmlns:p14="http://schemas.microsoft.com/office/powerpoint/2010/main" val="3499878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6555816"/>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71608">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della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2">
                        <a:lumMod val="75000"/>
                      </a:schemeClr>
                    </a:solidFill>
                  </a:tcPr>
                </a:tc>
                <a:extLst>
                  <a:ext uri="{0D108BD9-81ED-4DB2-BD59-A6C34878D82A}">
                    <a16:rowId xmlns:a16="http://schemas.microsoft.com/office/drawing/2014/main" val="10000"/>
                  </a:ext>
                </a:extLst>
              </a:tr>
              <a:tr h="37160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dirty="0"/>
                        <a:t>2.2.8 </a:t>
                      </a:r>
                      <a:r>
                        <a:rPr lang="it-IT" sz="1600" b="1" kern="1200" dirty="0">
                          <a:solidFill>
                            <a:schemeClr val="dk1"/>
                          </a:solidFill>
                          <a:latin typeface="Arial"/>
                          <a:ea typeface="+mn-ea"/>
                          <a:cs typeface="+mn-cs"/>
                        </a:rPr>
                        <a:t>Riutilizzo del conglomerato bituminoso di recupero (fresato d'asfalto)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10001"/>
                  </a:ext>
                </a:extLst>
              </a:tr>
              <a:tr h="535037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b="1" u="sng" dirty="0"/>
                        <a:t>Per gli interventi di risanamento profondo che </a:t>
                      </a:r>
                      <a:r>
                        <a:rPr lang="it-IT" sz="1400" b="1" u="sng" dirty="0">
                          <a:solidFill>
                            <a:srgbClr val="FF0000"/>
                          </a:solidFill>
                        </a:rPr>
                        <a:t>includono lo strato di fondazione</a:t>
                      </a:r>
                      <a:r>
                        <a:rPr lang="it-IT" sz="1400" dirty="0"/>
                        <a:t>, il progettista adotta soluzioni tecniche tali da consentire l’utilizzo di almeno il </a:t>
                      </a:r>
                      <a:r>
                        <a:rPr lang="it-IT" sz="1400" b="1" dirty="0"/>
                        <a:t>70% in volume di materia recuperata, riciclata o di </a:t>
                      </a:r>
                      <a:r>
                        <a:rPr lang="it-IT" sz="1400" b="1" kern="1200" dirty="0">
                          <a:solidFill>
                            <a:schemeClr val="dk1"/>
                          </a:solidFill>
                          <a:latin typeface="Arial"/>
                          <a:ea typeface="+mn-ea"/>
                          <a:cs typeface="+mn-cs"/>
                        </a:rPr>
                        <a:t>sottoprodott</a:t>
                      </a:r>
                      <a:r>
                        <a:rPr lang="it-IT" sz="1400" kern="1200" dirty="0">
                          <a:solidFill>
                            <a:schemeClr val="dk1"/>
                          </a:solidFill>
                          <a:latin typeface="Arial"/>
                          <a:ea typeface="+mn-ea"/>
                          <a:cs typeface="+mn-cs"/>
                        </a:rPr>
                        <a:t>i. </a:t>
                      </a:r>
                      <a:r>
                        <a:rPr lang="it-IT" sz="1050" kern="1200" dirty="0">
                          <a:solidFill>
                            <a:srgbClr val="FF0000"/>
                          </a:solidFill>
                          <a:highlight>
                            <a:srgbClr val="FFFF00"/>
                          </a:highlight>
                          <a:latin typeface="Arial"/>
                          <a:ea typeface="+mn-ea"/>
                          <a:cs typeface="+mn-cs"/>
                        </a:rPr>
                        <a:t>(se freso il tappetto di usura, il binder e lo strato di base non si rientra nel 70%) </a:t>
                      </a:r>
                    </a:p>
                    <a:p>
                      <a:pPr marL="285750" indent="-285750" algn="just">
                        <a:lnSpc>
                          <a:spcPct val="150000"/>
                        </a:lnSpc>
                        <a:buFont typeface="Wingdings" panose="05000000000000000000" pitchFamily="2" charset="2"/>
                        <a:buChar char="ü"/>
                      </a:pPr>
                      <a:r>
                        <a:rPr lang="it-IT" sz="1400" b="1" u="sng" dirty="0"/>
                        <a:t>Per gli interventi di risanamento </a:t>
                      </a:r>
                      <a:r>
                        <a:rPr lang="it-IT" sz="1400" b="1" u="sng" kern="1200" dirty="0">
                          <a:solidFill>
                            <a:schemeClr val="dk1"/>
                          </a:solidFill>
                          <a:latin typeface="Arial"/>
                          <a:ea typeface="+mn-ea"/>
                          <a:cs typeface="+mn-cs"/>
                        </a:rPr>
                        <a:t>profondo che non includono lo </a:t>
                      </a:r>
                      <a:r>
                        <a:rPr lang="it-IT" sz="1400" b="1" u="sng" dirty="0"/>
                        <a:t>strato di fondazione</a:t>
                      </a:r>
                      <a:r>
                        <a:rPr lang="it-IT" sz="1400" b="1" dirty="0"/>
                        <a:t>, </a:t>
                      </a:r>
                      <a:r>
                        <a:rPr lang="it-IT" sz="1400" dirty="0"/>
                        <a:t>si applicano le prescrizioni del </a:t>
                      </a:r>
                      <a:r>
                        <a:rPr lang="it-IT" sz="1400" b="1" dirty="0"/>
                        <a:t>criterio 2.3.1 Circolarità dei prodotti da costruzione </a:t>
                      </a:r>
                      <a:r>
                        <a:rPr lang="it-IT" sz="1050" kern="1200" dirty="0">
                          <a:solidFill>
                            <a:srgbClr val="FF0000"/>
                          </a:solidFill>
                          <a:highlight>
                            <a:srgbClr val="FFFF00"/>
                          </a:highlight>
                          <a:latin typeface="Arial"/>
                          <a:ea typeface="+mn-ea"/>
                          <a:cs typeface="+mn-cs"/>
                        </a:rPr>
                        <a:t>(soglie strati di conglomerato bituminoso)</a:t>
                      </a:r>
                      <a:endParaRPr lang="it-IT" sz="1400" kern="1200" dirty="0">
                        <a:solidFill>
                          <a:srgbClr val="FF0000"/>
                        </a:solidFill>
                        <a:highlight>
                          <a:srgbClr val="FFFF00"/>
                        </a:highlight>
                        <a:latin typeface="Arial"/>
                        <a:ea typeface="+mn-ea"/>
                        <a:cs typeface="+mn-cs"/>
                      </a:endParaRP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400" b="1" dirty="0"/>
                        <a:t>L‘obiettivo del 70% </a:t>
                      </a:r>
                      <a:r>
                        <a:rPr lang="it-IT" sz="1400" dirty="0"/>
                        <a:t>può essere perseguito con la stabilizzazione dello strato di fondazione e con il riutilizzo del conglomerato bituminoso di recupero nella produzione dei conglomerati bituminosi a caldo, nella realizzazione di strati di base a freddo e di strati di fondazione stabilizzati con cemento ed emulsione bituminosa o bitume </a:t>
                      </a:r>
                      <a:r>
                        <a:rPr lang="it-IT" sz="1400" kern="1200" dirty="0">
                          <a:solidFill>
                            <a:schemeClr val="dk1"/>
                          </a:solidFill>
                          <a:latin typeface="Arial"/>
                          <a:ea typeface="+mn-ea"/>
                          <a:cs typeface="+mn-cs"/>
                        </a:rPr>
                        <a:t>schiumato. </a:t>
                      </a:r>
                    </a:p>
                    <a:p>
                      <a:pPr marL="285750" marR="0" lvl="0" indent="-2857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400" b="1" u="sng" kern="1200" dirty="0">
                          <a:solidFill>
                            <a:schemeClr val="dk1"/>
                          </a:solidFill>
                          <a:latin typeface="Arial"/>
                          <a:ea typeface="+mn-ea"/>
                          <a:cs typeface="+mn-cs"/>
                        </a:rPr>
                        <a:t>Nelle tecniche di riciclaggio a freddo, ossia base a freddo e strati di fondazione stabilizzati con cemento ed emulsione bituminosa o bitume schiumato, che prevedono la miscelazione in sito  mediante macchine stabilizzatrici, </a:t>
                      </a:r>
                      <a:r>
                        <a:rPr lang="it-IT" sz="1400" b="1" u="sng" kern="1200" dirty="0">
                          <a:solidFill>
                            <a:srgbClr val="FF0000"/>
                          </a:solidFill>
                          <a:latin typeface="Arial"/>
                          <a:ea typeface="+mn-ea"/>
                          <a:cs typeface="+mn-cs"/>
                        </a:rPr>
                        <a:t>può essere impiegato direttamente il fresato proveniente dalla demolizione della pavimentazione esistente</a:t>
                      </a:r>
                      <a:r>
                        <a:rPr lang="it-IT" sz="1400" b="1" kern="1200" dirty="0">
                          <a:solidFill>
                            <a:schemeClr val="dk1"/>
                          </a:solidFill>
                          <a:latin typeface="Arial"/>
                          <a:ea typeface="+mn-ea"/>
                          <a:cs typeface="+mn-cs"/>
                        </a:rPr>
                        <a:t>.</a:t>
                      </a:r>
                      <a:r>
                        <a:rPr lang="it-IT" sz="1400" kern="1200" dirty="0">
                          <a:solidFill>
                            <a:schemeClr val="dk1"/>
                          </a:solidFill>
                          <a:latin typeface="Arial"/>
                          <a:ea typeface="+mn-ea"/>
                          <a:cs typeface="+mn-cs"/>
                        </a:rPr>
                        <a:t> </a:t>
                      </a:r>
                    </a:p>
                    <a:p>
                      <a:pPr marL="285750" indent="-285750" algn="just">
                        <a:lnSpc>
                          <a:spcPct val="150000"/>
                        </a:lnSpc>
                        <a:buFont typeface="Arial" panose="020B0604020202020204" pitchFamily="34" charset="0"/>
                        <a:buChar char="•"/>
                      </a:pPr>
                      <a:r>
                        <a:rPr lang="it-IT" sz="1400" dirty="0"/>
                        <a:t>Il  </a:t>
                      </a:r>
                      <a:r>
                        <a:rPr lang="it-IT" sz="1400" b="1" dirty="0"/>
                        <a:t>granulato  di  conglomerato  bituminoso  </a:t>
                      </a:r>
                      <a:r>
                        <a:rPr lang="it-IT" sz="1400" dirty="0"/>
                        <a:t>riutilizzato  </a:t>
                      </a:r>
                      <a:r>
                        <a:rPr lang="it-IT" sz="1400" b="1" dirty="0"/>
                        <a:t>può  non  essere  </a:t>
                      </a:r>
                      <a:r>
                        <a:rPr lang="it-IT" sz="1400" dirty="0"/>
                        <a:t>necessariamente  il conglomerato bituminoso di recupero proveniente dalla demolizione della pavimentazione oggetto dell’intervento, ma può provenire anche da </a:t>
                      </a:r>
                      <a:r>
                        <a:rPr lang="it-IT" sz="1400" b="1" dirty="0"/>
                        <a:t>altri siti di stoccaggio</a:t>
                      </a:r>
                      <a:r>
                        <a:rPr lang="it-IT" sz="1400" dirty="0"/>
                        <a:t>.</a:t>
                      </a:r>
                    </a:p>
                    <a:p>
                      <a:pPr marL="285750" indent="-285750" algn="just">
                        <a:lnSpc>
                          <a:spcPct val="150000"/>
                        </a:lnSpc>
                        <a:buFont typeface="Wingdings" panose="05000000000000000000" pitchFamily="2" charset="2"/>
                        <a:buChar char="ü"/>
                      </a:pPr>
                      <a:r>
                        <a:rPr lang="it-IT" sz="1400" dirty="0"/>
                        <a:t>Nella </a:t>
                      </a:r>
                      <a:r>
                        <a:rPr lang="it-IT" sz="1400" u="sng" dirty="0"/>
                        <a:t>costruzione di nuove strade</a:t>
                      </a:r>
                      <a:r>
                        <a:rPr lang="it-IT" sz="1400" dirty="0"/>
                        <a:t>, il progetto prevede l’impiego di almeno il </a:t>
                      </a:r>
                      <a:r>
                        <a:rPr lang="it-IT" sz="1400" u="sng" dirty="0"/>
                        <a:t>20% di granulato di conglomerato bituminoso</a:t>
                      </a:r>
                      <a:r>
                        <a:rPr lang="it-IT" sz="1400" dirty="0"/>
                        <a:t>, riferito al volume complessivo degli strati della pavimentazione. </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13924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5688633"/>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882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DEI MATERIALI DA COSTRUZIONE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0000"/>
                  </a:ext>
                </a:extLst>
              </a:tr>
              <a:tr h="35593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dirty="0"/>
                        <a:t>2.3.1 Circolarità dei prodotti da costruzione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0001"/>
                  </a:ext>
                </a:extLst>
              </a:tr>
              <a:tr h="494440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dirty="0"/>
                        <a:t>Il </a:t>
                      </a:r>
                      <a:r>
                        <a:rPr lang="it-IT" sz="1400" u="sng" dirty="0"/>
                        <a:t>progetto di nuova costruzione di strade </a:t>
                      </a:r>
                      <a:r>
                        <a:rPr lang="it-IT" sz="1400" dirty="0"/>
                        <a:t>prevede l’impiego di </a:t>
                      </a:r>
                      <a:r>
                        <a:rPr lang="it-IT" sz="1400" b="1" dirty="0"/>
                        <a:t>prodotti da costruzione </a:t>
                      </a:r>
                      <a:r>
                        <a:rPr lang="it-IT" sz="1400" dirty="0"/>
                        <a:t>con un </a:t>
                      </a:r>
                      <a:r>
                        <a:rPr lang="it-IT" sz="1400" b="1" dirty="0"/>
                        <a:t>contenuto minimo di materia recuperata e/o riciclata e/o di sottoprodotti</a:t>
                      </a:r>
                      <a:r>
                        <a:rPr lang="it-IT" sz="1400" dirty="0"/>
                        <a:t>, riferito al peso del prodotto finito, secondo  le  seguenti percentuali  minime: </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pic>
        <p:nvPicPr>
          <p:cNvPr id="5" name="Immagine 4">
            <a:extLst>
              <a:ext uri="{FF2B5EF4-FFF2-40B4-BE49-F238E27FC236}">
                <a16:creationId xmlns:a16="http://schemas.microsoft.com/office/drawing/2014/main" id="{8B8D1BF7-0CAD-6FE0-10AB-06EAAE4F1B93}"/>
              </a:ext>
            </a:extLst>
          </p:cNvPr>
          <p:cNvPicPr>
            <a:picLocks noChangeAspect="1"/>
          </p:cNvPicPr>
          <p:nvPr/>
        </p:nvPicPr>
        <p:blipFill>
          <a:blip r:embed="rId2"/>
          <a:srcRect l="21500" t="37778" r="35250" b="36445"/>
          <a:stretch/>
        </p:blipFill>
        <p:spPr>
          <a:xfrm>
            <a:off x="323528" y="3933056"/>
            <a:ext cx="4176464" cy="1400201"/>
          </a:xfrm>
          <a:prstGeom prst="rect">
            <a:avLst/>
          </a:prstGeom>
        </p:spPr>
      </p:pic>
      <p:pic>
        <p:nvPicPr>
          <p:cNvPr id="9" name="Immagine 8">
            <a:extLst>
              <a:ext uri="{FF2B5EF4-FFF2-40B4-BE49-F238E27FC236}">
                <a16:creationId xmlns:a16="http://schemas.microsoft.com/office/drawing/2014/main" id="{A22AE8AF-8B13-E215-9BAB-D366320AF462}"/>
              </a:ext>
            </a:extLst>
          </p:cNvPr>
          <p:cNvPicPr>
            <a:picLocks noChangeAspect="1"/>
          </p:cNvPicPr>
          <p:nvPr/>
        </p:nvPicPr>
        <p:blipFill>
          <a:blip r:embed="rId3"/>
          <a:srcRect l="20875" t="32666" r="43500" b="42667"/>
          <a:stretch/>
        </p:blipFill>
        <p:spPr>
          <a:xfrm>
            <a:off x="4788024" y="3933056"/>
            <a:ext cx="3672408" cy="1430306"/>
          </a:xfrm>
          <a:prstGeom prst="rect">
            <a:avLst/>
          </a:prstGeom>
        </p:spPr>
      </p:pic>
      <p:pic>
        <p:nvPicPr>
          <p:cNvPr id="11" name="Immagine 10">
            <a:extLst>
              <a:ext uri="{FF2B5EF4-FFF2-40B4-BE49-F238E27FC236}">
                <a16:creationId xmlns:a16="http://schemas.microsoft.com/office/drawing/2014/main" id="{A1EABF27-3DE6-9564-F7C9-E612D9CF22C5}"/>
              </a:ext>
            </a:extLst>
          </p:cNvPr>
          <p:cNvPicPr>
            <a:picLocks noChangeAspect="1"/>
          </p:cNvPicPr>
          <p:nvPr/>
        </p:nvPicPr>
        <p:blipFill>
          <a:blip r:embed="rId4"/>
          <a:srcRect l="21000" t="20666" r="42250" b="57111"/>
          <a:stretch/>
        </p:blipFill>
        <p:spPr>
          <a:xfrm>
            <a:off x="323528" y="2420887"/>
            <a:ext cx="4176464" cy="1420567"/>
          </a:xfrm>
          <a:prstGeom prst="rect">
            <a:avLst/>
          </a:prstGeom>
        </p:spPr>
      </p:pic>
      <p:pic>
        <p:nvPicPr>
          <p:cNvPr id="14" name="Immagine 13">
            <a:extLst>
              <a:ext uri="{FF2B5EF4-FFF2-40B4-BE49-F238E27FC236}">
                <a16:creationId xmlns:a16="http://schemas.microsoft.com/office/drawing/2014/main" id="{CAE577FB-1E88-7EB2-B475-272F181C0A02}"/>
              </a:ext>
            </a:extLst>
          </p:cNvPr>
          <p:cNvPicPr>
            <a:picLocks noChangeAspect="1"/>
          </p:cNvPicPr>
          <p:nvPr/>
        </p:nvPicPr>
        <p:blipFill>
          <a:blip r:embed="rId5"/>
          <a:srcRect l="20625" t="42222" r="40579" b="35556"/>
          <a:stretch/>
        </p:blipFill>
        <p:spPr>
          <a:xfrm>
            <a:off x="4716016" y="2420888"/>
            <a:ext cx="3799334" cy="1224136"/>
          </a:xfrm>
          <a:prstGeom prst="rect">
            <a:avLst/>
          </a:prstGeom>
        </p:spPr>
      </p:pic>
      <p:cxnSp>
        <p:nvCxnSpPr>
          <p:cNvPr id="6" name="Connettore 2 5">
            <a:extLst>
              <a:ext uri="{FF2B5EF4-FFF2-40B4-BE49-F238E27FC236}">
                <a16:creationId xmlns:a16="http://schemas.microsoft.com/office/drawing/2014/main" id="{6F100934-278A-2DD6-9CF6-53587B3B17DA}"/>
              </a:ext>
            </a:extLst>
          </p:cNvPr>
          <p:cNvCxnSpPr>
            <a:cxnSpLocks/>
          </p:cNvCxnSpPr>
          <p:nvPr/>
        </p:nvCxnSpPr>
        <p:spPr>
          <a:xfrm flipV="1">
            <a:off x="827584" y="5517232"/>
            <a:ext cx="504056" cy="86409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508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DF4B7-C14A-55AB-133B-1B6C628489E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6654F58-39A3-12D2-12A5-E9358B11021F}"/>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B2B3B566-B38F-16FF-2451-A04A7C493E0F}"/>
              </a:ext>
            </a:extLst>
          </p:cNvPr>
          <p:cNvGraphicFramePr>
            <a:graphicFrameLocks noGrp="1"/>
          </p:cNvGraphicFramePr>
          <p:nvPr/>
        </p:nvGraphicFramePr>
        <p:xfrm>
          <a:off x="179512" y="332656"/>
          <a:ext cx="8784976" cy="6336704"/>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4514">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DEI MATERIALI DA COSTRUZIONE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1">
                        <a:lumMod val="50000"/>
                      </a:schemeClr>
                    </a:solidFill>
                  </a:tcPr>
                </a:tc>
                <a:extLst>
                  <a:ext uri="{0D108BD9-81ED-4DB2-BD59-A6C34878D82A}">
                    <a16:rowId xmlns:a16="http://schemas.microsoft.com/office/drawing/2014/main" val="10000"/>
                  </a:ext>
                </a:extLst>
              </a:tr>
              <a:tr h="36163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dirty="0"/>
                        <a:t>2.3.1 Circolarità dei prodotti da costruzione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0001"/>
                  </a:ext>
                </a:extLst>
              </a:tr>
              <a:tr h="558055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lgn="just">
                        <a:lnSpc>
                          <a:spcPct val="150000"/>
                        </a:lnSpc>
                        <a:buFont typeface="Wingdings" panose="05000000000000000000" pitchFamily="2" charset="2"/>
                        <a:buChar char="ü"/>
                      </a:pPr>
                      <a:r>
                        <a:rPr lang="it-IT" sz="1400" dirty="0"/>
                        <a:t>Le </a:t>
                      </a:r>
                      <a:r>
                        <a:rPr lang="it-IT" sz="1400" b="1" dirty="0"/>
                        <a:t>percentuali minime indicate </a:t>
                      </a:r>
                      <a:r>
                        <a:rPr lang="it-IT" sz="1400" dirty="0"/>
                        <a:t>nelle seguenti tabelle si intendono come </a:t>
                      </a:r>
                      <a:r>
                        <a:rPr lang="it-IT" sz="1400" b="1" dirty="0"/>
                        <a:t>somma dei contributi dati dalle singole frazioni utilizzate</a:t>
                      </a:r>
                      <a:r>
                        <a:rPr lang="it-IT" sz="1400" dirty="0"/>
                        <a:t>. </a:t>
                      </a:r>
                    </a:p>
                    <a:p>
                      <a:pPr marL="285750" indent="-285750" algn="just">
                        <a:lnSpc>
                          <a:spcPct val="150000"/>
                        </a:lnSpc>
                        <a:buFont typeface="Wingdings" panose="05000000000000000000" pitchFamily="2" charset="2"/>
                        <a:buChar char="ü"/>
                      </a:pPr>
                      <a:r>
                        <a:rPr lang="it-IT" sz="1400" b="1" dirty="0"/>
                        <a:t>Nei conglomerati bituminosi a caldo</a:t>
                      </a:r>
                      <a:r>
                        <a:rPr lang="it-IT" sz="1400" dirty="0"/>
                        <a:t>, </a:t>
                      </a:r>
                      <a:r>
                        <a:rPr lang="it-IT" sz="1400" b="1" dirty="0"/>
                        <a:t>con bitumi normali e con bitumi modificati</a:t>
                      </a:r>
                      <a:r>
                        <a:rPr lang="it-IT" sz="1400" dirty="0"/>
                        <a:t>, </a:t>
                      </a:r>
                      <a:r>
                        <a:rPr lang="it-IT" sz="1400" b="1" u="sng" kern="1200" dirty="0">
                          <a:solidFill>
                            <a:schemeClr val="dk1"/>
                          </a:solidFill>
                          <a:latin typeface="Arial"/>
                          <a:ea typeface="+mn-ea"/>
                          <a:cs typeface="+mn-cs"/>
                        </a:rPr>
                        <a:t>l’utilizzo di granulato di </a:t>
                      </a:r>
                      <a:r>
                        <a:rPr lang="it-IT" sz="1400" b="1" u="sng" dirty="0"/>
                        <a:t>conglomerato bituminoso (fresato d'asfalto)</a:t>
                      </a:r>
                      <a:r>
                        <a:rPr lang="it-IT" sz="1400" u="sng" dirty="0"/>
                        <a:t> </a:t>
                      </a:r>
                      <a:r>
                        <a:rPr lang="it-IT" sz="1400" b="1" u="sng" dirty="0">
                          <a:solidFill>
                            <a:srgbClr val="FF0000"/>
                          </a:solidFill>
                          <a:highlight>
                            <a:srgbClr val="FFFF00"/>
                          </a:highlight>
                        </a:rPr>
                        <a:t>in quantità superiore alle percentuali minime indicate nelle tabelle</a:t>
                      </a:r>
                      <a:r>
                        <a:rPr lang="it-IT" sz="1400" dirty="0">
                          <a:solidFill>
                            <a:srgbClr val="FF0000"/>
                          </a:solidFill>
                          <a:highlight>
                            <a:srgbClr val="FFFF00"/>
                          </a:highlight>
                        </a:rPr>
                        <a:t>,</a:t>
                      </a:r>
                      <a:r>
                        <a:rPr lang="it-IT" sz="1400" dirty="0">
                          <a:solidFill>
                            <a:srgbClr val="FF0000"/>
                          </a:solidFill>
                        </a:rPr>
                        <a:t> </a:t>
                      </a:r>
                      <a:r>
                        <a:rPr lang="it-IT" sz="1400" dirty="0"/>
                        <a:t>a prescindere dall’impiego di altre tipologie di materia recuperata, riciclata o di  sottoprodotti, </a:t>
                      </a:r>
                      <a:r>
                        <a:rPr lang="it-IT" sz="1400" b="1" u="sng" dirty="0">
                          <a:solidFill>
                            <a:srgbClr val="FF0000"/>
                          </a:solidFill>
                        </a:rPr>
                        <a:t>non deve incidere negativamente sugli aspetti prestazionali e su quelli funzionali della pavimentazione</a:t>
                      </a:r>
                      <a:r>
                        <a:rPr lang="it-IT" sz="1400" dirty="0"/>
                        <a:t>. </a:t>
                      </a:r>
                    </a:p>
                    <a:p>
                      <a:pPr marL="285750" indent="-285750" algn="just">
                        <a:lnSpc>
                          <a:spcPct val="150000"/>
                        </a:lnSpc>
                        <a:buFont typeface="Wingdings" panose="05000000000000000000" pitchFamily="2" charset="2"/>
                        <a:buChar char="ü"/>
                      </a:pPr>
                      <a:r>
                        <a:rPr lang="it-IT" sz="1400" dirty="0"/>
                        <a:t>Per il raggiungimento di prestazioni non inferiori a quelle di progetto possono essere </a:t>
                      </a:r>
                      <a:r>
                        <a:rPr lang="it-IT" sz="1400" b="1" dirty="0"/>
                        <a:t>utilizzati impianti di produzione adeguati o tecnologie innovative</a:t>
                      </a:r>
                      <a:r>
                        <a:rPr lang="it-IT" sz="1400" dirty="0"/>
                        <a:t>, additivi, leganti bituminosi appositamente formulati e qualsiasi altro prodotto in grado di compensare l’eventuale riduzione della prestazione provocata dall’impiego di una maggiore quantità di granulato. </a:t>
                      </a:r>
                    </a:p>
                    <a:p>
                      <a:pPr marL="285750" indent="-285750" algn="just">
                        <a:lnSpc>
                          <a:spcPct val="150000"/>
                        </a:lnSpc>
                        <a:buFont typeface="Wingdings" panose="05000000000000000000" pitchFamily="2" charset="2"/>
                        <a:buChar char="ü"/>
                      </a:pPr>
                      <a:r>
                        <a:rPr lang="it-IT" sz="1400" dirty="0"/>
                        <a:t>Il progetto prevede che l’impresa presenti, </a:t>
                      </a:r>
                      <a:r>
                        <a:rPr lang="it-IT" sz="1400" b="1" dirty="0"/>
                        <a:t>unitamente allo studio della miscela</a:t>
                      </a:r>
                      <a:r>
                        <a:rPr lang="it-IT" sz="1400" dirty="0"/>
                        <a:t>, una relazione che </a:t>
                      </a:r>
                      <a:r>
                        <a:rPr lang="it-IT" sz="1400" b="1" dirty="0"/>
                        <a:t>descrive i materiali e le tecnologie proposte</a:t>
                      </a:r>
                      <a:r>
                        <a:rPr lang="it-IT" sz="1400" dirty="0"/>
                        <a:t>. </a:t>
                      </a:r>
                    </a:p>
                    <a:p>
                      <a:pPr marL="285750" indent="-285750" algn="just">
                        <a:lnSpc>
                          <a:spcPct val="150000"/>
                        </a:lnSpc>
                        <a:buFont typeface="Wingdings" panose="05000000000000000000" pitchFamily="2" charset="2"/>
                        <a:buChar char="ü"/>
                      </a:pPr>
                      <a:r>
                        <a:rPr lang="it-IT" sz="1400" b="1" u="sng" kern="1200" dirty="0">
                          <a:solidFill>
                            <a:srgbClr val="FF0000"/>
                          </a:solidFill>
                          <a:latin typeface="Arial"/>
                          <a:ea typeface="+mn-ea"/>
                          <a:cs typeface="+mn-cs"/>
                        </a:rPr>
                        <a:t>La relazione deve illustrare </a:t>
                      </a:r>
                      <a:r>
                        <a:rPr lang="it-IT" sz="1400" dirty="0"/>
                        <a:t>le </a:t>
                      </a:r>
                      <a:r>
                        <a:rPr lang="it-IT" sz="1400" b="1" dirty="0"/>
                        <a:t>specifiche tecnologie produttive</a:t>
                      </a:r>
                      <a:r>
                        <a:rPr lang="it-IT" sz="1400" dirty="0"/>
                        <a:t> ed </a:t>
                      </a:r>
                      <a:r>
                        <a:rPr lang="it-IT" sz="1400" b="1" dirty="0"/>
                        <a:t>esecutive</a:t>
                      </a:r>
                      <a:r>
                        <a:rPr lang="it-IT" sz="1400" dirty="0"/>
                        <a:t> e i </a:t>
                      </a:r>
                      <a:r>
                        <a:rPr lang="it-IT" sz="1400" b="1" dirty="0"/>
                        <a:t>materiali </a:t>
                      </a:r>
                      <a:r>
                        <a:rPr lang="it-IT" sz="1400" dirty="0"/>
                        <a:t>che si intendono impiegare e deve essere corredata </a:t>
                      </a:r>
                      <a:r>
                        <a:rPr lang="it-IT" sz="1400" b="1" dirty="0"/>
                        <a:t>da documentazione tecnico-scientifica, studi di laboratorio</a:t>
                      </a:r>
                      <a:r>
                        <a:rPr lang="it-IT" sz="1400" dirty="0"/>
                        <a:t> e altre evidenze atte a dimostrare che </a:t>
                      </a:r>
                      <a:r>
                        <a:rPr lang="it-IT" sz="1400" b="1" u="sng" kern="1200" dirty="0">
                          <a:solidFill>
                            <a:srgbClr val="FF0000"/>
                          </a:solidFill>
                          <a:latin typeface="Arial"/>
                          <a:ea typeface="+mn-ea"/>
                          <a:cs typeface="+mn-cs"/>
                        </a:rPr>
                        <a:t>il maggior quantitativo di granulato di conglomerato bituminoso non incide negativamente sulla vita utile della pavimentazione. </a:t>
                      </a:r>
                    </a:p>
                  </a:txBody>
                  <a:tcP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72002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3">
            <a:extLst>
              <a:ext uri="{FF2B5EF4-FFF2-40B4-BE49-F238E27FC236}">
                <a16:creationId xmlns:a16="http://schemas.microsoft.com/office/drawing/2014/main" id="{1626FF0B-50C6-4479-132F-F9B365503837}"/>
              </a:ext>
            </a:extLst>
          </p:cNvPr>
          <p:cNvSpPr txBox="1">
            <a:spLocks/>
          </p:cNvSpPr>
          <p:nvPr/>
        </p:nvSpPr>
        <p:spPr>
          <a:xfrm>
            <a:off x="685800" y="1752600"/>
            <a:ext cx="7772400" cy="3145476"/>
          </a:xfrm>
          <a:prstGeom prst="rect">
            <a:avLst/>
          </a:prstGeom>
          <a:solidFill>
            <a:srgbClr val="EEECE1">
              <a:lumMod val="20000"/>
              <a:lumOff val="80000"/>
            </a:srgbClr>
          </a:solidFill>
        </p:spPr>
        <p:txBody>
          <a:bodyPr vert="horz" lIns="91440" tIns="45720" rIns="91440" bIns="45720" rtlCol="0">
            <a:spAutoFit/>
          </a:bodyPr>
          <a:lstStyle>
            <a:lvl1pPr marL="342900" indent="-342900" algn="ctr" defTabSz="457200" rtl="0" eaLnBrk="1" latinLnBrk="0" hangingPunct="1">
              <a:spcBef>
                <a:spcPct val="20000"/>
              </a:spcBef>
              <a:buFont typeface="Arial"/>
              <a:buNone/>
              <a:defRPr sz="1600" kern="1200">
                <a:solidFill>
                  <a:schemeClr val="tx1">
                    <a:lumMod val="50000"/>
                    <a:lumOff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Cera PRO Light" panose="00000400000000000000" pitchFamily="50"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Cera PRO Light" panose="00000400000000000000" pitchFamily="50"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it-IT" sz="2800" b="1" i="0" u="none" strike="noStrike" kern="1200" cap="none" spc="0" normalizeH="0" baseline="0" noProof="0" dirty="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rPr>
              <a:t>Come riconoscere </a:t>
            </a:r>
            <a:r>
              <a:rPr kumimoji="0" lang="it-IT" sz="2800" b="1" i="0" u="none" strike="noStrike" kern="1200" cap="none" spc="0" normalizeH="0" baseline="0" noProof="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rPr>
              <a:t>un materiale </a:t>
            </a: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it-IT" sz="2800" b="1" i="0" u="none" strike="noStrike" kern="1200" cap="none" spc="0" normalizeH="0" baseline="0" noProof="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rPr>
              <a:t>conforme </a:t>
            </a:r>
            <a:r>
              <a:rPr kumimoji="0" lang="it-IT" sz="2800" b="1" i="0" u="none" strike="noStrike" kern="1200" cap="none" spc="0" normalizeH="0" baseline="0" noProof="0" dirty="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rPr>
              <a:t>ai CAM ? </a:t>
            </a:r>
            <a:endParaRPr kumimoji="0" lang="it-IT" sz="2400" b="0" i="0" u="none" strike="noStrike" kern="1200" cap="none" spc="0" normalizeH="0" baseline="0" noProof="0" dirty="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sysClr val="windowText" lastClr="000000">
                  <a:lumMod val="50000"/>
                  <a:lumOff val="50000"/>
                </a:sysClr>
              </a:solidFill>
              <a:effectLst/>
              <a:uLnTx/>
              <a:uFillTx/>
              <a:latin typeface="Lato" panose="020F0502020204030203" pitchFamily="34" charset="0"/>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sysClr val="windowText" lastClr="000000">
                  <a:lumMod val="50000"/>
                  <a:lumOff val="50000"/>
                </a:sysClr>
              </a:solidFill>
              <a:effectLst/>
              <a:uLnTx/>
              <a:uFillTx/>
              <a:latin typeface="Lato" panose="020F0502020204030203" pitchFamily="34" charset="0"/>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sysClr val="windowText" lastClr="000000">
                  <a:lumMod val="50000"/>
                  <a:lumOff val="50000"/>
                </a:sysClr>
              </a:solidFill>
              <a:effectLst/>
              <a:uLnTx/>
              <a:uFillTx/>
              <a:latin typeface="Lato" panose="020F0502020204030203" pitchFamily="34" charset="0"/>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sysClr val="windowText" lastClr="000000">
                  <a:lumMod val="50000"/>
                  <a:lumOff val="50000"/>
                </a:sysClr>
              </a:solidFill>
              <a:effectLst/>
              <a:uLnTx/>
              <a:uFillTx/>
              <a:latin typeface="Lato" panose="020F0502020204030203" pitchFamily="34" charset="0"/>
              <a:ea typeface="+mn-ea"/>
              <a:cs typeface="Arial"/>
            </a:endParaRPr>
          </a:p>
        </p:txBody>
      </p:sp>
    </p:spTree>
    <p:extLst>
      <p:ext uri="{BB962C8B-B14F-4D97-AF65-F5344CB8AC3E}">
        <p14:creationId xmlns:p14="http://schemas.microsoft.com/office/powerpoint/2010/main" val="2075030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E632798E-593B-2F97-D8DF-DC64CB34DDBD}"/>
              </a:ext>
            </a:extLst>
          </p:cNvPr>
          <p:cNvSpPr>
            <a:spLocks noGrp="1"/>
          </p:cNvSpPr>
          <p:nvPr>
            <p:ph type="title"/>
          </p:nvPr>
        </p:nvSpPr>
        <p:spPr/>
        <p:txBody>
          <a:bodyPr/>
          <a:lstStyle/>
          <a:p>
            <a:r>
              <a:rPr lang="it-IT" dirty="0" err="1"/>
              <a:t>Environmental</a:t>
            </a:r>
            <a:r>
              <a:rPr lang="it-IT" dirty="0"/>
              <a:t> Product </a:t>
            </a:r>
            <a:r>
              <a:rPr lang="it-IT" dirty="0" err="1"/>
              <a:t>Declaration</a:t>
            </a:r>
            <a:r>
              <a:rPr lang="it-IT" dirty="0"/>
              <a:t> (EPD) </a:t>
            </a:r>
            <a:br>
              <a:rPr lang="it-IT" dirty="0"/>
            </a:br>
            <a:endParaRPr lang="it-IT" dirty="0"/>
          </a:p>
        </p:txBody>
      </p:sp>
      <p:sp>
        <p:nvSpPr>
          <p:cNvPr id="4" name="object 7">
            <a:extLst>
              <a:ext uri="{FF2B5EF4-FFF2-40B4-BE49-F238E27FC236}">
                <a16:creationId xmlns:a16="http://schemas.microsoft.com/office/drawing/2014/main" id="{DA3387C2-F101-A1AD-F8B3-C09D515FA94B}"/>
              </a:ext>
            </a:extLst>
          </p:cNvPr>
          <p:cNvSpPr/>
          <p:nvPr/>
        </p:nvSpPr>
        <p:spPr>
          <a:xfrm>
            <a:off x="4139952" y="1412776"/>
            <a:ext cx="3888432" cy="4647055"/>
          </a:xfrm>
          <a:prstGeom prst="rect">
            <a:avLst/>
          </a:prstGeom>
          <a:blipFill>
            <a:blip r:embed="rId2" cstate="print"/>
            <a:stretch>
              <a:fillRect/>
            </a:stretch>
          </a:blip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5" name="Rettangolo 4">
            <a:extLst>
              <a:ext uri="{FF2B5EF4-FFF2-40B4-BE49-F238E27FC236}">
                <a16:creationId xmlns:a16="http://schemas.microsoft.com/office/drawing/2014/main" id="{D3CAAA5E-7CDB-4493-C58F-888E27CBE86F}"/>
              </a:ext>
            </a:extLst>
          </p:cNvPr>
          <p:cNvSpPr/>
          <p:nvPr/>
        </p:nvSpPr>
        <p:spPr>
          <a:xfrm>
            <a:off x="646560" y="3275692"/>
            <a:ext cx="2702984" cy="307777"/>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Ebrima" panose="02000000000000000000" pitchFamily="2" charset="0"/>
                <a:ea typeface="Ebrima" panose="02000000000000000000" pitchFamily="2" charset="0"/>
                <a:cs typeface="Ebrima" panose="02000000000000000000" pitchFamily="2" charset="0"/>
              </a:rPr>
              <a:t>https://www.environdec.com/it/</a:t>
            </a:r>
          </a:p>
        </p:txBody>
      </p:sp>
      <p:pic>
        <p:nvPicPr>
          <p:cNvPr id="6" name="Picture 2" descr="Risultati immagini per epd">
            <a:extLst>
              <a:ext uri="{FF2B5EF4-FFF2-40B4-BE49-F238E27FC236}">
                <a16:creationId xmlns:a16="http://schemas.microsoft.com/office/drawing/2014/main" id="{D58E7A32-2C69-4E03-BF8B-7B2C608496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035" y="2276872"/>
            <a:ext cx="2520280" cy="840094"/>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a:extLst>
              <a:ext uri="{FF2B5EF4-FFF2-40B4-BE49-F238E27FC236}">
                <a16:creationId xmlns:a16="http://schemas.microsoft.com/office/drawing/2014/main" id="{154AFA36-BBF4-C9F6-7CC3-D88E6E6096A7}"/>
              </a:ext>
            </a:extLst>
          </p:cNvPr>
          <p:cNvSpPr/>
          <p:nvPr/>
        </p:nvSpPr>
        <p:spPr>
          <a:xfrm>
            <a:off x="806811" y="5147900"/>
            <a:ext cx="2042547" cy="307777"/>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Ebrima" panose="02000000000000000000" pitchFamily="2" charset="0"/>
                <a:ea typeface="Ebrima" panose="02000000000000000000" pitchFamily="2" charset="0"/>
                <a:cs typeface="Ebrima" panose="02000000000000000000" pitchFamily="2" charset="0"/>
              </a:rPr>
              <a:t>https://www.epditaly.it/</a:t>
            </a:r>
          </a:p>
        </p:txBody>
      </p:sp>
      <p:pic>
        <p:nvPicPr>
          <p:cNvPr id="8" name="Immagine 7">
            <a:extLst>
              <a:ext uri="{FF2B5EF4-FFF2-40B4-BE49-F238E27FC236}">
                <a16:creationId xmlns:a16="http://schemas.microsoft.com/office/drawing/2014/main" id="{7B19B06E-95D8-21B3-4D7F-4D3574D52900}"/>
              </a:ext>
            </a:extLst>
          </p:cNvPr>
          <p:cNvPicPr>
            <a:picLocks noChangeAspect="1"/>
          </p:cNvPicPr>
          <p:nvPr/>
        </p:nvPicPr>
        <p:blipFill>
          <a:blip r:embed="rId4"/>
          <a:stretch>
            <a:fillRect/>
          </a:stretch>
        </p:blipFill>
        <p:spPr>
          <a:xfrm>
            <a:off x="685801" y="3836988"/>
            <a:ext cx="2122088" cy="1193675"/>
          </a:xfrm>
          <a:prstGeom prst="rect">
            <a:avLst/>
          </a:prstGeom>
        </p:spPr>
      </p:pic>
    </p:spTree>
    <p:extLst>
      <p:ext uri="{BB962C8B-B14F-4D97-AF65-F5344CB8AC3E}">
        <p14:creationId xmlns:p14="http://schemas.microsoft.com/office/powerpoint/2010/main" val="422138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770FE1B-9437-27D6-2CFB-4B4CDF027379}"/>
              </a:ext>
            </a:extLst>
          </p:cNvPr>
          <p:cNvPicPr>
            <a:picLocks noChangeAspect="1"/>
          </p:cNvPicPr>
          <p:nvPr/>
        </p:nvPicPr>
        <p:blipFill>
          <a:blip r:embed="rId2"/>
          <a:stretch>
            <a:fillRect/>
          </a:stretch>
        </p:blipFill>
        <p:spPr>
          <a:xfrm>
            <a:off x="246513" y="999533"/>
            <a:ext cx="8650974" cy="4858933"/>
          </a:xfrm>
          <a:prstGeom prst="rect">
            <a:avLst/>
          </a:prstGeom>
        </p:spPr>
      </p:pic>
      <p:sp>
        <p:nvSpPr>
          <p:cNvPr id="3" name="Titolo 2">
            <a:extLst>
              <a:ext uri="{FF2B5EF4-FFF2-40B4-BE49-F238E27FC236}">
                <a16:creationId xmlns:a16="http://schemas.microsoft.com/office/drawing/2014/main" id="{24A5193B-B075-A134-8036-B6C4CF576BA8}"/>
              </a:ext>
            </a:extLst>
          </p:cNvPr>
          <p:cNvSpPr>
            <a:spLocks noGrp="1"/>
          </p:cNvSpPr>
          <p:nvPr>
            <p:ph type="title"/>
          </p:nvPr>
        </p:nvSpPr>
        <p:spPr/>
        <p:txBody>
          <a:bodyPr/>
          <a:lstStyle/>
          <a:p>
            <a:r>
              <a:rPr lang="it-IT" sz="2400" b="1" dirty="0">
                <a:solidFill>
                  <a:srgbClr val="64AB21"/>
                </a:solidFill>
                <a:latin typeface="Cera PRO" panose="00000800000000000000" pitchFamily="50" charset="0"/>
              </a:rPr>
              <a:t>Life-</a:t>
            </a:r>
            <a:r>
              <a:rPr lang="it-IT" sz="2400" b="1" dirty="0" err="1">
                <a:solidFill>
                  <a:srgbClr val="64AB21"/>
                </a:solidFill>
                <a:latin typeface="Cera PRO" panose="00000800000000000000" pitchFamily="50" charset="0"/>
              </a:rPr>
              <a:t>Cycle</a:t>
            </a:r>
            <a:r>
              <a:rPr lang="it-IT" sz="2400" b="1" dirty="0">
                <a:solidFill>
                  <a:srgbClr val="64AB21"/>
                </a:solidFill>
                <a:latin typeface="Cera PRO" panose="00000800000000000000" pitchFamily="50" charset="0"/>
              </a:rPr>
              <a:t> </a:t>
            </a:r>
            <a:r>
              <a:rPr lang="it-IT" sz="2400" b="1" dirty="0" err="1">
                <a:solidFill>
                  <a:srgbClr val="64AB21"/>
                </a:solidFill>
                <a:latin typeface="Cera PRO" panose="00000800000000000000" pitchFamily="50" charset="0"/>
              </a:rPr>
              <a:t>Assessment</a:t>
            </a:r>
            <a:br>
              <a:rPr lang="it-IT" sz="2400" b="1" dirty="0">
                <a:solidFill>
                  <a:srgbClr val="64AB21"/>
                </a:solidFill>
                <a:latin typeface="Cera PRO" panose="00000800000000000000" pitchFamily="50" charset="0"/>
              </a:rPr>
            </a:br>
            <a:endParaRPr lang="it-IT" dirty="0"/>
          </a:p>
        </p:txBody>
      </p:sp>
    </p:spTree>
    <p:extLst>
      <p:ext uri="{BB962C8B-B14F-4D97-AF65-F5344CB8AC3E}">
        <p14:creationId xmlns:p14="http://schemas.microsoft.com/office/powerpoint/2010/main" val="437522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22D91B4B-6113-98A4-CB47-25B9E8AEFD75}"/>
              </a:ext>
            </a:extLst>
          </p:cNvPr>
          <p:cNvSpPr>
            <a:spLocks noGrp="1"/>
          </p:cNvSpPr>
          <p:nvPr>
            <p:ph type="title"/>
          </p:nvPr>
        </p:nvSpPr>
        <p:spPr/>
        <p:txBody>
          <a:bodyPr/>
          <a:lstStyle/>
          <a:p>
            <a:r>
              <a:rPr lang="it-IT" dirty="0"/>
              <a:t>Contenuto di materia riciclata </a:t>
            </a:r>
          </a:p>
        </p:txBody>
      </p:sp>
      <p:pic>
        <p:nvPicPr>
          <p:cNvPr id="4" name="Immagine 3">
            <a:extLst>
              <a:ext uri="{FF2B5EF4-FFF2-40B4-BE49-F238E27FC236}">
                <a16:creationId xmlns:a16="http://schemas.microsoft.com/office/drawing/2014/main" id="{3112D41C-F657-DA25-9654-592EC87EECB9}"/>
              </a:ext>
            </a:extLst>
          </p:cNvPr>
          <p:cNvPicPr>
            <a:picLocks noChangeAspect="1"/>
          </p:cNvPicPr>
          <p:nvPr/>
        </p:nvPicPr>
        <p:blipFill>
          <a:blip r:embed="rId2"/>
          <a:stretch>
            <a:fillRect/>
          </a:stretch>
        </p:blipFill>
        <p:spPr>
          <a:xfrm>
            <a:off x="1331640" y="1461730"/>
            <a:ext cx="1705590" cy="3602767"/>
          </a:xfrm>
          <a:prstGeom prst="rect">
            <a:avLst/>
          </a:prstGeom>
        </p:spPr>
      </p:pic>
      <p:sp>
        <p:nvSpPr>
          <p:cNvPr id="6" name="CasellaDiTesto 5">
            <a:extLst>
              <a:ext uri="{FF2B5EF4-FFF2-40B4-BE49-F238E27FC236}">
                <a16:creationId xmlns:a16="http://schemas.microsoft.com/office/drawing/2014/main" id="{23141871-F004-CEA2-4B97-32DCB839C055}"/>
              </a:ext>
            </a:extLst>
          </p:cNvPr>
          <p:cNvSpPr txBox="1"/>
          <p:nvPr/>
        </p:nvSpPr>
        <p:spPr>
          <a:xfrm>
            <a:off x="-108012" y="5206352"/>
            <a:ext cx="4572000"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Ebrima" panose="02000000000000000000" pitchFamily="2" charset="0"/>
                <a:ea typeface="Ebrima" panose="02000000000000000000" pitchFamily="2" charset="0"/>
                <a:cs typeface="Ebrima" panose="02000000000000000000" pitchFamily="2" charset="0"/>
              </a:rPr>
              <a:t>www.remadeinitaly.it</a:t>
            </a:r>
          </a:p>
        </p:txBody>
      </p:sp>
      <p:pic>
        <p:nvPicPr>
          <p:cNvPr id="8" name="Immagine 7">
            <a:extLst>
              <a:ext uri="{FF2B5EF4-FFF2-40B4-BE49-F238E27FC236}">
                <a16:creationId xmlns:a16="http://schemas.microsoft.com/office/drawing/2014/main" id="{B0A19ACD-E239-9996-5D52-30052A2FAFEB}"/>
              </a:ext>
            </a:extLst>
          </p:cNvPr>
          <p:cNvPicPr>
            <a:picLocks noChangeAspect="1"/>
          </p:cNvPicPr>
          <p:nvPr/>
        </p:nvPicPr>
        <p:blipFill rotWithShape="1">
          <a:blip r:embed="rId3"/>
          <a:srcRect l="83548" t="41130" r="13015" b="49601"/>
          <a:stretch/>
        </p:blipFill>
        <p:spPr>
          <a:xfrm>
            <a:off x="5786781" y="2492896"/>
            <a:ext cx="2025579" cy="1536172"/>
          </a:xfrm>
          <a:prstGeom prst="rect">
            <a:avLst/>
          </a:prstGeom>
        </p:spPr>
      </p:pic>
      <p:pic>
        <p:nvPicPr>
          <p:cNvPr id="11" name="Immagine 10">
            <a:extLst>
              <a:ext uri="{FF2B5EF4-FFF2-40B4-BE49-F238E27FC236}">
                <a16:creationId xmlns:a16="http://schemas.microsoft.com/office/drawing/2014/main" id="{E545F415-E307-4D0B-F921-887CA9935B70}"/>
              </a:ext>
            </a:extLst>
          </p:cNvPr>
          <p:cNvPicPr>
            <a:picLocks noChangeAspect="1"/>
          </p:cNvPicPr>
          <p:nvPr/>
        </p:nvPicPr>
        <p:blipFill rotWithShape="1">
          <a:blip r:embed="rId3"/>
          <a:srcRect l="83564" t="55596" r="13015" b="36873"/>
          <a:stretch/>
        </p:blipFill>
        <p:spPr>
          <a:xfrm>
            <a:off x="5796136" y="3933056"/>
            <a:ext cx="2016224" cy="1248139"/>
          </a:xfrm>
          <a:prstGeom prst="rect">
            <a:avLst/>
          </a:prstGeom>
        </p:spPr>
      </p:pic>
      <p:pic>
        <p:nvPicPr>
          <p:cNvPr id="12" name="Immagine 11">
            <a:extLst>
              <a:ext uri="{FF2B5EF4-FFF2-40B4-BE49-F238E27FC236}">
                <a16:creationId xmlns:a16="http://schemas.microsoft.com/office/drawing/2014/main" id="{59AE694C-2EAC-2929-5AE1-163F5544A6F7}"/>
              </a:ext>
            </a:extLst>
          </p:cNvPr>
          <p:cNvPicPr>
            <a:picLocks noChangeAspect="1"/>
          </p:cNvPicPr>
          <p:nvPr/>
        </p:nvPicPr>
        <p:blipFill rotWithShape="1">
          <a:blip r:embed="rId3"/>
          <a:srcRect l="83459" t="30351" r="13120" b="61539"/>
          <a:stretch/>
        </p:blipFill>
        <p:spPr>
          <a:xfrm>
            <a:off x="5724128" y="1340768"/>
            <a:ext cx="2016224" cy="1344149"/>
          </a:xfrm>
          <a:prstGeom prst="rect">
            <a:avLst/>
          </a:prstGeom>
        </p:spPr>
      </p:pic>
      <p:sp>
        <p:nvSpPr>
          <p:cNvPr id="14" name="CasellaDiTesto 13">
            <a:extLst>
              <a:ext uri="{FF2B5EF4-FFF2-40B4-BE49-F238E27FC236}">
                <a16:creationId xmlns:a16="http://schemas.microsoft.com/office/drawing/2014/main" id="{6CA197E2-6848-60DD-7B80-3F29B33E00A9}"/>
              </a:ext>
            </a:extLst>
          </p:cNvPr>
          <p:cNvSpPr txBox="1"/>
          <p:nvPr/>
        </p:nvSpPr>
        <p:spPr>
          <a:xfrm>
            <a:off x="4355976" y="5206353"/>
            <a:ext cx="4843604" cy="30777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Ebrima" panose="02000000000000000000" pitchFamily="2" charset="0"/>
                <a:ea typeface="Ebrima" panose="02000000000000000000" pitchFamily="2" charset="0"/>
                <a:cs typeface="Ebrima" panose="02000000000000000000" pitchFamily="2" charset="0"/>
              </a:rPr>
              <a:t>www.ippr.it/il-marchio-plastica-seconda-vita</a:t>
            </a:r>
          </a:p>
        </p:txBody>
      </p:sp>
    </p:spTree>
    <p:extLst>
      <p:ext uri="{BB962C8B-B14F-4D97-AF65-F5344CB8AC3E}">
        <p14:creationId xmlns:p14="http://schemas.microsoft.com/office/powerpoint/2010/main" val="1725616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CE14A4BD-8816-F29F-6315-049CDEC35F37}"/>
              </a:ext>
            </a:extLst>
          </p:cNvPr>
          <p:cNvSpPr>
            <a:spLocks noGrp="1"/>
          </p:cNvSpPr>
          <p:nvPr>
            <p:ph type="title"/>
          </p:nvPr>
        </p:nvSpPr>
        <p:spPr/>
        <p:txBody>
          <a:bodyPr/>
          <a:lstStyle/>
          <a:p>
            <a:r>
              <a:rPr lang="it-IT" dirty="0"/>
              <a:t>UNI/</a:t>
            </a:r>
            <a:r>
              <a:rPr lang="it-IT" dirty="0" err="1"/>
              <a:t>PdR</a:t>
            </a:r>
            <a:r>
              <a:rPr lang="it-IT" dirty="0"/>
              <a:t> 88:2020</a:t>
            </a:r>
            <a:br>
              <a:rPr lang="it-IT" dirty="0"/>
            </a:br>
            <a:endParaRPr lang="it-IT" dirty="0"/>
          </a:p>
        </p:txBody>
      </p:sp>
      <p:sp>
        <p:nvSpPr>
          <p:cNvPr id="4" name="Segnaposto contenuto 2">
            <a:extLst>
              <a:ext uri="{FF2B5EF4-FFF2-40B4-BE49-F238E27FC236}">
                <a16:creationId xmlns:a16="http://schemas.microsoft.com/office/drawing/2014/main" id="{487E8B36-AFD1-4E6D-9383-18C07EEE7C85}"/>
              </a:ext>
            </a:extLst>
          </p:cNvPr>
          <p:cNvSpPr>
            <a:spLocks noGrp="1"/>
          </p:cNvSpPr>
          <p:nvPr>
            <p:ph type="body" sz="quarter" idx="10"/>
          </p:nvPr>
        </p:nvSpPr>
        <p:spPr>
          <a:xfrm>
            <a:off x="539750" y="981075"/>
            <a:ext cx="7993063" cy="4968875"/>
          </a:xfrm>
        </p:spPr>
        <p:txBody>
          <a:bodyPr/>
          <a:lstStyle/>
          <a:p>
            <a:pPr marL="0" indent="0" algn="l">
              <a:buNone/>
            </a:pPr>
            <a:r>
              <a:rPr lang="it-IT" b="1" i="0" dirty="0">
                <a:solidFill>
                  <a:srgbClr val="2D2D2D"/>
                </a:solidFill>
                <a:effectLst/>
              </a:rPr>
              <a:t>Data entrata in vigore : </a:t>
            </a:r>
            <a:r>
              <a:rPr lang="it-IT" b="0" i="0" dirty="0">
                <a:solidFill>
                  <a:srgbClr val="2D2D2D"/>
                </a:solidFill>
                <a:effectLst/>
              </a:rPr>
              <a:t>06 luglio 2020</a:t>
            </a:r>
          </a:p>
          <a:p>
            <a:pPr algn="l"/>
            <a:endParaRPr lang="it-IT" b="0" i="0" dirty="0">
              <a:solidFill>
                <a:srgbClr val="2D2D2D"/>
              </a:solidFill>
              <a:effectLst/>
            </a:endParaRPr>
          </a:p>
          <a:p>
            <a:pPr marL="285750" indent="-285750" algn="just">
              <a:buFont typeface="Wingdings" panose="05000000000000000000" pitchFamily="2" charset="2"/>
              <a:buChar char="ü"/>
            </a:pPr>
            <a:r>
              <a:rPr lang="it-IT" sz="1400" dirty="0">
                <a:solidFill>
                  <a:schemeClr val="tx1"/>
                </a:solidFill>
              </a:rPr>
              <a:t>La presente prassi di riferimento definisce la modalità di verifica effettuata da parte di un organismo di certificazione del contenuto di materiale riciclato e/o recuperato e/o sottoprodotto dichiarato da un’organizzazione per un proprio prodotto, indipendentemente dalla sua tipologia, immesso sul mercato nazionale.</a:t>
            </a:r>
          </a:p>
          <a:p>
            <a:pPr marL="285750" indent="-285750" algn="just">
              <a:buFont typeface="Wingdings" panose="05000000000000000000" pitchFamily="2" charset="2"/>
              <a:buChar char="ü"/>
            </a:pPr>
            <a:endParaRPr lang="it-IT" sz="1400" dirty="0">
              <a:solidFill>
                <a:schemeClr val="tx1"/>
              </a:solidFill>
            </a:endParaRPr>
          </a:p>
          <a:p>
            <a:pPr marL="285750" indent="-285750" algn="just">
              <a:buFont typeface="Wingdings" panose="05000000000000000000" pitchFamily="2" charset="2"/>
              <a:buChar char="ü"/>
            </a:pPr>
            <a:r>
              <a:rPr lang="it-IT" sz="1400" dirty="0">
                <a:solidFill>
                  <a:schemeClr val="tx1"/>
                </a:solidFill>
              </a:rPr>
              <a:t>La presente prassi si applica a prodotti indicati nei decreti del Ministero dell'ambiente e della tutela del territorio e del mare, già pubblicati e di futura pubblicazione, relativi ai criteri ambientali minimi (CAM). </a:t>
            </a:r>
          </a:p>
          <a:p>
            <a:pPr marL="0" indent="0" algn="just">
              <a:buNone/>
            </a:pPr>
            <a:endParaRPr lang="it-IT" sz="1400" dirty="0">
              <a:solidFill>
                <a:schemeClr val="tx1"/>
              </a:solidFill>
            </a:endParaRPr>
          </a:p>
        </p:txBody>
      </p:sp>
      <p:pic>
        <p:nvPicPr>
          <p:cNvPr id="5" name="Immagine 4">
            <a:extLst>
              <a:ext uri="{FF2B5EF4-FFF2-40B4-BE49-F238E27FC236}">
                <a16:creationId xmlns:a16="http://schemas.microsoft.com/office/drawing/2014/main" id="{CDC8389A-F7D7-FFC9-2F98-67BDB4828C44}"/>
              </a:ext>
            </a:extLst>
          </p:cNvPr>
          <p:cNvPicPr>
            <a:picLocks noChangeAspect="1"/>
          </p:cNvPicPr>
          <p:nvPr/>
        </p:nvPicPr>
        <p:blipFill rotWithShape="1">
          <a:blip r:embed="rId2"/>
          <a:srcRect t="7262" b="26688"/>
          <a:stretch/>
        </p:blipFill>
        <p:spPr>
          <a:xfrm>
            <a:off x="6588224" y="648096"/>
            <a:ext cx="2201206" cy="764680"/>
          </a:xfrm>
          <a:prstGeom prst="rect">
            <a:avLst/>
          </a:prstGeom>
        </p:spPr>
      </p:pic>
    </p:spTree>
    <p:extLst>
      <p:ext uri="{BB962C8B-B14F-4D97-AF65-F5344CB8AC3E}">
        <p14:creationId xmlns:p14="http://schemas.microsoft.com/office/powerpoint/2010/main" val="2629944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DFC1395-E53C-170E-9BBE-A3F1E3675D4D}"/>
              </a:ext>
            </a:extLst>
          </p:cNvPr>
          <p:cNvSpPr>
            <a:spLocks noGrp="1"/>
          </p:cNvSpPr>
          <p:nvPr>
            <p:ph type="title"/>
          </p:nvPr>
        </p:nvSpPr>
        <p:spPr/>
        <p:txBody>
          <a:bodyPr/>
          <a:lstStyle/>
          <a:p>
            <a:r>
              <a:rPr lang="it-IT" dirty="0"/>
              <a:t>Legno </a:t>
            </a:r>
          </a:p>
        </p:txBody>
      </p:sp>
      <p:sp>
        <p:nvSpPr>
          <p:cNvPr id="4" name="Text Box 2"/>
          <p:cNvSpPr txBox="1">
            <a:spLocks noChangeArrowheads="1"/>
          </p:cNvSpPr>
          <p:nvPr/>
        </p:nvSpPr>
        <p:spPr bwMode="auto">
          <a:xfrm>
            <a:off x="927393" y="4692679"/>
            <a:ext cx="3024187" cy="461665"/>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64AB21"/>
                </a:solidFill>
                <a:effectLst/>
                <a:uLnTx/>
                <a:uFillTx/>
                <a:latin typeface="Cera PRO" panose="00000800000000000000" pitchFamily="50" charset="0"/>
                <a:ea typeface="+mn-ea"/>
                <a:cs typeface="Arial"/>
              </a:rPr>
              <a:t>www.pefc.it </a:t>
            </a:r>
            <a:endParaRPr kumimoji="0" lang="fi-FI" sz="2400" b="1" i="0" u="none" strike="noStrike" kern="1200" cap="none" spc="0" normalizeH="0" baseline="0" noProof="0" dirty="0">
              <a:ln>
                <a:noFill/>
              </a:ln>
              <a:solidFill>
                <a:srgbClr val="64AB21"/>
              </a:solidFill>
              <a:effectLst/>
              <a:uLnTx/>
              <a:uFillTx/>
              <a:latin typeface="Cera PRO" panose="00000800000000000000" pitchFamily="50" charset="0"/>
              <a:ea typeface="+mn-ea"/>
              <a:cs typeface="Arial"/>
            </a:endParaRPr>
          </a:p>
        </p:txBody>
      </p:sp>
      <p:pic>
        <p:nvPicPr>
          <p:cNvPr id="5" name="Picture 3" descr="PEFC3D - PEFC01-00-01"/>
          <p:cNvPicPr>
            <a:picLocks noChangeAspect="1" noChangeArrowheads="1"/>
          </p:cNvPicPr>
          <p:nvPr/>
        </p:nvPicPr>
        <p:blipFill>
          <a:blip r:embed="rId2" cstate="print"/>
          <a:srcRect/>
          <a:stretch>
            <a:fillRect/>
          </a:stretch>
        </p:blipFill>
        <p:spPr bwMode="auto">
          <a:xfrm>
            <a:off x="962025" y="980728"/>
            <a:ext cx="3033713" cy="3529012"/>
          </a:xfrm>
          <a:prstGeom prst="rect">
            <a:avLst/>
          </a:prstGeom>
          <a:noFill/>
          <a:ln w="9525">
            <a:noFill/>
            <a:miter lim="800000"/>
            <a:headEnd/>
            <a:tailEnd/>
          </a:ln>
        </p:spPr>
      </p:pic>
      <p:pic>
        <p:nvPicPr>
          <p:cNvPr id="6" name="Picture 4"/>
          <p:cNvPicPr>
            <a:picLocks noChangeAspect="1" noChangeArrowheads="1"/>
          </p:cNvPicPr>
          <p:nvPr/>
        </p:nvPicPr>
        <p:blipFill>
          <a:blip r:embed="rId3" cstate="print"/>
          <a:srcRect/>
          <a:stretch>
            <a:fillRect/>
          </a:stretch>
        </p:blipFill>
        <p:spPr bwMode="auto">
          <a:xfrm>
            <a:off x="4633913" y="1052165"/>
            <a:ext cx="3609975" cy="3673475"/>
          </a:xfrm>
          <a:prstGeom prst="rect">
            <a:avLst/>
          </a:prstGeom>
          <a:noFill/>
          <a:ln w="9525">
            <a:noFill/>
            <a:miter lim="800000"/>
            <a:headEnd/>
            <a:tailEnd/>
          </a:ln>
        </p:spPr>
      </p:pic>
      <p:sp>
        <p:nvSpPr>
          <p:cNvPr id="7" name="Text Box 5"/>
          <p:cNvSpPr txBox="1">
            <a:spLocks noChangeArrowheads="1"/>
          </p:cNvSpPr>
          <p:nvPr/>
        </p:nvSpPr>
        <p:spPr bwMode="auto">
          <a:xfrm>
            <a:off x="4932561" y="4710331"/>
            <a:ext cx="3671887" cy="461665"/>
          </a:xfrm>
          <a:prstGeom prst="rect">
            <a:avLst/>
          </a:prstGeom>
          <a:noFill/>
          <a:ln w="9525">
            <a:noFill/>
            <a:miter lim="800000"/>
            <a:headEnd/>
            <a:tailEnd/>
          </a:ln>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en-GB" sz="2400" b="1" i="0" u="none" strike="noStrike" kern="1200" cap="none" spc="0" normalizeH="0" baseline="0" noProof="0" dirty="0">
                <a:ln>
                  <a:noFill/>
                </a:ln>
                <a:solidFill>
                  <a:srgbClr val="64AB21"/>
                </a:solidFill>
                <a:effectLst/>
                <a:uLnTx/>
                <a:uFillTx/>
                <a:latin typeface="Cera PRO" panose="00000800000000000000" pitchFamily="50" charset="0"/>
                <a:ea typeface="+mn-ea"/>
                <a:cs typeface="Arial"/>
              </a:rPr>
              <a:t>www.fsc-italia.it </a:t>
            </a:r>
            <a:endParaRPr kumimoji="0" lang="fi-FI" sz="2400" b="1" i="0" u="none" strike="noStrike" kern="1200" cap="none" spc="0" normalizeH="0" baseline="0" noProof="0" dirty="0">
              <a:ln>
                <a:noFill/>
              </a:ln>
              <a:solidFill>
                <a:srgbClr val="64AB21"/>
              </a:solidFill>
              <a:effectLst/>
              <a:uLnTx/>
              <a:uFillTx/>
              <a:latin typeface="Cera PRO" panose="00000800000000000000" pitchFamily="50" charset="0"/>
              <a:ea typeface="+mn-ea"/>
              <a:cs typeface="Arial"/>
            </a:endParaRPr>
          </a:p>
        </p:txBody>
      </p:sp>
      <p:sp>
        <p:nvSpPr>
          <p:cNvPr id="8" name="Text Box 8"/>
          <p:cNvSpPr txBox="1">
            <a:spLocks noChangeArrowheads="1"/>
          </p:cNvSpPr>
          <p:nvPr/>
        </p:nvSpPr>
        <p:spPr bwMode="auto">
          <a:xfrm>
            <a:off x="252412" y="5124103"/>
            <a:ext cx="4248149" cy="584775"/>
          </a:xfrm>
          <a:prstGeom prst="rect">
            <a:avLst/>
          </a:prstGeom>
          <a:noFill/>
          <a:ln w="9525">
            <a:noFill/>
            <a:miter lim="800000"/>
            <a:headEnd/>
            <a:tailEnd/>
          </a:ln>
          <a:effectLst/>
        </p:spPr>
        <p:txBody>
          <a:bodyPr wrap="square">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Programme</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for</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Endorsement</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of</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Forest</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Certification</a:t>
            </a: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rPr>
              <a:t> </a:t>
            </a: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schemes</a:t>
            </a:r>
            <a:endPar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n-ea"/>
              <a:cs typeface="Arial" charset="0"/>
            </a:endParaRPr>
          </a:p>
        </p:txBody>
      </p:sp>
      <p:sp>
        <p:nvSpPr>
          <p:cNvPr id="9" name="Text Box 9"/>
          <p:cNvSpPr txBox="1">
            <a:spLocks noChangeArrowheads="1"/>
          </p:cNvSpPr>
          <p:nvPr/>
        </p:nvSpPr>
        <p:spPr bwMode="auto">
          <a:xfrm>
            <a:off x="4860925" y="5266978"/>
            <a:ext cx="4032250" cy="338554"/>
          </a:xfrm>
          <a:prstGeom prst="rect">
            <a:avLst/>
          </a:prstGeom>
          <a:noFill/>
          <a:ln w="9525">
            <a:noFill/>
            <a:miter lim="800000"/>
            <a:headEnd/>
            <a:tailEnd/>
          </a:ln>
          <a:effectLst/>
        </p:spPr>
        <p:txBody>
          <a:bodyPr>
            <a:spAutoFit/>
          </a:bodyPr>
          <a:lstStyle/>
          <a:p>
            <a:pPr marL="0" marR="0" lvl="0" indent="0" algn="ctr" defTabSz="457200" rtl="0" eaLnBrk="1" fontAlgn="auto" latinLnBrk="0" hangingPunct="1">
              <a:lnSpc>
                <a:spcPct val="100000"/>
              </a:lnSpc>
              <a:spcBef>
                <a:spcPct val="50000"/>
              </a:spcBef>
              <a:spcAft>
                <a:spcPts val="0"/>
              </a:spcAft>
              <a:buClrTx/>
              <a:buSzTx/>
              <a:buFontTx/>
              <a:buNone/>
              <a:tabLst/>
              <a:defRPr/>
            </a:pPr>
            <a:r>
              <a:rPr kumimoji="0" lang="it-IT" sz="1600" b="0" i="0" u="none" strike="noStrike" kern="1200" cap="none" spc="0" normalizeH="0" baseline="0" noProof="0" dirty="0" err="1">
                <a:ln>
                  <a:noFill/>
                </a:ln>
                <a:solidFill>
                  <a:srgbClr val="000000"/>
                </a:solidFill>
                <a:effectLst/>
                <a:uLnTx/>
                <a:uFillTx/>
                <a:latin typeface="Cera PRO Light" panose="00000400000000000000" pitchFamily="50" charset="0"/>
                <a:ea typeface="+mn-ea"/>
                <a:cs typeface="Arial" charset="0"/>
              </a:rPr>
              <a:t>Forest Stewardship Council</a:t>
            </a:r>
          </a:p>
        </p:txBody>
      </p:sp>
    </p:spTree>
    <p:extLst>
      <p:ext uri="{BB962C8B-B14F-4D97-AF65-F5344CB8AC3E}">
        <p14:creationId xmlns:p14="http://schemas.microsoft.com/office/powerpoint/2010/main" val="1240908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FC7B948D-CC8E-1E96-B395-7E7471F3B868}"/>
              </a:ext>
            </a:extLst>
          </p:cNvPr>
          <p:cNvSpPr>
            <a:spLocks noGrp="1"/>
          </p:cNvSpPr>
          <p:nvPr>
            <p:ph type="title"/>
          </p:nvPr>
        </p:nvSpPr>
        <p:spPr/>
        <p:txBody>
          <a:bodyPr/>
          <a:lstStyle/>
          <a:p>
            <a:r>
              <a:rPr lang="it-IT" sz="2400" b="1" dirty="0">
                <a:solidFill>
                  <a:srgbClr val="64AB21"/>
                </a:solidFill>
                <a:latin typeface="Cera PRO" panose="00000800000000000000" pitchFamily="50" charset="0"/>
                <a:cs typeface="Arial"/>
              </a:rPr>
              <a:t>Gestione sostenibile delle foreste</a:t>
            </a:r>
            <a:br>
              <a:rPr lang="it-IT" sz="2400" b="1" dirty="0">
                <a:solidFill>
                  <a:srgbClr val="64AB21"/>
                </a:solidFill>
                <a:latin typeface="Cera PRO" panose="00000800000000000000" pitchFamily="50" charset="0"/>
                <a:cs typeface="Arial"/>
              </a:rPr>
            </a:br>
            <a:endParaRPr lang="it-IT" dirty="0"/>
          </a:p>
        </p:txBody>
      </p:sp>
      <p:pic>
        <p:nvPicPr>
          <p:cNvPr id="4" name="Immagine 3">
            <a:extLst>
              <a:ext uri="{FF2B5EF4-FFF2-40B4-BE49-F238E27FC236}">
                <a16:creationId xmlns:a16="http://schemas.microsoft.com/office/drawing/2014/main" id="{38FC57D1-A87D-FA59-BD44-9EF73D6BF157}"/>
              </a:ext>
            </a:extLst>
          </p:cNvPr>
          <p:cNvPicPr>
            <a:picLocks noChangeAspect="1"/>
          </p:cNvPicPr>
          <p:nvPr/>
        </p:nvPicPr>
        <p:blipFill>
          <a:blip r:embed="rId2"/>
          <a:stretch>
            <a:fillRect/>
          </a:stretch>
        </p:blipFill>
        <p:spPr>
          <a:xfrm>
            <a:off x="520857" y="1214923"/>
            <a:ext cx="8102286" cy="4950381"/>
          </a:xfrm>
          <a:prstGeom prst="rect">
            <a:avLst/>
          </a:prstGeom>
        </p:spPr>
      </p:pic>
    </p:spTree>
    <p:extLst>
      <p:ext uri="{BB962C8B-B14F-4D97-AF65-F5344CB8AC3E}">
        <p14:creationId xmlns:p14="http://schemas.microsoft.com/office/powerpoint/2010/main" val="2119881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6277546"/>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SPECIFICHE TECNICHE relative al cantiere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dk1"/>
                          </a:solidFill>
                          <a:latin typeface="Arial"/>
                          <a:ea typeface="+mn-ea"/>
                          <a:cs typeface="+mn-cs"/>
                        </a:rPr>
                        <a:t>2.4.1 Prestazioni ambientali del cantiere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1"/>
                  </a:ext>
                </a:extLst>
              </a:tr>
              <a:tr h="262658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marR="0" lvl="0"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it-IT" sz="1400" dirty="0"/>
                        <a:t>[…] definizione delle misure adottate per </a:t>
                      </a:r>
                      <a:r>
                        <a:rPr lang="it-IT" sz="1400" b="1" dirty="0"/>
                        <a:t>aumentare l’efficienza nell’uso dell’energia </a:t>
                      </a:r>
                      <a:r>
                        <a:rPr lang="it-IT" sz="1400" dirty="0"/>
                        <a:t>nel cantiere e per minimizzare le emissioni di inquinanti e gas climalteranti […]</a:t>
                      </a:r>
                    </a:p>
                    <a:p>
                      <a:pPr marL="285750" indent="-285750" algn="just">
                        <a:lnSpc>
                          <a:spcPct val="150000"/>
                        </a:lnSpc>
                        <a:buFont typeface="Wingdings" panose="05000000000000000000" pitchFamily="2" charset="2"/>
                        <a:buChar char="ü"/>
                      </a:pPr>
                      <a:r>
                        <a:rPr lang="it-IT" sz="1400" dirty="0"/>
                        <a:t>definizione delle </a:t>
                      </a:r>
                      <a:r>
                        <a:rPr lang="it-IT" sz="1400" b="1" dirty="0"/>
                        <a:t>misure atte a garantire il risparmio idrico </a:t>
                      </a:r>
                      <a:r>
                        <a:rPr lang="it-IT" sz="1400" dirty="0"/>
                        <a:t>e la </a:t>
                      </a:r>
                      <a:r>
                        <a:rPr lang="it-IT" sz="1400" b="1" dirty="0"/>
                        <a:t>gestione delle acque reflue </a:t>
                      </a:r>
                      <a:r>
                        <a:rPr lang="it-IT" sz="1400" dirty="0"/>
                        <a:t>nel cantiere e l’uso delle </a:t>
                      </a:r>
                      <a:r>
                        <a:rPr lang="it-IT" sz="1400" b="1" dirty="0"/>
                        <a:t>acque piovane </a:t>
                      </a:r>
                      <a:r>
                        <a:rPr lang="it-IT" sz="1400" dirty="0"/>
                        <a:t>e quelle di lavorazione degli aggregati, prevedendo opportune reti di drenaggio e scarico delle acque;</a:t>
                      </a:r>
                    </a:p>
                    <a:p>
                      <a:pPr marL="285750" indent="-285750" algn="just">
                        <a:lnSpc>
                          <a:spcPct val="150000"/>
                        </a:lnSpc>
                        <a:buFont typeface="Wingdings" panose="05000000000000000000" pitchFamily="2" charset="2"/>
                        <a:buChar char="ü"/>
                      </a:pPr>
                      <a:r>
                        <a:rPr lang="it-IT" sz="1400" b="1" dirty="0"/>
                        <a:t>definizione delle misure per l’abbattimento delle polveri e fumi </a:t>
                      </a:r>
                      <a:r>
                        <a:rPr lang="it-IT" sz="1400" dirty="0"/>
                        <a:t>anche attraverso periodici interventi di  irrorazione  delle  aree  di  lavorazione  con  l’acqua  o  altre  tecniche  di contenimento del fenomeno del sollevamento della polvere delle aree di lavorazione e delle 	piste utilizzate dai mezzi di trasporto;</a:t>
                      </a:r>
                    </a:p>
                    <a:p>
                      <a:pPr marL="285750" indent="-285750" algn="just">
                        <a:lnSpc>
                          <a:spcPct val="150000"/>
                        </a:lnSpc>
                        <a:buFont typeface="Wingdings" panose="05000000000000000000" pitchFamily="2" charset="2"/>
                        <a:buChar char="ü"/>
                      </a:pPr>
                      <a:r>
                        <a:rPr lang="it-IT" sz="1400" b="1" dirty="0"/>
                        <a:t>definizione  delle  misure  a  tutela  delle  acque  superficiali  e  sotterranee</a:t>
                      </a:r>
                      <a:r>
                        <a:rPr lang="it-IT" sz="1400" dirty="0"/>
                        <a:t>,  quali l’impermeabilizzazione di eventuali aree di deposito temporaneo di rifiuti non inerti e depurazione delle acque di dilavamento prima di essere convogliate verso i recapiti idrici 	finali;</a:t>
                      </a:r>
                    </a:p>
                    <a:p>
                      <a:pPr marL="285750" indent="-285750" algn="just">
                        <a:lnSpc>
                          <a:spcPct val="150000"/>
                        </a:lnSpc>
                        <a:buFont typeface="Wingdings" panose="05000000000000000000" pitchFamily="2" charset="2"/>
                        <a:buChar char="ü"/>
                      </a:pPr>
                      <a:r>
                        <a:rPr lang="it-IT" sz="1400" b="1" dirty="0"/>
                        <a:t>definizione delle misure idonee per ridurre l’impatto visivo del cantiere</a:t>
                      </a:r>
                      <a:r>
                        <a:rPr lang="it-IT" sz="1400" dirty="0"/>
                        <a:t>, anche attraverso schermature e sistemazione a verde, soprattutto in presenza di abitazioni contigue e habitat  con presenza di specie particolarmente sensibili alla presenza umana;</a:t>
                      </a:r>
                    </a:p>
                    <a:p>
                      <a:pPr marL="285750" marR="0" lvl="0" indent="-285750" algn="just"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it-IT" sz="1400" b="1" dirty="0"/>
                        <a:t>misure per realizzare la demolizione selettiva </a:t>
                      </a:r>
                      <a:r>
                        <a:rPr lang="it-IT" sz="1400" dirty="0"/>
                        <a:t>individuando gli spazi per la raccolta dei materiali da avviare a preparazione per il riutilizzo, recupero e riciclo […]</a:t>
                      </a:r>
                    </a:p>
                    <a:p>
                      <a:pPr marL="0" indent="0" algn="just">
                        <a:lnSpc>
                          <a:spcPct val="150000"/>
                        </a:lnSpc>
                        <a:buFont typeface="Wingdings" panose="05000000000000000000" pitchFamily="2" charset="2"/>
                        <a:buNone/>
                      </a:pPr>
                      <a:endParaRPr lang="it-IT" sz="14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18327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7"/>
          <a:ext cx="8784976" cy="6490780"/>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57078">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32732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2.5.1 Competenza tecnica del progettista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565230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E’ attribuito un punteggio premiante al progettista che abbia competenze sui seguenti ambiti: </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andamento plano-altimetrico del tracciato stradale;</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sicurezza delle infrastrutture stradali e relativi sistemi e dispositivi;</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progetto strutturale e funzionale delle pavimentazioni stradali;</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gestione  (</a:t>
                      </a:r>
                      <a:r>
                        <a:rPr lang="it-IT" sz="1300" dirty="0" err="1"/>
                        <a:t>Pavement</a:t>
                      </a:r>
                      <a:r>
                        <a:rPr lang="it-IT" sz="1300" dirty="0"/>
                        <a:t>  Management  Systems)  e  tecniche  di  manutenzione  delle pavimentazioni stradali;</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materiali naturali, artificiali e di riciclo, per il corpo stradale e per la pavimentazione;</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tecniche di utilizzo dei materiali riciclati, in particolare del conglomerato bituminoso di recupero; idraulica della piattaforma stradale e sistemi di smaltimento;</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sistemi di gestione ambientale;</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protocolli di sostenibilità energetico-ambientale (rating systems) di livello nazionale o internazionale applicabile alle infrastrutture stradali (esempio: Envision);</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acustica ambientale, come previsto dalla Legge 447-1995 (Legge Quadro sull’Inquinamento Acustico);</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tecniche e tecnologie di cui ai criteri ambientali minimi del presente documento;</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progettazione paesaggistica</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aspetti naturalistici, paesaggistici, geologici, geotecnici, urbanistici.</a:t>
                      </a:r>
                    </a:p>
                    <a:p>
                      <a:pPr marL="354013" marR="0" lvl="0" indent="-171450" algn="just"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it-IT" sz="1300" dirty="0"/>
                        <a:t>aspetti strutturali (se previsti).</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u="sng" dirty="0"/>
                        <a:t>Verifica</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Analisi del Curriculum Vitae (CV) del professionista o dei professionisti che assumeranno per competenza la responsabilità dei diversi ambiti della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31823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7"/>
          <a:ext cx="8784976" cy="2777263"/>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4439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31569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2.5.2 Competenza tecnica del direttore dei lavori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207622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2700" marR="5080" algn="just">
                        <a:lnSpc>
                          <a:spcPct val="150000"/>
                        </a:lnSpc>
                        <a:spcBef>
                          <a:spcPts val="10"/>
                        </a:spcBef>
                      </a:pPr>
                      <a:r>
                        <a:rPr lang="it-IT" sz="1400" kern="1200" dirty="0">
                          <a:solidFill>
                            <a:schemeClr val="dk1"/>
                          </a:solidFill>
                          <a:latin typeface="Arial"/>
                          <a:ea typeface="+mn-ea"/>
                          <a:cs typeface="+mn-cs"/>
                        </a:rPr>
                        <a:t>È attribuito un punteggio premiante, analogo a quello previsto al </a:t>
                      </a:r>
                      <a:r>
                        <a:rPr lang="it-IT" sz="1400" b="1" kern="1200" dirty="0">
                          <a:solidFill>
                            <a:schemeClr val="dk1"/>
                          </a:solidFill>
                          <a:latin typeface="Arial"/>
                          <a:ea typeface="+mn-ea"/>
                          <a:cs typeface="+mn-cs"/>
                        </a:rPr>
                        <a:t>criterio 2.5.1 Competenza tecnica del progettista</a:t>
                      </a:r>
                      <a:r>
                        <a:rPr lang="it-IT" sz="1400" kern="1200" dirty="0">
                          <a:solidFill>
                            <a:schemeClr val="dk1"/>
                          </a:solidFill>
                          <a:latin typeface="Arial"/>
                          <a:ea typeface="+mn-ea"/>
                          <a:cs typeface="+mn-cs"/>
                        </a:rPr>
                        <a:t>, al progettista aggiudicatario del servizio di Direzione Lavori che abbia competenze sui temi ivi descritti.</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u="sng" dirty="0"/>
                        <a:t>Verifica</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Analisi del Curriculum Vitae (CV) del professionista o dei professionisti che assumeranno per competenza la responsabilità della Direzione Lavori. </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3" name="Tabella 2">
            <a:extLst>
              <a:ext uri="{FF2B5EF4-FFF2-40B4-BE49-F238E27FC236}">
                <a16:creationId xmlns:a16="http://schemas.microsoft.com/office/drawing/2014/main" id="{8751F563-5FD1-22D2-A767-6CACAA583F9D}"/>
              </a:ext>
            </a:extLst>
          </p:cNvPr>
          <p:cNvGraphicFramePr>
            <a:graphicFrameLocks noGrp="1"/>
          </p:cNvGraphicFramePr>
          <p:nvPr/>
        </p:nvGraphicFramePr>
        <p:xfrm>
          <a:off x="179512" y="3068960"/>
          <a:ext cx="8784976" cy="3633280"/>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44390">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NELLA PROGETTAZIONE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10000"/>
                  </a:ext>
                </a:extLst>
              </a:tr>
              <a:tr h="31569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2.5.3 Valutazione dei rischi non finanziari o ESG (Environment, Social, Governance)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207622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2700" marR="5080" algn="just">
                        <a:lnSpc>
                          <a:spcPct val="150000"/>
                        </a:lnSpc>
                        <a:spcBef>
                          <a:spcPts val="10"/>
                        </a:spcBef>
                      </a:pPr>
                      <a:r>
                        <a:rPr lang="it-IT" sz="1400" kern="1200" dirty="0">
                          <a:solidFill>
                            <a:schemeClr val="dk1"/>
                          </a:solidFill>
                          <a:latin typeface="Arial"/>
                          <a:ea typeface="+mn-ea"/>
                          <a:cs typeface="+mn-cs"/>
                        </a:rPr>
                        <a:t>È attribuito un punteggio premiante, analogo a quello previsto al </a:t>
                      </a:r>
                      <a:r>
                        <a:rPr lang="it-IT" sz="1400" b="1" kern="1200" dirty="0">
                          <a:solidFill>
                            <a:schemeClr val="dk1"/>
                          </a:solidFill>
                          <a:latin typeface="Arial"/>
                          <a:ea typeface="+mn-ea"/>
                          <a:cs typeface="+mn-cs"/>
                        </a:rPr>
                        <a:t>criterio 2.5.1 Competenza tecnica del progettista</a:t>
                      </a:r>
                      <a:r>
                        <a:rPr lang="it-IT" sz="1400" kern="1200" dirty="0">
                          <a:solidFill>
                            <a:schemeClr val="dk1"/>
                          </a:solidFill>
                          <a:latin typeface="Arial"/>
                          <a:ea typeface="+mn-ea"/>
                          <a:cs typeface="+mn-cs"/>
                        </a:rPr>
                        <a:t>, al progettista che abbia ottenuto un’attestazione di conformità a seguito della valutazione del livello di esposizione ai rischi attuali e potenziali che possono causare impatti aversi relativi a tutti gli aspetti non finanziari o ESG (Governance, sociale, sicurezza, ambientale e “business ethics”).</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u="sng" dirty="0"/>
                        <a:t>Verifica</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Attestazione di conformità dell’operatore economico, rilasciata da un organismo di valutazione della conformità accreditato secondo la norma UNI CEI EN ISO/IEC 17029 in conformità di un programma finalizzato al rilascio di attestazioni dei rating ESG preventivamente valutato come idoneo all’accreditamento da Accredia o da altro ente di accreditamento firmatario degli accordi EA/IAF MLA. </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59950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3FEE91-7D36-B105-110F-835D8CF98DB7}"/>
              </a:ext>
            </a:extLst>
          </p:cNvPr>
          <p:cNvSpPr>
            <a:spLocks noGrp="1"/>
          </p:cNvSpPr>
          <p:nvPr>
            <p:ph type="title"/>
          </p:nvPr>
        </p:nvSpPr>
        <p:spPr/>
        <p:txBody>
          <a:bodyPr/>
          <a:lstStyle/>
          <a:p>
            <a:r>
              <a:rPr lang="it-IT" dirty="0"/>
              <a:t>Criteri per l’affidamento:  </a:t>
            </a:r>
            <a:br>
              <a:rPr lang="it-IT" b="1" dirty="0">
                <a:solidFill>
                  <a:srgbClr val="64AB21"/>
                </a:solidFill>
                <a:latin typeface="Cera PRO" panose="00000800000000000000"/>
                <a:cs typeface="Arial" panose="020B0604020202020204" pitchFamily="34" charset="0"/>
              </a:rPr>
            </a:br>
            <a:endParaRPr lang="it-IT" dirty="0"/>
          </a:p>
        </p:txBody>
      </p:sp>
      <p:sp>
        <p:nvSpPr>
          <p:cNvPr id="3" name="Segnaposto testo 2">
            <a:extLst>
              <a:ext uri="{FF2B5EF4-FFF2-40B4-BE49-F238E27FC236}">
                <a16:creationId xmlns:a16="http://schemas.microsoft.com/office/drawing/2014/main" id="{F057C875-8F85-B717-31BC-BF8A750334F1}"/>
              </a:ext>
            </a:extLst>
          </p:cNvPr>
          <p:cNvSpPr>
            <a:spLocks noGrp="1"/>
          </p:cNvSpPr>
          <p:nvPr>
            <p:ph type="body" sz="quarter" idx="11"/>
          </p:nvPr>
        </p:nvSpPr>
        <p:spPr/>
        <p:txBody>
          <a:bodyPr/>
          <a:lstStyle/>
          <a:p>
            <a:pPr marL="342900" indent="-342900" algn="l">
              <a:spcBef>
                <a:spcPts val="0"/>
              </a:spcBef>
              <a:buFont typeface="Arial" panose="020B0604020202020204" pitchFamily="34" charset="0"/>
              <a:buChar char="•"/>
            </a:pPr>
            <a:endParaRPr lang="it-IT" sz="2000" spc="-30" dirty="0">
              <a:solidFill>
                <a:schemeClr val="tx1"/>
              </a:solidFill>
              <a:latin typeface="Cera PRO Light" panose="00000400000000000000" pitchFamily="50" charset="0"/>
              <a:cs typeface="Calibri"/>
            </a:endParaRPr>
          </a:p>
          <a:p>
            <a:pPr marL="342900" indent="-342900" algn="just">
              <a:lnSpc>
                <a:spcPct val="150000"/>
              </a:lnSpc>
              <a:spcBef>
                <a:spcPts val="0"/>
              </a:spcBef>
              <a:buFont typeface="Arial" panose="020B0604020202020204" pitchFamily="34" charset="0"/>
              <a:buChar char="•"/>
            </a:pPr>
            <a:r>
              <a:rPr lang="it-IT" sz="1800" spc="10" dirty="0">
                <a:latin typeface="Calibri"/>
                <a:cs typeface="Calibri"/>
              </a:rPr>
              <a:t>DEL SERVIZIO DI PROGETTAZIONE DI INFRASTRUTTURE STRADALI</a:t>
            </a:r>
          </a:p>
          <a:p>
            <a:pPr marL="342900" indent="-342900" algn="just">
              <a:lnSpc>
                <a:spcPct val="150000"/>
              </a:lnSpc>
              <a:spcBef>
                <a:spcPts val="0"/>
              </a:spcBef>
              <a:buFont typeface="Arial" panose="020B0604020202020204" pitchFamily="34" charset="0"/>
              <a:buChar char="•"/>
            </a:pPr>
            <a:r>
              <a:rPr lang="it-IT" sz="1800" u="sng" dirty="0">
                <a:solidFill>
                  <a:srgbClr val="82BC00"/>
                </a:solidFill>
                <a:latin typeface="+mn-lt"/>
              </a:rPr>
              <a:t>DEI LAVORI DI COSTRUZIONE, MANUTENZIONE E ADEGUAMENTO DI INFRASTRUTTURE STRADALI</a:t>
            </a:r>
          </a:p>
          <a:p>
            <a:endParaRPr lang="it-IT" dirty="0"/>
          </a:p>
        </p:txBody>
      </p:sp>
      <p:pic>
        <p:nvPicPr>
          <p:cNvPr id="5" name="Immagine 4">
            <a:extLst>
              <a:ext uri="{FF2B5EF4-FFF2-40B4-BE49-F238E27FC236}">
                <a16:creationId xmlns:a16="http://schemas.microsoft.com/office/drawing/2014/main" id="{31FD632C-5A8C-D703-A2B2-F1F4C0196E4A}"/>
              </a:ext>
            </a:extLst>
          </p:cNvPr>
          <p:cNvPicPr>
            <a:picLocks noChangeAspect="1"/>
          </p:cNvPicPr>
          <p:nvPr/>
        </p:nvPicPr>
        <p:blipFill>
          <a:blip r:embed="rId2"/>
          <a:stretch>
            <a:fillRect/>
          </a:stretch>
        </p:blipFill>
        <p:spPr>
          <a:xfrm>
            <a:off x="827584" y="2708920"/>
            <a:ext cx="6559865" cy="5797798"/>
          </a:xfrm>
          <a:prstGeom prst="rect">
            <a:avLst/>
          </a:prstGeom>
        </p:spPr>
      </p:pic>
    </p:spTree>
    <p:extLst>
      <p:ext uri="{BB962C8B-B14F-4D97-AF65-F5344CB8AC3E}">
        <p14:creationId xmlns:p14="http://schemas.microsoft.com/office/powerpoint/2010/main" val="1338212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C977FB-20C3-A9CC-0BBC-8CFA4C37F34C}"/>
              </a:ext>
            </a:extLst>
          </p:cNvPr>
          <p:cNvSpPr>
            <a:spLocks noGrp="1"/>
          </p:cNvSpPr>
          <p:nvPr>
            <p:ph type="title"/>
          </p:nvPr>
        </p:nvSpPr>
        <p:spPr/>
        <p:txBody>
          <a:bodyPr/>
          <a:lstStyle/>
          <a:p>
            <a:endParaRPr lang="it-IT"/>
          </a:p>
        </p:txBody>
      </p:sp>
      <p:grpSp>
        <p:nvGrpSpPr>
          <p:cNvPr id="12" name="Gruppo 11">
            <a:extLst>
              <a:ext uri="{FF2B5EF4-FFF2-40B4-BE49-F238E27FC236}">
                <a16:creationId xmlns:a16="http://schemas.microsoft.com/office/drawing/2014/main" id="{9B7774EC-278B-4E5B-D15C-07B01E3EE539}"/>
              </a:ext>
            </a:extLst>
          </p:cNvPr>
          <p:cNvGrpSpPr/>
          <p:nvPr/>
        </p:nvGrpSpPr>
        <p:grpSpPr>
          <a:xfrm>
            <a:off x="539552" y="260648"/>
            <a:ext cx="7774268" cy="6003994"/>
            <a:chOff x="611560" y="332656"/>
            <a:chExt cx="7774268" cy="6003994"/>
          </a:xfrm>
        </p:grpSpPr>
        <p:pic>
          <p:nvPicPr>
            <p:cNvPr id="7" name="Immagine 6">
              <a:extLst>
                <a:ext uri="{FF2B5EF4-FFF2-40B4-BE49-F238E27FC236}">
                  <a16:creationId xmlns:a16="http://schemas.microsoft.com/office/drawing/2014/main" id="{47F71A2E-33BD-3AF8-33D9-EA3F1E1523ED}"/>
                </a:ext>
              </a:extLst>
            </p:cNvPr>
            <p:cNvPicPr>
              <a:picLocks noChangeAspect="1"/>
            </p:cNvPicPr>
            <p:nvPr/>
          </p:nvPicPr>
          <p:blipFill>
            <a:blip r:embed="rId2"/>
            <a:srcRect l="34965" t="60105" r="35345" b="29574"/>
            <a:stretch/>
          </p:blipFill>
          <p:spPr>
            <a:xfrm>
              <a:off x="611560" y="332656"/>
              <a:ext cx="7774268" cy="1520207"/>
            </a:xfrm>
            <a:prstGeom prst="rect">
              <a:avLst/>
            </a:prstGeom>
          </p:spPr>
        </p:pic>
        <p:pic>
          <p:nvPicPr>
            <p:cNvPr id="11" name="Immagine 10">
              <a:extLst>
                <a:ext uri="{FF2B5EF4-FFF2-40B4-BE49-F238E27FC236}">
                  <a16:creationId xmlns:a16="http://schemas.microsoft.com/office/drawing/2014/main" id="{54A096F6-125F-B696-953A-39AA06F9582B}"/>
                </a:ext>
              </a:extLst>
            </p:cNvPr>
            <p:cNvPicPr>
              <a:picLocks noChangeAspect="1"/>
            </p:cNvPicPr>
            <p:nvPr/>
          </p:nvPicPr>
          <p:blipFill>
            <a:blip r:embed="rId3"/>
            <a:srcRect l="34750" t="44174" r="34625" b="22444"/>
            <a:stretch/>
          </p:blipFill>
          <p:spPr>
            <a:xfrm>
              <a:off x="755576" y="1700808"/>
              <a:ext cx="7560840" cy="4635842"/>
            </a:xfrm>
            <a:prstGeom prst="rect">
              <a:avLst/>
            </a:prstGeom>
          </p:spPr>
        </p:pic>
      </p:grpSp>
    </p:spTree>
    <p:extLst>
      <p:ext uri="{BB962C8B-B14F-4D97-AF65-F5344CB8AC3E}">
        <p14:creationId xmlns:p14="http://schemas.microsoft.com/office/powerpoint/2010/main" val="978778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5" name="Tabella 4">
            <a:extLst>
              <a:ext uri="{FF2B5EF4-FFF2-40B4-BE49-F238E27FC236}">
                <a16:creationId xmlns:a16="http://schemas.microsoft.com/office/drawing/2014/main" id="{C608CBF4-A055-409A-8C50-DE48E2C2688C}"/>
              </a:ext>
            </a:extLst>
          </p:cNvPr>
          <p:cNvGraphicFramePr>
            <a:graphicFrameLocks noGrp="1"/>
          </p:cNvGraphicFramePr>
          <p:nvPr/>
        </p:nvGraphicFramePr>
        <p:xfrm>
          <a:off x="179512" y="332656"/>
          <a:ext cx="8784976" cy="6278562"/>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3.1.3 Modalità di gestione dell’impianto produttivo di conglomerato bituminoso</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137525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2700" marR="7620" algn="just">
                        <a:lnSpc>
                          <a:spcPct val="150000"/>
                        </a:lnSpc>
                        <a:spcBef>
                          <a:spcPts val="0"/>
                        </a:spcBef>
                      </a:pPr>
                      <a:r>
                        <a:rPr lang="it-IT" sz="1400" kern="1200" dirty="0">
                          <a:solidFill>
                            <a:schemeClr val="dk1"/>
                          </a:solidFill>
                          <a:latin typeface="Arial"/>
                          <a:ea typeface="+mn-ea"/>
                          <a:cs typeface="+mn-cs"/>
                        </a:rPr>
                        <a:t>L’appaltatore si rifornisce in impianti per la produzione di conglomerato bituminoso idonei alla lavorazione del </a:t>
                      </a:r>
                      <a:r>
                        <a:rPr lang="it-IT" sz="1400" b="1" kern="1200" dirty="0">
                          <a:solidFill>
                            <a:schemeClr val="dk1"/>
                          </a:solidFill>
                          <a:latin typeface="Arial"/>
                          <a:ea typeface="+mn-ea"/>
                          <a:cs typeface="+mn-cs"/>
                        </a:rPr>
                        <a:t>conglomerato bituminoso di recupero</a:t>
                      </a:r>
                      <a:r>
                        <a:rPr lang="it-IT" sz="1400" kern="1200" dirty="0">
                          <a:solidFill>
                            <a:schemeClr val="dk1"/>
                          </a:solidFill>
                          <a:latin typeface="Arial"/>
                          <a:ea typeface="+mn-ea"/>
                          <a:cs typeface="+mn-cs"/>
                        </a:rPr>
                        <a:t>. </a:t>
                      </a:r>
                      <a:r>
                        <a:rPr lang="it-IT" sz="1400" b="1" kern="1200" dirty="0">
                          <a:solidFill>
                            <a:srgbClr val="FF0000"/>
                          </a:solidFill>
                          <a:latin typeface="Arial"/>
                          <a:ea typeface="+mn-ea"/>
                          <a:cs typeface="+mn-cs"/>
                        </a:rPr>
                        <a:t>(rispetto alle % previste dal criterio 2.3.1 Circolarità dei prodotti da costruzione). </a:t>
                      </a:r>
                    </a:p>
                    <a:p>
                      <a:pPr marL="12700" algn="just">
                        <a:lnSpc>
                          <a:spcPct val="150000"/>
                        </a:lnSpc>
                        <a:spcBef>
                          <a:spcPts val="0"/>
                        </a:spcBef>
                      </a:pPr>
                      <a:r>
                        <a:rPr lang="it-IT" sz="1400" kern="1200" dirty="0">
                          <a:solidFill>
                            <a:schemeClr val="dk1"/>
                          </a:solidFill>
                          <a:latin typeface="Arial"/>
                          <a:ea typeface="+mn-ea"/>
                          <a:cs typeface="+mn-cs"/>
                        </a:rPr>
                        <a:t>Gli impianti prevedono, inoltre:</a:t>
                      </a:r>
                    </a:p>
                    <a:p>
                      <a:pPr marL="396875" marR="5080" lvl="3" indent="-188595" algn="just">
                        <a:lnSpc>
                          <a:spcPct val="150000"/>
                        </a:lnSpc>
                        <a:spcBef>
                          <a:spcPts val="0"/>
                        </a:spcBef>
                        <a:buAutoNum type="alphaLcParenR"/>
                        <a:tabLst>
                          <a:tab pos="404495" algn="l"/>
                        </a:tabLst>
                      </a:pPr>
                      <a:r>
                        <a:rPr lang="it-IT" sz="1400" kern="1200" dirty="0">
                          <a:solidFill>
                            <a:schemeClr val="dk1"/>
                          </a:solidFill>
                          <a:latin typeface="Arial"/>
                          <a:ea typeface="+mn-ea"/>
                          <a:cs typeface="+mn-cs"/>
                        </a:rPr>
                        <a:t>lo stoccaggio delle sabbie immediatamente destinate alla  miscelazione  e  del conglomerato bituminoso di recupero </a:t>
                      </a:r>
                      <a:r>
                        <a:rPr lang="it-IT" sz="1400" b="1" kern="1200" dirty="0">
                          <a:solidFill>
                            <a:schemeClr val="dk1"/>
                          </a:solidFill>
                          <a:latin typeface="Arial"/>
                          <a:ea typeface="+mn-ea"/>
                          <a:cs typeface="+mn-cs"/>
                        </a:rPr>
                        <a:t>sotto una tettoia </a:t>
                      </a:r>
                      <a:r>
                        <a:rPr lang="it-IT" sz="1400" kern="1200" dirty="0">
                          <a:solidFill>
                            <a:schemeClr val="dk1"/>
                          </a:solidFill>
                          <a:latin typeface="Arial"/>
                          <a:ea typeface="+mn-ea"/>
                          <a:cs typeface="+mn-cs"/>
                        </a:rPr>
                        <a:t>o </a:t>
                      </a:r>
                      <a:r>
                        <a:rPr lang="it-IT" sz="1400" b="1" kern="1200" dirty="0">
                          <a:solidFill>
                            <a:schemeClr val="dk1"/>
                          </a:solidFill>
                          <a:latin typeface="Arial"/>
                          <a:ea typeface="+mn-ea"/>
                          <a:cs typeface="+mn-cs"/>
                        </a:rPr>
                        <a:t>in un capannone ventilato</a:t>
                      </a:r>
                      <a:r>
                        <a:rPr lang="it-IT" sz="1400" kern="1200" dirty="0">
                          <a:solidFill>
                            <a:schemeClr val="dk1"/>
                          </a:solidFill>
                          <a:latin typeface="Arial"/>
                          <a:ea typeface="+mn-ea"/>
                          <a:cs typeface="+mn-cs"/>
                        </a:rPr>
                        <a:t>, consentendo così di ridurre i consumi energetici necessari per eliminare l’umidità contenuta nel materiale e al tempo stesso ridurre le emissioni odorigene; </a:t>
                      </a:r>
                      <a:r>
                        <a:rPr lang="it-IT" sz="1400" b="1" kern="1200" dirty="0">
                          <a:solidFill>
                            <a:srgbClr val="FF0000"/>
                          </a:solidFill>
                          <a:latin typeface="Arial"/>
                          <a:ea typeface="+mn-ea"/>
                          <a:cs typeface="+mn-cs"/>
                        </a:rPr>
                        <a:t>(la riduzione 1% dell’umidità degli aggregati porta a un risparmio annuo fino a 50.000 euro). </a:t>
                      </a:r>
                    </a:p>
                    <a:p>
                      <a:pPr marL="396875" marR="6985" lvl="3" indent="-188595" algn="just">
                        <a:lnSpc>
                          <a:spcPct val="150000"/>
                        </a:lnSpc>
                        <a:spcBef>
                          <a:spcPts val="0"/>
                        </a:spcBef>
                        <a:buAutoNum type="alphaLcParenR"/>
                        <a:tabLst>
                          <a:tab pos="404495" algn="l"/>
                        </a:tabLst>
                      </a:pPr>
                      <a:r>
                        <a:rPr lang="it-IT" sz="1400" kern="1200" dirty="0">
                          <a:solidFill>
                            <a:schemeClr val="dk1"/>
                          </a:solidFill>
                          <a:latin typeface="Arial"/>
                          <a:ea typeface="+mn-ea"/>
                          <a:cs typeface="+mn-cs"/>
                        </a:rPr>
                        <a:t>l’impiego di gas metano, o gas metano liquido o biometano o idrogeno o alla produzione di energia da pannelli fotovoltaici per alimentazione dei macchinari o per l’illuminazione;</a:t>
                      </a:r>
                    </a:p>
                    <a:p>
                      <a:pPr marL="396875" lvl="3" indent="-188595" algn="just">
                        <a:lnSpc>
                          <a:spcPct val="150000"/>
                        </a:lnSpc>
                        <a:spcBef>
                          <a:spcPts val="0"/>
                        </a:spcBef>
                        <a:buAutoNum type="alphaLcParenR"/>
                        <a:tabLst>
                          <a:tab pos="396875" algn="l"/>
                        </a:tabLst>
                      </a:pPr>
                      <a:r>
                        <a:rPr lang="it-IT" sz="1400" kern="1200" dirty="0">
                          <a:solidFill>
                            <a:schemeClr val="dk1"/>
                          </a:solidFill>
                          <a:latin typeface="Arial"/>
                          <a:ea typeface="+mn-ea"/>
                          <a:cs typeface="+mn-cs"/>
                        </a:rPr>
                        <a:t>la gestione dei fumi e delle polveri;</a:t>
                      </a:r>
                    </a:p>
                    <a:p>
                      <a:pPr marL="396875" lvl="3" indent="-188595" algn="just">
                        <a:lnSpc>
                          <a:spcPct val="150000"/>
                        </a:lnSpc>
                        <a:spcBef>
                          <a:spcPts val="0"/>
                        </a:spcBef>
                        <a:buAutoNum type="alphaLcParenR"/>
                        <a:tabLst>
                          <a:tab pos="396875" algn="l"/>
                        </a:tabLst>
                      </a:pPr>
                      <a:r>
                        <a:rPr lang="it-IT" sz="1400" kern="1200" dirty="0">
                          <a:solidFill>
                            <a:schemeClr val="dk1"/>
                          </a:solidFill>
                          <a:latin typeface="Arial"/>
                          <a:ea typeface="+mn-ea"/>
                          <a:cs typeface="+mn-cs"/>
                        </a:rPr>
                        <a:t>la gestione delle emissioni odorigene.</a:t>
                      </a:r>
                    </a:p>
                    <a:p>
                      <a:pPr marL="12700" marR="7620" indent="0" algn="just">
                        <a:lnSpc>
                          <a:spcPct val="150000"/>
                        </a:lnSpc>
                        <a:spcBef>
                          <a:spcPts val="0"/>
                        </a:spcBef>
                        <a:buFont typeface="Wingdings" panose="05000000000000000000" pitchFamily="2" charset="2"/>
                        <a:buNone/>
                      </a:pPr>
                      <a:r>
                        <a:rPr lang="it-IT" sz="1400" u="sng" kern="1200" dirty="0">
                          <a:solidFill>
                            <a:schemeClr val="dk1"/>
                          </a:solidFill>
                          <a:latin typeface="Arial"/>
                          <a:ea typeface="+mn-ea"/>
                          <a:cs typeface="+mn-cs"/>
                        </a:rPr>
                        <a:t>Verifica</a:t>
                      </a:r>
                    </a:p>
                    <a:p>
                      <a:pPr marL="12700" marR="762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kern="1200" dirty="0">
                          <a:solidFill>
                            <a:schemeClr val="dk1"/>
                          </a:solidFill>
                          <a:latin typeface="Arial"/>
                          <a:ea typeface="+mn-ea"/>
                          <a:cs typeface="+mn-cs"/>
                        </a:rPr>
                        <a:t>In corso di esecuzione del contratto, la Direzione lavori verificherà la rispondenza al criterio, che può essere ulteriormente verificato attraverso misurazioni dirette presso il sito di produzione, effettuate da parte della Direzione lavori, anche per mezzo di un laboratorio, incaricato dalla Stazione Appaltante</a:t>
                      </a:r>
                      <a:r>
                        <a:rPr lang="it-IT" sz="1400" spc="-10" dirty="0">
                          <a:latin typeface="Times New Roman"/>
                          <a:cs typeface="Times New Roman"/>
                        </a:rPr>
                        <a:t>.</a:t>
                      </a:r>
                      <a:endParaRPr lang="it-IT" sz="1400" u="sng" kern="1200" spc="-10" dirty="0">
                        <a:solidFill>
                          <a:schemeClr val="dk1"/>
                        </a:solidFill>
                        <a:latin typeface="Arial"/>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06932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5" name="Tabella 4">
            <a:extLst>
              <a:ext uri="{FF2B5EF4-FFF2-40B4-BE49-F238E27FC236}">
                <a16:creationId xmlns:a16="http://schemas.microsoft.com/office/drawing/2014/main" id="{C608CBF4-A055-409A-8C50-DE48E2C2688C}"/>
              </a:ext>
            </a:extLst>
          </p:cNvPr>
          <p:cNvGraphicFramePr>
            <a:graphicFrameLocks noGrp="1"/>
          </p:cNvGraphicFramePr>
          <p:nvPr/>
        </p:nvGraphicFramePr>
        <p:xfrm>
          <a:off x="179512" y="332656"/>
          <a:ext cx="8784976" cy="4357306"/>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2493">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92493">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3.1.4 Personale di cantiere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137525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2700" marR="7620" algn="just">
                        <a:lnSpc>
                          <a:spcPct val="150000"/>
                        </a:lnSpc>
                        <a:spcBef>
                          <a:spcPts val="0"/>
                        </a:spcBef>
                      </a:pPr>
                      <a:r>
                        <a:rPr lang="it-IT" sz="1400" kern="1200" dirty="0">
                          <a:solidFill>
                            <a:schemeClr val="dk1"/>
                          </a:solidFill>
                          <a:latin typeface="Arial"/>
                          <a:ea typeface="+mn-ea"/>
                          <a:cs typeface="+mn-cs"/>
                        </a:rPr>
                        <a:t>Il </a:t>
                      </a:r>
                      <a:r>
                        <a:rPr lang="it-IT" sz="1400" b="1" kern="1200" dirty="0">
                          <a:solidFill>
                            <a:schemeClr val="dk1"/>
                          </a:solidFill>
                          <a:latin typeface="Arial"/>
                          <a:ea typeface="+mn-ea"/>
                          <a:cs typeface="+mn-cs"/>
                        </a:rPr>
                        <a:t>personale impiegato con compiti di coordinamento </a:t>
                      </a:r>
                      <a:r>
                        <a:rPr lang="it-IT" sz="1400" kern="1200" dirty="0">
                          <a:solidFill>
                            <a:schemeClr val="dk1"/>
                          </a:solidFill>
                          <a:latin typeface="Arial"/>
                          <a:ea typeface="+mn-ea"/>
                          <a:cs typeface="+mn-cs"/>
                        </a:rPr>
                        <a:t>(</a:t>
                      </a:r>
                      <a:r>
                        <a:rPr lang="it-IT" sz="1400" u="sng" kern="1200" dirty="0">
                          <a:solidFill>
                            <a:schemeClr val="dk1"/>
                          </a:solidFill>
                          <a:latin typeface="Arial"/>
                          <a:ea typeface="+mn-ea"/>
                          <a:cs typeface="+mn-cs"/>
                        </a:rPr>
                        <a:t>caposquadra, capocantiere ecc.</a:t>
                      </a:r>
                      <a:r>
                        <a:rPr lang="it-IT" sz="1400" kern="1200" dirty="0">
                          <a:solidFill>
                            <a:schemeClr val="dk1"/>
                          </a:solidFill>
                          <a:latin typeface="Arial"/>
                          <a:ea typeface="+mn-ea"/>
                          <a:cs typeface="+mn-cs"/>
                        </a:rPr>
                        <a:t>) è </a:t>
                      </a:r>
                      <a:r>
                        <a:rPr lang="it-IT" sz="1400" b="1" kern="1200" dirty="0">
                          <a:solidFill>
                            <a:schemeClr val="dk1"/>
                          </a:solidFill>
                          <a:latin typeface="Arial"/>
                          <a:ea typeface="+mn-ea"/>
                          <a:cs typeface="+mn-cs"/>
                        </a:rPr>
                        <a:t>adeguatamente formato sulle procedure e tecniche per la riduzione degli impatti ambientali del cantiere </a:t>
                      </a:r>
                      <a:r>
                        <a:rPr lang="it-IT" sz="1400" b="0" kern="1200" dirty="0">
                          <a:solidFill>
                            <a:schemeClr val="dk1"/>
                          </a:solidFill>
                          <a:latin typeface="Arial"/>
                          <a:ea typeface="+mn-ea"/>
                          <a:cs typeface="+mn-cs"/>
                        </a:rPr>
                        <a:t>con particolare riguardo alla gestione degli scarichi, de</a:t>
                      </a:r>
                      <a:r>
                        <a:rPr lang="it-IT" sz="1400" kern="1200" dirty="0">
                          <a:solidFill>
                            <a:schemeClr val="dk1"/>
                          </a:solidFill>
                          <a:latin typeface="Arial"/>
                          <a:ea typeface="+mn-ea"/>
                          <a:cs typeface="+mn-cs"/>
                        </a:rPr>
                        <a:t>i rifiuti e delle polveri e, più in generale, su tutte le misure di sostenibilità ambientale del cantiere indicate al capitolo “Specifiche tecniche progettuali relative al cantiere”. </a:t>
                      </a:r>
                    </a:p>
                    <a:p>
                      <a:pPr marL="12700" marR="7620" algn="just">
                        <a:lnSpc>
                          <a:spcPct val="150000"/>
                        </a:lnSpc>
                        <a:spcBef>
                          <a:spcPts val="0"/>
                        </a:spcBef>
                      </a:pPr>
                      <a:r>
                        <a:rPr lang="it-IT" sz="1400" u="sng" kern="1200" dirty="0">
                          <a:solidFill>
                            <a:schemeClr val="dk1"/>
                          </a:solidFill>
                          <a:latin typeface="Arial"/>
                          <a:ea typeface="+mn-ea"/>
                          <a:cs typeface="+mn-cs"/>
                        </a:rPr>
                        <a:t>Verifica</a:t>
                      </a:r>
                    </a:p>
                    <a:p>
                      <a:pPr marL="12700" marR="7620" algn="just">
                        <a:lnSpc>
                          <a:spcPct val="150000"/>
                        </a:lnSpc>
                        <a:spcBef>
                          <a:spcPts val="0"/>
                        </a:spcBef>
                      </a:pPr>
                      <a:r>
                        <a:rPr lang="it-IT" sz="1400" kern="1200" dirty="0">
                          <a:solidFill>
                            <a:schemeClr val="dk1"/>
                          </a:solidFill>
                          <a:latin typeface="Arial"/>
                          <a:ea typeface="+mn-ea"/>
                          <a:cs typeface="+mn-cs"/>
                        </a:rPr>
                        <a:t>Entro congruo termine dalla data di stipula del contratto, l’aggiudicatario presenta al direttore dei lavori idonea documentazione, attestante la formazione del personale con compiti di coordinamento sui temi indicati dal criterio, quali curriculum, diplomi, attestati di partecipazione ad attività formative inerenti i temi elencati nel criterio oppure attestante la formazione specifica del personale a cura di un docente esperto in gestione ambientale del cantiere, svolta in occasione dei lavori.</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516014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5" name="Tabella 4">
            <a:extLst>
              <a:ext uri="{FF2B5EF4-FFF2-40B4-BE49-F238E27FC236}">
                <a16:creationId xmlns:a16="http://schemas.microsoft.com/office/drawing/2014/main" id="{C608CBF4-A055-409A-8C50-DE48E2C2688C}"/>
              </a:ext>
            </a:extLst>
          </p:cNvPr>
          <p:cNvGraphicFramePr>
            <a:graphicFrameLocks noGrp="1"/>
          </p:cNvGraphicFramePr>
          <p:nvPr/>
        </p:nvGraphicFramePr>
        <p:xfrm>
          <a:off x="179512" y="332656"/>
          <a:ext cx="8784976" cy="6408713"/>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77837">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t>Clausole contrattuali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5B96C"/>
                    </a:solidFill>
                  </a:tcPr>
                </a:tc>
                <a:extLst>
                  <a:ext uri="{0D108BD9-81ED-4DB2-BD59-A6C34878D82A}">
                    <a16:rowId xmlns:a16="http://schemas.microsoft.com/office/drawing/2014/main" val="10000"/>
                  </a:ext>
                </a:extLst>
              </a:tr>
              <a:tr h="35696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dirty="0"/>
                        <a:t>3.1.6 Grassi ed oli lubrificanti per i veicoli utilizzati durante i lavori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1"/>
                  </a:ext>
                </a:extLst>
              </a:tr>
              <a:tr h="5673916">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12700" marR="7620" algn="just">
                        <a:lnSpc>
                          <a:spcPct val="150000"/>
                        </a:lnSpc>
                        <a:spcBef>
                          <a:spcPts val="0"/>
                        </a:spcBef>
                      </a:pPr>
                      <a:r>
                        <a:rPr lang="it-IT" sz="1400" kern="1200" dirty="0">
                          <a:solidFill>
                            <a:schemeClr val="dk1"/>
                          </a:solidFill>
                          <a:latin typeface="Arial"/>
                          <a:ea typeface="+mn-ea"/>
                          <a:cs typeface="+mn-cs"/>
                        </a:rPr>
                        <a:t>Le seguenti categorie di grassi ed oli lubrificanti, il cui rilascio nell’ambiente può essere solo accidentale e che dopo l’utilizzo possono essere recuperati per il ritrattamento, il riciclaggio o lo smaltimento, per essere utilizzati, devono essere compatibili con i veicoli cui sono destinati:</a:t>
                      </a:r>
                    </a:p>
                    <a:p>
                      <a:pPr marL="298450" marR="7620" indent="-285750" algn="just">
                        <a:lnSpc>
                          <a:spcPct val="150000"/>
                        </a:lnSpc>
                        <a:spcBef>
                          <a:spcPts val="0"/>
                        </a:spcBef>
                        <a:buFont typeface="Arial" panose="020B0604020202020204" pitchFamily="34" charset="0"/>
                        <a:buChar char="•"/>
                      </a:pPr>
                      <a:r>
                        <a:rPr lang="it-IT" sz="1400" kern="1200" dirty="0">
                          <a:solidFill>
                            <a:schemeClr val="dk1"/>
                          </a:solidFill>
                          <a:latin typeface="Arial"/>
                          <a:ea typeface="+mn-ea"/>
                          <a:cs typeface="+mn-cs"/>
                        </a:rPr>
                        <a:t>Grassi ed oli lubrificanti per autotrazione leggera e pesante (compresi gli oli motore);</a:t>
                      </a:r>
                    </a:p>
                    <a:p>
                      <a:pPr marL="298450" marR="7620" indent="-285750" algn="just">
                        <a:lnSpc>
                          <a:spcPct val="150000"/>
                        </a:lnSpc>
                        <a:spcBef>
                          <a:spcPts val="0"/>
                        </a:spcBef>
                        <a:buFont typeface="Arial" panose="020B0604020202020204" pitchFamily="34" charset="0"/>
                        <a:buChar char="•"/>
                      </a:pPr>
                      <a:r>
                        <a:rPr lang="it-IT" sz="1400" kern="1200" dirty="0">
                          <a:solidFill>
                            <a:schemeClr val="dk1"/>
                          </a:solidFill>
                          <a:latin typeface="Arial"/>
                          <a:ea typeface="+mn-ea"/>
                          <a:cs typeface="+mn-cs"/>
                        </a:rPr>
                        <a:t>Grassi ed oli lubrificanti per motoveicoli (compresi gli oli motore);</a:t>
                      </a:r>
                    </a:p>
                    <a:p>
                      <a:pPr marL="298450" marR="7620" indent="-285750" algn="just">
                        <a:lnSpc>
                          <a:spcPct val="150000"/>
                        </a:lnSpc>
                        <a:spcBef>
                          <a:spcPts val="0"/>
                        </a:spcBef>
                        <a:buFont typeface="Arial" panose="020B0604020202020204" pitchFamily="34" charset="0"/>
                        <a:buChar char="•"/>
                      </a:pPr>
                      <a:r>
                        <a:rPr lang="it-IT" sz="1400" kern="1200" dirty="0">
                          <a:solidFill>
                            <a:schemeClr val="dk1"/>
                          </a:solidFill>
                          <a:latin typeface="Arial"/>
                          <a:ea typeface="+mn-ea"/>
                          <a:cs typeface="+mn-cs"/>
                        </a:rPr>
                        <a:t>Grassi ed oli lubrificanti destinati all’uso in ingranaggi e cinematismi chiusi dei veicoli.</a:t>
                      </a:r>
                    </a:p>
                    <a:p>
                      <a:pPr marL="12700" marR="7620" lvl="0" indent="0" algn="just" defTabSz="457200" rtl="0" eaLnBrk="1" fontAlgn="auto" latinLnBrk="0" hangingPunct="1">
                        <a:lnSpc>
                          <a:spcPct val="150000"/>
                        </a:lnSpc>
                        <a:spcBef>
                          <a:spcPts val="0"/>
                        </a:spcBef>
                        <a:spcAft>
                          <a:spcPts val="0"/>
                        </a:spcAft>
                        <a:buClrTx/>
                        <a:buSzTx/>
                        <a:buFontTx/>
                        <a:buNone/>
                        <a:tabLst/>
                        <a:defRPr/>
                      </a:pPr>
                      <a:r>
                        <a:rPr lang="it-IT" sz="1400" kern="1200" dirty="0">
                          <a:solidFill>
                            <a:schemeClr val="dk1"/>
                          </a:solidFill>
                          <a:latin typeface="Arial"/>
                          <a:ea typeface="+mn-ea"/>
                          <a:cs typeface="+mn-cs"/>
                        </a:rPr>
                        <a:t>Laddove </a:t>
                      </a:r>
                      <a:r>
                        <a:rPr lang="it-IT" sz="1400" u="sng" kern="1200" dirty="0">
                          <a:solidFill>
                            <a:schemeClr val="dk1"/>
                          </a:solidFill>
                          <a:latin typeface="Arial"/>
                          <a:ea typeface="+mn-ea"/>
                          <a:cs typeface="+mn-cs"/>
                        </a:rPr>
                        <a:t>l’uso dei lubrificanti biodegradabili o minerali a base rigenerata </a:t>
                      </a:r>
                      <a:r>
                        <a:rPr lang="it-IT" sz="1400" kern="1200" dirty="0">
                          <a:solidFill>
                            <a:schemeClr val="dk1"/>
                          </a:solidFill>
                          <a:latin typeface="Arial"/>
                          <a:ea typeface="+mn-ea"/>
                          <a:cs typeface="+mn-cs"/>
                        </a:rPr>
                        <a:t>non sia dichiarato dal fabbricante del veicolo incompatibile con il veicolo stesso e non ne faccia decadere la garanzia, la fornitura di grassi e oli lubrificanti è costituita da prodotti biodegradabili o minerali a base rigenerata conformi alle specifiche tecniche di cui ai successivi criteri o di </a:t>
                      </a:r>
                      <a:r>
                        <a:rPr lang="it-IT" sz="1400" b="1" kern="1200" dirty="0">
                          <a:solidFill>
                            <a:schemeClr val="dk1"/>
                          </a:solidFill>
                          <a:latin typeface="Arial"/>
                          <a:ea typeface="+mn-ea"/>
                          <a:cs typeface="+mn-cs"/>
                        </a:rPr>
                        <a:t>lubrificanti biodegradabili in possesso dell’Ecolabel (UE) </a:t>
                      </a:r>
                      <a:r>
                        <a:rPr lang="it-IT" sz="1400" kern="1200" dirty="0">
                          <a:solidFill>
                            <a:schemeClr val="dk1"/>
                          </a:solidFill>
                          <a:latin typeface="Arial"/>
                          <a:ea typeface="+mn-ea"/>
                          <a:cs typeface="+mn-cs"/>
                        </a:rPr>
                        <a:t>oppure devono essere conformi ai seguenti requisiti ambientali </a:t>
                      </a:r>
                      <a:r>
                        <a:rPr lang="it-IT" sz="1400" dirty="0"/>
                        <a:t>[…]. </a:t>
                      </a:r>
                      <a:endParaRPr lang="it-IT" sz="1400" kern="1200" dirty="0">
                        <a:solidFill>
                          <a:schemeClr val="dk1"/>
                        </a:solidFill>
                        <a:latin typeface="Arial"/>
                        <a:ea typeface="+mn-ea"/>
                        <a:cs typeface="+mn-cs"/>
                      </a:endParaRPr>
                    </a:p>
                    <a:p>
                      <a:pPr marL="12700" marR="7620" algn="just">
                        <a:lnSpc>
                          <a:spcPct val="150000"/>
                        </a:lnSpc>
                        <a:spcBef>
                          <a:spcPts val="0"/>
                        </a:spcBef>
                      </a:pPr>
                      <a:r>
                        <a:rPr lang="it-IT" sz="1400" u="sng" kern="1200" dirty="0">
                          <a:solidFill>
                            <a:schemeClr val="dk1"/>
                          </a:solidFill>
                          <a:latin typeface="Arial"/>
                          <a:ea typeface="+mn-ea"/>
                          <a:cs typeface="+mn-cs"/>
                        </a:rPr>
                        <a:t>Verifica</a:t>
                      </a:r>
                    </a:p>
                    <a:p>
                      <a:pPr marL="12700" marR="7620" algn="just">
                        <a:lnSpc>
                          <a:spcPct val="150000"/>
                        </a:lnSpc>
                        <a:spcBef>
                          <a:spcPts val="0"/>
                        </a:spcBef>
                      </a:pPr>
                      <a:r>
                        <a:rPr lang="it-IT" sz="1400" kern="1200" dirty="0">
                          <a:solidFill>
                            <a:schemeClr val="dk1"/>
                          </a:solidFill>
                          <a:latin typeface="Arial"/>
                          <a:ea typeface="+mn-ea"/>
                          <a:cs typeface="+mn-cs"/>
                        </a:rPr>
                        <a:t>Prima dell’ingresso delle macchine in cantiere l’appaltatore presenta, al direttore dei lavori, i manuali d’uso e manutenzione o i libretti di immatricolazione quando disponibili, delle macchine utilizzate in cantiere. La documentazione è parte dei documenti di fine lavori consegnati dalla Direzione Lavori alla stazione appaltante.</a:t>
                      </a:r>
                    </a:p>
                    <a:p>
                      <a:pPr marL="12700" marR="7620" algn="just">
                        <a:lnSpc>
                          <a:spcPct val="150000"/>
                        </a:lnSpc>
                        <a:spcBef>
                          <a:spcPts val="0"/>
                        </a:spcBef>
                      </a:pPr>
                      <a:endParaRPr lang="it-IT" sz="1400" kern="1200" dirty="0">
                        <a:solidFill>
                          <a:schemeClr val="dk1"/>
                        </a:solidFill>
                        <a:latin typeface="Arial"/>
                        <a:ea typeface="+mn-ea"/>
                        <a:cs typeface="+mn-cs"/>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5B96C">
                        <a:tint val="20000"/>
                      </a:srgbClr>
                    </a:solidFill>
                  </a:tcPr>
                </a:tc>
                <a:extLst>
                  <a:ext uri="{0D108BD9-81ED-4DB2-BD59-A6C34878D82A}">
                    <a16:rowId xmlns:a16="http://schemas.microsoft.com/office/drawing/2014/main" val="10002"/>
                  </a:ext>
                </a:extLst>
              </a:tr>
            </a:tbl>
          </a:graphicData>
        </a:graphic>
      </p:graphicFrame>
      <p:pic>
        <p:nvPicPr>
          <p:cNvPr id="4" name="Immagine 3">
            <a:extLst>
              <a:ext uri="{FF2B5EF4-FFF2-40B4-BE49-F238E27FC236}">
                <a16:creationId xmlns:a16="http://schemas.microsoft.com/office/drawing/2014/main" id="{E8953679-3BD8-EA69-5511-2C2847992CE2}"/>
              </a:ext>
            </a:extLst>
          </p:cNvPr>
          <p:cNvPicPr>
            <a:picLocks noChangeAspect="1"/>
          </p:cNvPicPr>
          <p:nvPr/>
        </p:nvPicPr>
        <p:blipFill>
          <a:blip r:embed="rId3"/>
          <a:srcRect b="19210"/>
          <a:stretch/>
        </p:blipFill>
        <p:spPr>
          <a:xfrm>
            <a:off x="6804248" y="5949280"/>
            <a:ext cx="1944216" cy="717838"/>
          </a:xfrm>
          <a:prstGeom prst="rect">
            <a:avLst/>
          </a:prstGeom>
        </p:spPr>
      </p:pic>
    </p:spTree>
    <p:extLst>
      <p:ext uri="{BB962C8B-B14F-4D97-AF65-F5344CB8AC3E}">
        <p14:creationId xmlns:p14="http://schemas.microsoft.com/office/powerpoint/2010/main" val="2341853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7"/>
          <a:ext cx="8784976" cy="4032447"/>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57078">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NEI LAVORI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32732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3.2.1 Sistemi di gestione ambientale</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1"/>
                  </a:ext>
                </a:extLst>
              </a:tr>
              <a:tr h="3331407">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È attribuito un punteggio premiante all’operatore economico che dimostra la propria capacità di gestire gli aspetti ambientali dell’intero processo (predisposizione delle aree di cantiere, gestione dei mezzi e dei macchinari, gestione del cantiere, gestione della catena di fornitura ecc.) attraverso il possesso della registrazione sull’adesione volontaria delle organizzazioni a un </a:t>
                      </a:r>
                      <a:r>
                        <a:rPr lang="it-IT" sz="1400" b="1" dirty="0"/>
                        <a:t>sistema comunitario di ecogestione e audit (EMAS)</a:t>
                      </a:r>
                      <a:r>
                        <a:rPr lang="it-IT" sz="1400" dirty="0"/>
                        <a:t>, regolamento (CE) n. 1221/2009, o della certificazione secondo la norma tecnica </a:t>
                      </a:r>
                      <a:r>
                        <a:rPr lang="it-IT" sz="1400" b="1" dirty="0"/>
                        <a:t>UNI EN ISO 14001</a:t>
                      </a:r>
                      <a:r>
                        <a:rPr lang="it-IT" sz="1400" dirty="0"/>
                        <a:t>.</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u="sng" dirty="0"/>
                        <a:t>Verifica</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Certificazione secondo la norma tecnica UNI EN ISO 14001 in corso di validità o registrazione EMAS secondo il regolamento (CE) n. 1221/2009 sull’adesione volontaria delle organizzazioni a un sistema comunitario di ecogestione e audit (EMAS), o altra prova equivalente, che comprenda anche le attività di cantiere.</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175662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9A774A-C06C-328F-18E1-856964579EFE}"/>
              </a:ext>
            </a:extLst>
          </p:cNvPr>
          <p:cNvSpPr>
            <a:spLocks noGrp="1"/>
          </p:cNvSpPr>
          <p:nvPr>
            <p:ph type="title"/>
          </p:nvPr>
        </p:nvSpPr>
        <p:spPr/>
        <p:txBody>
          <a:bodyPr/>
          <a:lstStyle/>
          <a:p>
            <a:endParaRPr lang="it-IT"/>
          </a:p>
        </p:txBody>
      </p:sp>
      <p:graphicFrame>
        <p:nvGraphicFramePr>
          <p:cNvPr id="4" name="Tabella 3">
            <a:extLst>
              <a:ext uri="{FF2B5EF4-FFF2-40B4-BE49-F238E27FC236}">
                <a16:creationId xmlns:a16="http://schemas.microsoft.com/office/drawing/2014/main" id="{7213C937-CA3E-371C-22F4-D3FCE3767E30}"/>
              </a:ext>
            </a:extLst>
          </p:cNvPr>
          <p:cNvGraphicFramePr>
            <a:graphicFrameLocks noGrp="1"/>
          </p:cNvGraphicFramePr>
          <p:nvPr/>
        </p:nvGraphicFramePr>
        <p:xfrm>
          <a:off x="179512" y="332656"/>
          <a:ext cx="8784976" cy="2736304"/>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254726">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NEI LAVORI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2334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3.2.6 Temperatura di posa in opera</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1"/>
                  </a:ext>
                </a:extLst>
              </a:tr>
              <a:tr h="2035264">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È attribuito un punteggio premiante all’offerente che prevede, in ambito extra-urbano, la posa in opera di conglomerati bituminosi confezionati con bitumi tal quali o modificati con tecnologia dei </a:t>
                      </a:r>
                      <a:r>
                        <a:rPr lang="it-IT" sz="1400" b="1" dirty="0"/>
                        <a:t>conglomerati tiepidi </a:t>
                      </a:r>
                      <a:r>
                        <a:rPr lang="it-IT" sz="1400" dirty="0"/>
                        <a:t>e, in ogni caso, </a:t>
                      </a:r>
                      <a:r>
                        <a:rPr lang="it-IT" sz="1400" b="1" dirty="0"/>
                        <a:t>temperature di posa che non superino i 140°C.</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3" name="Tabella 2">
            <a:extLst>
              <a:ext uri="{FF2B5EF4-FFF2-40B4-BE49-F238E27FC236}">
                <a16:creationId xmlns:a16="http://schemas.microsoft.com/office/drawing/2014/main" id="{32D9A502-7720-4875-09C5-D8D97A8709A3}"/>
              </a:ext>
            </a:extLst>
          </p:cNvPr>
          <p:cNvGraphicFramePr>
            <a:graphicFrameLocks noGrp="1"/>
          </p:cNvGraphicFramePr>
          <p:nvPr/>
        </p:nvGraphicFramePr>
        <p:xfrm>
          <a:off x="179512" y="2315898"/>
          <a:ext cx="8784976" cy="1827462"/>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93022">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NEI LAVORI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2334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3.2.7 Trasporto del conglomerato bituminoso a caldo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1"/>
                  </a:ext>
                </a:extLst>
              </a:tr>
              <a:tr h="109916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È attribuito un punteggio premiante all’offerente che prevede l’impiego di </a:t>
                      </a:r>
                      <a:r>
                        <a:rPr lang="it-IT" sz="1400" u="sng" dirty="0"/>
                        <a:t>autocarri dotati di cassoni coibentati </a:t>
                      </a:r>
                      <a:r>
                        <a:rPr lang="it-IT" sz="1400" dirty="0"/>
                        <a:t>per il mantenimento della temperatura durante il trasporto del conglomerato bituminoso a caldo dal sito di produzione al cantiere di </a:t>
                      </a:r>
                      <a:r>
                        <a:rPr lang="it-IT" sz="1400" kern="1200" dirty="0">
                          <a:solidFill>
                            <a:schemeClr val="dk1"/>
                          </a:solidFill>
                          <a:latin typeface="Arial"/>
                          <a:ea typeface="+mn-ea"/>
                          <a:cs typeface="+mn-cs"/>
                        </a:rPr>
                        <a:t>stesa. </a:t>
                      </a:r>
                      <a:r>
                        <a:rPr lang="it-IT" sz="1400" b="1" dirty="0">
                          <a:solidFill>
                            <a:srgbClr val="FF0000"/>
                          </a:solidFill>
                        </a:rPr>
                        <a:t>(se opero in stagioni fredde e in zone particolarmente fredde). </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5" name="Tabella 4">
            <a:extLst>
              <a:ext uri="{FF2B5EF4-FFF2-40B4-BE49-F238E27FC236}">
                <a16:creationId xmlns:a16="http://schemas.microsoft.com/office/drawing/2014/main" id="{3F0EBEC2-87C5-4594-EED4-DDAC1D8544C5}"/>
              </a:ext>
            </a:extLst>
          </p:cNvPr>
          <p:cNvGraphicFramePr>
            <a:graphicFrameLocks noGrp="1"/>
          </p:cNvGraphicFramePr>
          <p:nvPr/>
        </p:nvGraphicFramePr>
        <p:xfrm>
          <a:off x="179512" y="4149080"/>
          <a:ext cx="8784976" cy="2673160"/>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357078">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NEI LAVORI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32732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3.2.8 Emissione acustica delle pavimentazioni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1"/>
                  </a:ext>
                </a:extLst>
              </a:tr>
              <a:tr h="1027151">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È attribuito un punteggio premiante all’offerente che prevede una pavimentazione a basso impatto acustico con prestazioni superiori a quanto previsto dal progetto, a condizione che non si verifichi una riduzione delle prestazioni, comprese la </a:t>
                      </a:r>
                      <a:r>
                        <a:rPr lang="it-IT" sz="1400" dirty="0" err="1"/>
                        <a:t>drenabilità</a:t>
                      </a:r>
                      <a:r>
                        <a:rPr lang="it-IT" sz="1400" dirty="0"/>
                        <a:t> e l’aderenza. </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Il punteggio premiante assegnato è proporzionale al numero di decibel, in dB(A), relativo al miglioramento delle prestazioni acustiche, previste in conformità al criterio “2.2.4 Emissione acustica delle pavimentazioni”, dichiarate dall’offerente. </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67120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1DE1F-D507-7DFD-F7DD-71C579AFC23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27BE21D-9F0F-DF8D-D45D-0D6B0EB90B1E}"/>
              </a:ext>
            </a:extLst>
          </p:cNvPr>
          <p:cNvSpPr>
            <a:spLocks noGrp="1"/>
          </p:cNvSpPr>
          <p:nvPr>
            <p:ph type="title"/>
          </p:nvPr>
        </p:nvSpPr>
        <p:spPr/>
        <p:txBody>
          <a:bodyPr/>
          <a:lstStyle/>
          <a:p>
            <a:endParaRPr lang="it-IT"/>
          </a:p>
        </p:txBody>
      </p:sp>
      <p:graphicFrame>
        <p:nvGraphicFramePr>
          <p:cNvPr id="3" name="Tabella 2">
            <a:extLst>
              <a:ext uri="{FF2B5EF4-FFF2-40B4-BE49-F238E27FC236}">
                <a16:creationId xmlns:a16="http://schemas.microsoft.com/office/drawing/2014/main" id="{FFDD07DA-0E50-749B-1952-C2E428CD558F}"/>
              </a:ext>
            </a:extLst>
          </p:cNvPr>
          <p:cNvGraphicFramePr>
            <a:graphicFrameLocks noGrp="1"/>
          </p:cNvGraphicFramePr>
          <p:nvPr/>
        </p:nvGraphicFramePr>
        <p:xfrm>
          <a:off x="251520" y="332656"/>
          <a:ext cx="8784976" cy="2033080"/>
        </p:xfrm>
        <a:graphic>
          <a:graphicData uri="http://schemas.openxmlformats.org/drawingml/2006/table">
            <a:tbl>
              <a:tblPr firstRow="1" bandRow="1"/>
              <a:tblGrid>
                <a:gridCol w="8784976">
                  <a:extLst>
                    <a:ext uri="{9D8B030D-6E8A-4147-A177-3AD203B41FA5}">
                      <a16:colId xmlns:a16="http://schemas.microsoft.com/office/drawing/2014/main" val="20000"/>
                    </a:ext>
                  </a:extLst>
                </a:gridCol>
              </a:tblGrid>
              <a:tr h="254726">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l"/>
                      <a:r>
                        <a:rPr lang="it-IT" sz="1800" b="1" cap="all" baseline="0" dirty="0">
                          <a:solidFill>
                            <a:schemeClr val="tx1"/>
                          </a:solidFill>
                        </a:rPr>
                        <a:t>CRITERI PREMIANTI NEI LAVORI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233499">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kern="1200" dirty="0">
                          <a:solidFill>
                            <a:schemeClr val="bg1"/>
                          </a:solidFill>
                          <a:latin typeface="Arial"/>
                          <a:ea typeface="+mn-ea"/>
                          <a:cs typeface="+mn-cs"/>
                        </a:rPr>
                        <a:t>3.2.12 Etichettature ambientali</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10001"/>
                  </a:ext>
                </a:extLst>
              </a:tr>
              <a:tr h="1099160">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È attribuito un punteggio premiante nei seguenti casi: </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1. Il prodotto da costruzione rechi il marchio di qualità ecologica Ecolabel UE;</a:t>
                      </a:r>
                    </a:p>
                    <a:p>
                      <a:pPr marL="0" marR="0" lvl="0" indent="0" algn="just" defTabSz="457200" rtl="0" eaLnBrk="1" fontAlgn="auto" latinLnBrk="0" hangingPunct="1">
                        <a:lnSpc>
                          <a:spcPct val="150000"/>
                        </a:lnSpc>
                        <a:spcBef>
                          <a:spcPts val="0"/>
                        </a:spcBef>
                        <a:spcAft>
                          <a:spcPts val="0"/>
                        </a:spcAft>
                        <a:buClrTx/>
                        <a:buSzTx/>
                        <a:buFont typeface="Wingdings" panose="05000000000000000000" pitchFamily="2" charset="2"/>
                        <a:buNone/>
                        <a:tabLst/>
                        <a:defRPr/>
                      </a:pPr>
                      <a:r>
                        <a:rPr lang="it-IT" sz="1400" dirty="0"/>
                        <a:t>2. Il prodotto da costruzione abbia ottenuto l’adesione allo schema “Made Green in </a:t>
                      </a:r>
                      <a:r>
                        <a:rPr lang="it-IT" sz="1400" dirty="0" err="1"/>
                        <a:t>Italy</a:t>
                      </a:r>
                      <a:r>
                        <a:rPr lang="it-IT" sz="1400" dirty="0"/>
                        <a:t>” (MGI) di cui al decreto del Ministro dell’ambiente e della tutela del territorio e del mare</a:t>
                      </a:r>
                    </a:p>
                  </a:txBody>
                  <a:tcP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02"/>
                  </a:ext>
                </a:extLst>
              </a:tr>
            </a:tbl>
          </a:graphicData>
        </a:graphic>
      </p:graphicFrame>
      <p:pic>
        <p:nvPicPr>
          <p:cNvPr id="5" name="Immagine 4">
            <a:extLst>
              <a:ext uri="{FF2B5EF4-FFF2-40B4-BE49-F238E27FC236}">
                <a16:creationId xmlns:a16="http://schemas.microsoft.com/office/drawing/2014/main" id="{22862EF3-0B6B-3323-8B4E-8174604EE7BE}"/>
              </a:ext>
            </a:extLst>
          </p:cNvPr>
          <p:cNvPicPr>
            <a:picLocks noChangeAspect="1"/>
          </p:cNvPicPr>
          <p:nvPr/>
        </p:nvPicPr>
        <p:blipFill>
          <a:blip r:embed="rId2"/>
          <a:srcRect b="4761"/>
          <a:stretch/>
        </p:blipFill>
        <p:spPr>
          <a:xfrm>
            <a:off x="3275856" y="2852936"/>
            <a:ext cx="2664296" cy="2594600"/>
          </a:xfrm>
          <a:prstGeom prst="rect">
            <a:avLst/>
          </a:prstGeom>
        </p:spPr>
      </p:pic>
    </p:spTree>
    <p:extLst>
      <p:ext uri="{BB962C8B-B14F-4D97-AF65-F5344CB8AC3E}">
        <p14:creationId xmlns:p14="http://schemas.microsoft.com/office/powerpoint/2010/main" val="3497818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361AC-A81B-ECBA-230F-79A1A98A19C6}"/>
            </a:ext>
          </a:extLst>
        </p:cNvPr>
        <p:cNvGrpSpPr/>
        <p:nvPr/>
      </p:nvGrpSpPr>
      <p:grpSpPr>
        <a:xfrm>
          <a:off x="0" y="0"/>
          <a:ext cx="0" cy="0"/>
          <a:chOff x="0" y="0"/>
          <a:chExt cx="0" cy="0"/>
        </a:xfrm>
      </p:grpSpPr>
      <p:sp>
        <p:nvSpPr>
          <p:cNvPr id="4" name="Segnaposto testo 3">
            <a:extLst>
              <a:ext uri="{FF2B5EF4-FFF2-40B4-BE49-F238E27FC236}">
                <a16:creationId xmlns:a16="http://schemas.microsoft.com/office/drawing/2014/main" id="{00F50826-C594-6F30-C0A7-75FEA662646A}"/>
              </a:ext>
            </a:extLst>
          </p:cNvPr>
          <p:cNvSpPr>
            <a:spLocks noGrp="1"/>
          </p:cNvSpPr>
          <p:nvPr>
            <p:ph type="body" sz="quarter" idx="20"/>
          </p:nvPr>
        </p:nvSpPr>
        <p:spPr/>
        <p:txBody>
          <a:bodyPr/>
          <a:lstStyle/>
          <a:p>
            <a:endParaRPr lang="it-IT" dirty="0"/>
          </a:p>
        </p:txBody>
      </p:sp>
      <p:sp>
        <p:nvSpPr>
          <p:cNvPr id="6" name="Segnaposto testo 3">
            <a:extLst>
              <a:ext uri="{FF2B5EF4-FFF2-40B4-BE49-F238E27FC236}">
                <a16:creationId xmlns:a16="http://schemas.microsoft.com/office/drawing/2014/main" id="{38E4A68B-20FC-C1D3-09EE-A3E56BC0A06A}"/>
              </a:ext>
            </a:extLst>
          </p:cNvPr>
          <p:cNvSpPr txBox="1">
            <a:spLocks noGrp="1"/>
          </p:cNvSpPr>
          <p:nvPr>
            <p:ph type="body" sz="quarter" idx="18"/>
          </p:nvPr>
        </p:nvSpPr>
        <p:spPr>
          <a:xfrm>
            <a:off x="3124200" y="5229225"/>
            <a:ext cx="2895600" cy="457200"/>
          </a:xfrm>
          <a:prstGeom prst="rect">
            <a:avLst/>
          </a:prstGeom>
        </p:spPr>
        <p:txBody>
          <a:bodyPr vert="horz" lIns="91440" tIns="45720" rIns="91440" bIns="45720" rtlCol="0" anchor="b">
            <a:noAutofit/>
          </a:bodyPr>
          <a:lstStyle>
            <a:lvl1pPr marL="342900" indent="-342900" algn="ctr" defTabSz="457200" rtl="0" eaLnBrk="1" latinLnBrk="0" hangingPunct="1">
              <a:spcBef>
                <a:spcPct val="20000"/>
              </a:spcBef>
              <a:buFont typeface="Arial"/>
              <a:buNone/>
              <a:defRPr sz="14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1800" dirty="0">
                <a:solidFill>
                  <a:schemeClr val="bg1"/>
                </a:solidFill>
                <a:latin typeface="Cera PRO Light" panose="00000400000000000000" pitchFamily="50" charset="0"/>
              </a:rPr>
              <a:t>Paolo Fabbri </a:t>
            </a:r>
          </a:p>
          <a:p>
            <a:r>
              <a:rPr lang="it-IT" sz="1800" dirty="0">
                <a:solidFill>
                  <a:schemeClr val="bg1"/>
                </a:solidFill>
                <a:latin typeface="Cera PRO Light" panose="00000400000000000000" pitchFamily="50" charset="0"/>
              </a:rPr>
              <a:t>Cell +39.3336960362 </a:t>
            </a:r>
          </a:p>
          <a:p>
            <a:r>
              <a:rPr lang="it-IT" sz="1800" dirty="0">
                <a:solidFill>
                  <a:schemeClr val="bg1"/>
                </a:solidFill>
                <a:latin typeface="Cera PRO Light" panose="00000400000000000000" pitchFamily="50" charset="0"/>
              </a:rPr>
              <a:t>E-mail </a:t>
            </a:r>
            <a:r>
              <a:rPr lang="it-IT" sz="1800" dirty="0">
                <a:solidFill>
                  <a:schemeClr val="bg1"/>
                </a:solidFill>
                <a:latin typeface="Cera PRO Light" panose="00000400000000000000" pitchFamily="50" charset="0"/>
                <a:hlinkClick r:id="rId2">
                  <a:extLst>
                    <a:ext uri="{A12FA001-AC4F-418D-AE19-62706E023703}">
                      <ahyp:hlinkClr xmlns:ahyp="http://schemas.microsoft.com/office/drawing/2018/hyperlinkcolor" val="tx"/>
                    </a:ext>
                  </a:extLst>
                </a:hlinkClick>
              </a:rPr>
              <a:t>paolo@punto3.it</a:t>
            </a:r>
            <a:r>
              <a:rPr lang="it-IT" sz="1800" dirty="0">
                <a:solidFill>
                  <a:schemeClr val="bg1"/>
                </a:solidFill>
                <a:latin typeface="Cera PRO Light" panose="00000400000000000000" pitchFamily="50" charset="0"/>
              </a:rPr>
              <a:t> </a:t>
            </a:r>
          </a:p>
        </p:txBody>
      </p:sp>
    </p:spTree>
    <p:extLst>
      <p:ext uri="{BB962C8B-B14F-4D97-AF65-F5344CB8AC3E}">
        <p14:creationId xmlns:p14="http://schemas.microsoft.com/office/powerpoint/2010/main" val="2723517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a:xfrm>
            <a:off x="5937201" y="3831704"/>
            <a:ext cx="3094112" cy="533400"/>
          </a:xfrm>
        </p:spPr>
        <p:txBody>
          <a:bodyPr>
            <a:noAutofit/>
          </a:bodyPr>
          <a:lstStyle/>
          <a:p>
            <a:r>
              <a:rPr lang="it-IT" altLang="it-IT" sz="6600" b="1" dirty="0">
                <a:solidFill>
                  <a:srgbClr val="64AB21"/>
                </a:solidFill>
                <a:latin typeface="Cera PRO" panose="00000800000000000000"/>
                <a:cs typeface="Arial" panose="020B0604020202020204" pitchFamily="34" charset="0"/>
              </a:rPr>
              <a:t>CAM</a:t>
            </a:r>
            <a:r>
              <a:rPr lang="it-IT" altLang="it-IT" sz="3600" b="1" dirty="0">
                <a:solidFill>
                  <a:srgbClr val="64AB21"/>
                </a:solidFill>
                <a:latin typeface="Cera PRO" panose="00000800000000000000"/>
                <a:cs typeface="Arial" panose="020B0604020202020204" pitchFamily="34" charset="0"/>
              </a:rPr>
              <a:t> </a:t>
            </a:r>
          </a:p>
          <a:p>
            <a:r>
              <a:rPr lang="it-IT" altLang="it-IT" sz="3200" b="1" dirty="0">
                <a:solidFill>
                  <a:srgbClr val="64AB21"/>
                </a:solidFill>
                <a:latin typeface="Cera PRO" panose="00000800000000000000"/>
                <a:cs typeface="Arial" panose="020B0604020202020204" pitchFamily="34" charset="0"/>
              </a:rPr>
              <a:t>Servizi energetici</a:t>
            </a:r>
            <a:endParaRPr lang="it-IT" sz="3200" dirty="0">
              <a:latin typeface="Cera PRO" panose="00000800000000000000"/>
            </a:endParaRPr>
          </a:p>
        </p:txBody>
      </p:sp>
      <p:sp>
        <p:nvSpPr>
          <p:cNvPr id="4" name="Rettangolo 1"/>
          <p:cNvSpPr>
            <a:spLocks noChangeArrowheads="1"/>
          </p:cNvSpPr>
          <p:nvPr/>
        </p:nvSpPr>
        <p:spPr bwMode="auto">
          <a:xfrm>
            <a:off x="395536" y="5517232"/>
            <a:ext cx="83929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just" defTabSz="457200" rtl="0" eaLnBrk="1" fontAlgn="auto" latinLnBrk="0" hangingPunct="1">
              <a:lnSpc>
                <a:spcPct val="100000"/>
              </a:lnSpc>
              <a:spcBef>
                <a:spcPct val="0"/>
              </a:spcBef>
              <a:spcAft>
                <a:spcPts val="0"/>
              </a:spcAft>
              <a:buClrTx/>
              <a:buSzTx/>
              <a:buFontTx/>
              <a:buNone/>
              <a:tabLst/>
              <a:defRPr/>
            </a:pPr>
            <a:r>
              <a:rPr kumimoji="0" lang="it-IT" altLang="it-IT" sz="18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A</a:t>
            </a:r>
            <a:r>
              <a:rPr kumimoji="0" lang="it-IT" altLang="it-IT" sz="1800" b="1" i="0" u="none" strike="noStrike" kern="1200" cap="none" spc="0" normalizeH="0" baseline="0" noProof="0" dirty="0" err="1">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ffidamento</a:t>
            </a:r>
            <a:r>
              <a:rPr kumimoji="0" lang="it-IT" altLang="it-IT" sz="18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 integrato di un contratto a prestazione energetica (EPC) di</a:t>
            </a:r>
          </a:p>
          <a:p>
            <a:pPr marL="342900" marR="0" lvl="0" indent="-342900" algn="just" defTabSz="457200" rtl="0" eaLnBrk="1" fontAlgn="auto" latinLnBrk="0" hangingPunct="1">
              <a:lnSpc>
                <a:spcPct val="100000"/>
              </a:lnSpc>
              <a:spcBef>
                <a:spcPct val="0"/>
              </a:spcBef>
              <a:spcAft>
                <a:spcPts val="0"/>
              </a:spcAft>
              <a:buClrTx/>
              <a:buSzTx/>
              <a:buFontTx/>
              <a:buNone/>
              <a:tabLst/>
              <a:defRPr/>
            </a:pPr>
            <a:r>
              <a:rPr kumimoji="0" lang="it-IT" altLang="it-IT" sz="18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servizi energetici per i sistemi edifici-impianti (CAM EPC )</a:t>
            </a:r>
          </a:p>
          <a:p>
            <a:pPr marL="342900" marR="0" lvl="0" indent="-342900" algn="just" defTabSz="457200" rtl="0" eaLnBrk="1" fontAlgn="auto" latinLnBrk="0" hangingPunct="1">
              <a:lnSpc>
                <a:spcPct val="100000"/>
              </a:lnSpc>
              <a:spcBef>
                <a:spcPct val="0"/>
              </a:spcBef>
              <a:spcAft>
                <a:spcPts val="0"/>
              </a:spcAft>
              <a:buClrTx/>
              <a:buSzTx/>
              <a:buFontTx/>
              <a:buNone/>
              <a:tabLst/>
              <a:defRPr/>
            </a:pPr>
            <a:r>
              <a:rPr kumimoji="0" lang="it-IT" altLang="it-IT" sz="1800" b="1" i="0" u="none" strike="noStrike" kern="1200" cap="none" spc="0" normalizeH="0" baseline="0" noProof="0" dirty="0">
                <a:ln>
                  <a:noFill/>
                </a:ln>
                <a:solidFill>
                  <a:prstClr val="black">
                    <a:lumMod val="75000"/>
                    <a:lumOff val="25000"/>
                  </a:prstClr>
                </a:solidFill>
                <a:effectLst/>
                <a:uLnTx/>
                <a:uFillTx/>
                <a:latin typeface="Ebrima" panose="02000000000000000000" pitchFamily="2" charset="0"/>
                <a:ea typeface="Ebrima" panose="02000000000000000000" pitchFamily="2" charset="0"/>
                <a:cs typeface="Ebrima" panose="02000000000000000000" pitchFamily="2" charset="0"/>
              </a:rPr>
              <a:t>D.M. 12 agosto 2024</a:t>
            </a:r>
          </a:p>
        </p:txBody>
      </p:sp>
      <p:sp>
        <p:nvSpPr>
          <p:cNvPr id="7" name="CasellaDiTesto 6">
            <a:extLst>
              <a:ext uri="{FF2B5EF4-FFF2-40B4-BE49-F238E27FC236}">
                <a16:creationId xmlns:a16="http://schemas.microsoft.com/office/drawing/2014/main" id="{0A814F30-3A52-9FD4-B648-F7E978193F7E}"/>
              </a:ext>
            </a:extLst>
          </p:cNvPr>
          <p:cNvSpPr txBox="1"/>
          <p:nvPr/>
        </p:nvSpPr>
        <p:spPr>
          <a:xfrm rot="16200000">
            <a:off x="-11527" y="3127194"/>
            <a:ext cx="293407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Gary Chan </a:t>
            </a:r>
          </a:p>
        </p:txBody>
      </p:sp>
      <p:pic>
        <p:nvPicPr>
          <p:cNvPr id="10" name="Immagine 9">
            <a:extLst>
              <a:ext uri="{FF2B5EF4-FFF2-40B4-BE49-F238E27FC236}">
                <a16:creationId xmlns:a16="http://schemas.microsoft.com/office/drawing/2014/main" id="{E66D9E62-98E3-CD68-EBBF-7DDFA4CB7B74}"/>
              </a:ext>
            </a:extLst>
          </p:cNvPr>
          <p:cNvPicPr>
            <a:picLocks noChangeAspect="1"/>
          </p:cNvPicPr>
          <p:nvPr/>
        </p:nvPicPr>
        <p:blipFill>
          <a:blip r:embed="rId3"/>
          <a:stretch>
            <a:fillRect/>
          </a:stretch>
        </p:blipFill>
        <p:spPr>
          <a:xfrm>
            <a:off x="755576" y="1124743"/>
            <a:ext cx="4320480" cy="4141207"/>
          </a:xfrm>
          <a:prstGeom prst="rect">
            <a:avLst/>
          </a:prstGeom>
        </p:spPr>
      </p:pic>
      <p:sp>
        <p:nvSpPr>
          <p:cNvPr id="11" name="CasellaDiTesto 10">
            <a:extLst>
              <a:ext uri="{FF2B5EF4-FFF2-40B4-BE49-F238E27FC236}">
                <a16:creationId xmlns:a16="http://schemas.microsoft.com/office/drawing/2014/main" id="{3514C94A-362C-0920-85F8-EC8D39A28009}"/>
              </a:ext>
            </a:extLst>
          </p:cNvPr>
          <p:cNvSpPr txBox="1"/>
          <p:nvPr/>
        </p:nvSpPr>
        <p:spPr>
          <a:xfrm rot="16200000">
            <a:off x="2943946" y="2826061"/>
            <a:ext cx="4572000"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Calibri"/>
                <a:ea typeface="+mn-ea"/>
                <a:cs typeface="+mn-cs"/>
              </a:rPr>
              <a:t>Foto di Eduard </a:t>
            </a:r>
            <a:r>
              <a:rPr kumimoji="0" lang="it-IT" sz="1400" b="0" i="0" u="none" strike="noStrike" kern="1200" cap="none" spc="0" normalizeH="0" baseline="0" noProof="0" dirty="0" err="1">
                <a:ln>
                  <a:noFill/>
                </a:ln>
                <a:solidFill>
                  <a:prstClr val="black"/>
                </a:solidFill>
                <a:effectLst/>
                <a:uLnTx/>
                <a:uFillTx/>
                <a:latin typeface="Calibri"/>
                <a:ea typeface="+mn-ea"/>
                <a:cs typeface="+mn-cs"/>
              </a:rPr>
              <a:t>Delputte</a:t>
            </a:r>
            <a:r>
              <a:rPr kumimoji="0" lang="it-IT" sz="1400" b="0" i="0" u="none" strike="noStrike" kern="1200" cap="none" spc="0" normalizeH="0" baseline="0" noProof="0" dirty="0">
                <a:ln>
                  <a:noFill/>
                </a:ln>
                <a:solidFill>
                  <a:prstClr val="black"/>
                </a:solidFill>
                <a:effectLst/>
                <a:uLnTx/>
                <a:uFillTx/>
                <a:latin typeface="Calibri"/>
                <a:ea typeface="+mn-ea"/>
                <a:cs typeface="+mn-cs"/>
              </a:rPr>
              <a:t> su </a:t>
            </a:r>
            <a:r>
              <a:rPr kumimoji="0" lang="it-IT" sz="1400" b="0" i="0" u="none" strike="noStrike" kern="1200" cap="none" spc="0" normalizeH="0" baseline="0" noProof="0" dirty="0" err="1">
                <a:ln>
                  <a:noFill/>
                </a:ln>
                <a:solidFill>
                  <a:prstClr val="black"/>
                </a:solidFill>
                <a:effectLst/>
                <a:uLnTx/>
                <a:uFillTx/>
                <a:latin typeface="Calibri"/>
                <a:ea typeface="+mn-ea"/>
                <a:cs typeface="+mn-cs"/>
              </a:rPr>
              <a:t>Unsplash</a:t>
            </a:r>
            <a:endParaRPr kumimoji="0" lang="it-IT"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1469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0DA3149F-D4B2-D229-DBFC-B80560206E7D}"/>
              </a:ext>
            </a:extLst>
          </p:cNvPr>
          <p:cNvSpPr>
            <a:spLocks noGrp="1"/>
          </p:cNvSpPr>
          <p:nvPr>
            <p:ph type="body" sz="quarter" idx="10"/>
          </p:nvPr>
        </p:nvSpPr>
        <p:spPr/>
        <p:txBody>
          <a:bodyPr/>
          <a:lstStyle/>
          <a:p>
            <a:endParaRPr lang="it-IT"/>
          </a:p>
        </p:txBody>
      </p:sp>
      <p:pic>
        <p:nvPicPr>
          <p:cNvPr id="5" name="Immagine 4">
            <a:extLst>
              <a:ext uri="{FF2B5EF4-FFF2-40B4-BE49-F238E27FC236}">
                <a16:creationId xmlns:a16="http://schemas.microsoft.com/office/drawing/2014/main" id="{DEEF2A08-3DFB-48C5-7863-22AB73447D7A}"/>
              </a:ext>
            </a:extLst>
          </p:cNvPr>
          <p:cNvPicPr>
            <a:picLocks noChangeAspect="1"/>
          </p:cNvPicPr>
          <p:nvPr/>
        </p:nvPicPr>
        <p:blipFill>
          <a:blip r:embed="rId2"/>
          <a:stretch>
            <a:fillRect/>
          </a:stretch>
        </p:blipFill>
        <p:spPr>
          <a:xfrm>
            <a:off x="4495800" y="3352800"/>
            <a:ext cx="152400" cy="152400"/>
          </a:xfrm>
          <a:prstGeom prst="rect">
            <a:avLst/>
          </a:prstGeom>
        </p:spPr>
      </p:pic>
      <p:pic>
        <p:nvPicPr>
          <p:cNvPr id="6" name="Immagine 5">
            <a:extLst>
              <a:ext uri="{FF2B5EF4-FFF2-40B4-BE49-F238E27FC236}">
                <a16:creationId xmlns:a16="http://schemas.microsoft.com/office/drawing/2014/main" id="{4F8291F4-31F7-989B-77AC-35EA81ACA59C}"/>
              </a:ext>
            </a:extLst>
          </p:cNvPr>
          <p:cNvPicPr>
            <a:picLocks noChangeAspect="1"/>
          </p:cNvPicPr>
          <p:nvPr/>
        </p:nvPicPr>
        <p:blipFill>
          <a:blip r:embed="rId3"/>
          <a:stretch>
            <a:fillRect/>
          </a:stretch>
        </p:blipFill>
        <p:spPr>
          <a:xfrm>
            <a:off x="387174" y="1186856"/>
            <a:ext cx="8481856" cy="3898328"/>
          </a:xfrm>
          <a:prstGeom prst="rect">
            <a:avLst/>
          </a:prstGeom>
        </p:spPr>
      </p:pic>
      <p:sp>
        <p:nvSpPr>
          <p:cNvPr id="7" name="object 8">
            <a:extLst>
              <a:ext uri="{FF2B5EF4-FFF2-40B4-BE49-F238E27FC236}">
                <a16:creationId xmlns:a16="http://schemas.microsoft.com/office/drawing/2014/main" id="{CE638238-7B52-550B-5D8E-2AE79B686885}"/>
              </a:ext>
            </a:extLst>
          </p:cNvPr>
          <p:cNvSpPr txBox="1"/>
          <p:nvPr/>
        </p:nvSpPr>
        <p:spPr>
          <a:xfrm>
            <a:off x="1237739" y="5352097"/>
            <a:ext cx="7255644" cy="293029"/>
          </a:xfrm>
          <a:prstGeom prst="rect">
            <a:avLst/>
          </a:prstGeom>
        </p:spPr>
        <p:txBody>
          <a:bodyPr vert="horz" wrap="square" lIns="0" tIns="15875" rIns="0" bIns="0" rtlCol="0">
            <a:spAutoFit/>
          </a:bodyPr>
          <a:lstStyle/>
          <a:p>
            <a:pPr marL="12700" marR="0" lvl="0" indent="0" algn="l" defTabSz="457200" rtl="0" eaLnBrk="1" fontAlgn="auto" latinLnBrk="0" hangingPunct="1">
              <a:lnSpc>
                <a:spcPct val="100000"/>
              </a:lnSpc>
              <a:spcBef>
                <a:spcPts val="125"/>
              </a:spcBef>
              <a:spcAft>
                <a:spcPts val="0"/>
              </a:spcAft>
              <a:buClrTx/>
              <a:buSzTx/>
              <a:buFontTx/>
              <a:buNone/>
              <a:tabLst/>
              <a:defRPr/>
            </a:pPr>
            <a:r>
              <a:rPr kumimoji="0" sz="1800" b="0" i="0" u="none" strike="noStrike" kern="1200" cap="none" spc="0" normalizeH="0" baseline="0" noProof="0" dirty="0">
                <a:ln>
                  <a:noFill/>
                </a:ln>
                <a:solidFill>
                  <a:prstClr val="black"/>
                </a:solidFill>
                <a:effectLst/>
                <a:uLnTx/>
                <a:uFillTx/>
                <a:latin typeface="Cera PRO Light" panose="00000400000000000000" pitchFamily="50" charset="0"/>
                <a:ea typeface="+mn-ea"/>
                <a:cs typeface="Arial"/>
              </a:rPr>
              <a:t>Pubblicato nella G.U. n. 202 del 29-8-2024. In vigore dal 27 dicembre 2024</a:t>
            </a:r>
          </a:p>
        </p:txBody>
      </p:sp>
    </p:spTree>
    <p:extLst>
      <p:ext uri="{BB962C8B-B14F-4D97-AF65-F5344CB8AC3E}">
        <p14:creationId xmlns:p14="http://schemas.microsoft.com/office/powerpoint/2010/main" val="140591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9FD0E96-611C-E37E-4EB7-206444027654}"/>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Struttura dei CAM </a:t>
            </a:r>
          </a:p>
        </p:txBody>
      </p:sp>
      <p:pic>
        <p:nvPicPr>
          <p:cNvPr id="5" name="Immagine 4">
            <a:extLst>
              <a:ext uri="{FF2B5EF4-FFF2-40B4-BE49-F238E27FC236}">
                <a16:creationId xmlns:a16="http://schemas.microsoft.com/office/drawing/2014/main" id="{100CE8B3-FFF8-ED25-8453-F02AD864FBD7}"/>
              </a:ext>
            </a:extLst>
          </p:cNvPr>
          <p:cNvPicPr>
            <a:picLocks noChangeAspect="1"/>
          </p:cNvPicPr>
          <p:nvPr/>
        </p:nvPicPr>
        <p:blipFill>
          <a:blip r:embed="rId2"/>
          <a:stretch>
            <a:fillRect/>
          </a:stretch>
        </p:blipFill>
        <p:spPr>
          <a:xfrm>
            <a:off x="0" y="1988844"/>
            <a:ext cx="9144000" cy="2880311"/>
          </a:xfrm>
          <a:prstGeom prst="rect">
            <a:avLst/>
          </a:prstGeom>
        </p:spPr>
      </p:pic>
    </p:spTree>
    <p:extLst>
      <p:ext uri="{BB962C8B-B14F-4D97-AF65-F5344CB8AC3E}">
        <p14:creationId xmlns:p14="http://schemas.microsoft.com/office/powerpoint/2010/main" val="983264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B499A9FE-3C1C-E0E6-37AA-10300BDD73AB}"/>
              </a:ext>
            </a:extLst>
          </p:cNvPr>
          <p:cNvSpPr>
            <a:spLocks noGrp="1"/>
          </p:cNvSpPr>
          <p:nvPr>
            <p:ph type="body" sz="quarter" idx="10"/>
          </p:nvPr>
        </p:nvSpPr>
        <p:spPr/>
        <p:txBody>
          <a:bodyPr/>
          <a:lstStyle/>
          <a:p>
            <a:r>
              <a:rPr lang="it-IT" dirty="0"/>
              <a:t> </a:t>
            </a:r>
            <a:r>
              <a:rPr lang="it-IT" b="1" dirty="0">
                <a:solidFill>
                  <a:srgbClr val="64AB21"/>
                </a:solidFill>
                <a:latin typeface="Cera PRO" panose="00000800000000000000" pitchFamily="50" charset="0"/>
              </a:rPr>
              <a:t>Che cos’è un contratto EPC?</a:t>
            </a:r>
          </a:p>
        </p:txBody>
      </p:sp>
      <p:sp>
        <p:nvSpPr>
          <p:cNvPr id="3" name="Segnaposto contenuto 2">
            <a:extLst>
              <a:ext uri="{FF2B5EF4-FFF2-40B4-BE49-F238E27FC236}">
                <a16:creationId xmlns:a16="http://schemas.microsoft.com/office/drawing/2014/main" id="{DC69B4F4-3F2D-EB7F-136F-347531D21890}"/>
              </a:ext>
            </a:extLst>
          </p:cNvPr>
          <p:cNvSpPr>
            <a:spLocks noGrp="1"/>
          </p:cNvSpPr>
          <p:nvPr>
            <p:ph idx="1"/>
          </p:nvPr>
        </p:nvSpPr>
        <p:spPr/>
        <p:txBody>
          <a:bodyPr>
            <a:normAutofit/>
          </a:bodyPr>
          <a:lstStyle/>
          <a:p>
            <a:pPr marL="0" indent="0" algn="just"/>
            <a:r>
              <a:rPr lang="it-IT" sz="1800" b="1" dirty="0">
                <a:solidFill>
                  <a:schemeClr val="tx1"/>
                </a:solidFill>
                <a:latin typeface="Cera PRO Light" panose="00000400000000000000" pitchFamily="50" charset="0"/>
              </a:rPr>
              <a:t>Definizione e Funzionamento</a:t>
            </a:r>
          </a:p>
          <a:p>
            <a:pPr algn="just">
              <a:buFont typeface="Arial" panose="020B0604020202020204" pitchFamily="34" charset="0"/>
              <a:buChar char="•"/>
            </a:pPr>
            <a:r>
              <a:rPr lang="it-IT" sz="1800" dirty="0">
                <a:solidFill>
                  <a:schemeClr val="tx1"/>
                </a:solidFill>
                <a:latin typeface="Cera PRO Light" panose="00000400000000000000" pitchFamily="50" charset="0"/>
              </a:rPr>
              <a:t>Il contratto EPC ha come obiettivo il miglioramento dell’efficienza energetica di edifici o impianti.</a:t>
            </a:r>
          </a:p>
          <a:p>
            <a:pPr algn="just">
              <a:buFont typeface="Arial" panose="020B0604020202020204" pitchFamily="34" charset="0"/>
              <a:buChar char="•"/>
            </a:pPr>
            <a:r>
              <a:rPr lang="it-IT" sz="1800" dirty="0">
                <a:solidFill>
                  <a:schemeClr val="tx1"/>
                </a:solidFill>
                <a:latin typeface="Cera PRO Light" panose="00000400000000000000" pitchFamily="50" charset="0"/>
              </a:rPr>
              <a:t>Viene stipulato con una </a:t>
            </a:r>
            <a:r>
              <a:rPr lang="it-IT" sz="1800" dirty="0" err="1">
                <a:solidFill>
                  <a:schemeClr val="tx1"/>
                </a:solidFill>
                <a:latin typeface="Cera PRO Light" panose="00000400000000000000" pitchFamily="50" charset="0"/>
              </a:rPr>
              <a:t>ESCo</a:t>
            </a:r>
            <a:r>
              <a:rPr lang="it-IT" sz="1800" dirty="0">
                <a:solidFill>
                  <a:schemeClr val="tx1"/>
                </a:solidFill>
                <a:latin typeface="Cera PRO Light" panose="00000400000000000000" pitchFamily="50" charset="0"/>
              </a:rPr>
              <a:t> (Società di Servizi Energetici).</a:t>
            </a:r>
          </a:p>
          <a:p>
            <a:pPr algn="just">
              <a:buFont typeface="Arial" panose="020B0604020202020204" pitchFamily="34" charset="0"/>
              <a:buChar char="•"/>
            </a:pPr>
            <a:r>
              <a:rPr lang="it-IT" sz="1800" dirty="0">
                <a:solidFill>
                  <a:schemeClr val="tx1"/>
                </a:solidFill>
                <a:latin typeface="Cera PRO Light" panose="00000400000000000000" pitchFamily="50" charset="0"/>
              </a:rPr>
              <a:t>La </a:t>
            </a:r>
            <a:r>
              <a:rPr lang="it-IT" sz="1800" dirty="0" err="1">
                <a:solidFill>
                  <a:schemeClr val="tx1"/>
                </a:solidFill>
                <a:latin typeface="Cera PRO Light" panose="00000400000000000000" pitchFamily="50" charset="0"/>
              </a:rPr>
              <a:t>ESCo</a:t>
            </a:r>
            <a:r>
              <a:rPr lang="it-IT" sz="1800" dirty="0">
                <a:solidFill>
                  <a:schemeClr val="tx1"/>
                </a:solidFill>
                <a:latin typeface="Cera PRO Light" panose="00000400000000000000" pitchFamily="50" charset="0"/>
              </a:rPr>
              <a:t> realizza gli interventi necessari (lavori, forniture, servizi) e si assume l’onere dell’investimento iniziale.</a:t>
            </a:r>
          </a:p>
          <a:p>
            <a:pPr algn="just">
              <a:buFont typeface="Arial" panose="020B0604020202020204" pitchFamily="34" charset="0"/>
              <a:buChar char="•"/>
            </a:pPr>
            <a:r>
              <a:rPr lang="it-IT" sz="1800" dirty="0">
                <a:solidFill>
                  <a:schemeClr val="tx1"/>
                </a:solidFill>
                <a:latin typeface="Cera PRO Light" panose="00000400000000000000" pitchFamily="50" charset="0"/>
              </a:rPr>
              <a:t>Il costo dell’intervento viene ripagato attraverso i risparmi energetici ottenuti nel tempo. </a:t>
            </a:r>
          </a:p>
          <a:p>
            <a:pPr marL="0" indent="0" algn="just"/>
            <a:endParaRPr lang="it-IT" sz="1800" dirty="0">
              <a:solidFill>
                <a:schemeClr val="tx1"/>
              </a:solidFill>
              <a:latin typeface="Cera PRO Light" panose="00000400000000000000" pitchFamily="50" charset="0"/>
            </a:endParaRPr>
          </a:p>
          <a:p>
            <a:pPr marL="0" indent="0" algn="just"/>
            <a:r>
              <a:rPr lang="it-IT" sz="1800" b="1" dirty="0">
                <a:solidFill>
                  <a:schemeClr val="tx1"/>
                </a:solidFill>
                <a:latin typeface="Cera PRO Light" panose="00000400000000000000" pitchFamily="50" charset="0"/>
              </a:rPr>
              <a:t>Vantaggi per il la stazione appaltante</a:t>
            </a:r>
          </a:p>
          <a:p>
            <a:pPr marL="285750" indent="-285750" algn="just">
              <a:buFont typeface="Arial" panose="020B0604020202020204" pitchFamily="34" charset="0"/>
              <a:buChar char="•"/>
            </a:pPr>
            <a:r>
              <a:rPr lang="it-IT" sz="1800" dirty="0">
                <a:solidFill>
                  <a:schemeClr val="tx1"/>
                </a:solidFill>
                <a:latin typeface="Cera PRO Light" panose="00000400000000000000" pitchFamily="50" charset="0"/>
              </a:rPr>
              <a:t>Nessun investimento iniziale richiesto.</a:t>
            </a:r>
          </a:p>
          <a:p>
            <a:pPr marL="285750" indent="-285750" algn="just">
              <a:buFont typeface="Arial" panose="020B0604020202020204" pitchFamily="34" charset="0"/>
              <a:buChar char="•"/>
            </a:pPr>
            <a:r>
              <a:rPr lang="it-IT" sz="1800" dirty="0">
                <a:solidFill>
                  <a:schemeClr val="tx1"/>
                </a:solidFill>
                <a:latin typeface="Cera PRO Light" panose="00000400000000000000" pitchFamily="50" charset="0"/>
              </a:rPr>
              <a:t>Riqualificazione energetica finanziata dai risparmi futuri</a:t>
            </a:r>
          </a:p>
          <a:p>
            <a:pPr marL="285750" indent="-285750" algn="just">
              <a:buFont typeface="Arial" panose="020B0604020202020204" pitchFamily="34" charset="0"/>
              <a:buChar char="•"/>
            </a:pPr>
            <a:r>
              <a:rPr lang="it-IT" sz="1800" dirty="0">
                <a:solidFill>
                  <a:schemeClr val="tx1"/>
                </a:solidFill>
                <a:latin typeface="Cera PRO Light" panose="00000400000000000000" pitchFamily="50" charset="0"/>
              </a:rPr>
              <a:t>Miglioramento delle prestazioni energetiche e riduzione dei costi di gestione.</a:t>
            </a:r>
          </a:p>
        </p:txBody>
      </p:sp>
    </p:spTree>
    <p:extLst>
      <p:ext uri="{BB962C8B-B14F-4D97-AF65-F5344CB8AC3E}">
        <p14:creationId xmlns:p14="http://schemas.microsoft.com/office/powerpoint/2010/main" val="30557894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19F24-CE68-2077-5ED0-7D7974662B33}"/>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4DFFF77D-ECBD-2955-6872-A1559455EF1B}"/>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Tipologie di contratti EPC</a:t>
            </a:r>
          </a:p>
        </p:txBody>
      </p:sp>
      <p:pic>
        <p:nvPicPr>
          <p:cNvPr id="5" name="Immagine 4">
            <a:extLst>
              <a:ext uri="{FF2B5EF4-FFF2-40B4-BE49-F238E27FC236}">
                <a16:creationId xmlns:a16="http://schemas.microsoft.com/office/drawing/2014/main" id="{4AF93DC5-DC4A-E3B8-226A-B1CE5D202689}"/>
              </a:ext>
            </a:extLst>
          </p:cNvPr>
          <p:cNvPicPr>
            <a:picLocks noChangeAspect="1"/>
          </p:cNvPicPr>
          <p:nvPr/>
        </p:nvPicPr>
        <p:blipFill>
          <a:blip r:embed="rId3"/>
          <a:srcRect l="20260" t="23275" r="23376" b="9538"/>
          <a:stretch>
            <a:fillRect/>
          </a:stretch>
        </p:blipFill>
        <p:spPr>
          <a:xfrm>
            <a:off x="539552" y="1600200"/>
            <a:ext cx="7800694" cy="5230421"/>
          </a:xfrm>
          <a:prstGeom prst="rect">
            <a:avLst/>
          </a:prstGeom>
        </p:spPr>
      </p:pic>
      <p:sp>
        <p:nvSpPr>
          <p:cNvPr id="3" name="object 5">
            <a:extLst>
              <a:ext uri="{FF2B5EF4-FFF2-40B4-BE49-F238E27FC236}">
                <a16:creationId xmlns:a16="http://schemas.microsoft.com/office/drawing/2014/main" id="{4457BE2B-D0D9-E322-BCE6-32B22BCA8B9D}"/>
              </a:ext>
            </a:extLst>
          </p:cNvPr>
          <p:cNvSpPr txBox="1"/>
          <p:nvPr/>
        </p:nvSpPr>
        <p:spPr>
          <a:xfrm rot="16200000">
            <a:off x="6392594" y="4529514"/>
            <a:ext cx="3934979" cy="200697"/>
          </a:xfrm>
          <a:prstGeom prst="rect">
            <a:avLst/>
          </a:prstGeom>
        </p:spPr>
        <p:txBody>
          <a:bodyPr vert="horz" wrap="square" lIns="0" tIns="15875" rIns="0" bIns="0" rtlCol="0">
            <a:spAutoFit/>
          </a:bodyPr>
          <a:lstStyle/>
          <a:p>
            <a:pPr marL="0" marR="0" lvl="0" indent="0" algn="l" defTabSz="457200" rtl="0" eaLnBrk="1" fontAlgn="auto" latinLnBrk="0" hangingPunct="1">
              <a:lnSpc>
                <a:spcPct val="100000"/>
              </a:lnSpc>
              <a:spcBef>
                <a:spcPts val="125"/>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Calibri"/>
                <a:ea typeface="+mn-ea"/>
                <a:cs typeface="+mn-cs"/>
              </a:rPr>
              <a:t>Fonte: </a:t>
            </a:r>
            <a:r>
              <a:rPr kumimoji="0" sz="1200" b="0" i="0" u="none" strike="noStrike" kern="1200" cap="none" spc="0" normalizeH="0" baseline="0" noProof="0" dirty="0">
                <a:ln>
                  <a:noFill/>
                </a:ln>
                <a:solidFill>
                  <a:prstClr val="black"/>
                </a:solidFill>
                <a:effectLst/>
                <a:uLnTx/>
                <a:uFillTx/>
                <a:latin typeface="Calibri"/>
                <a:ea typeface="+mn-ea"/>
                <a:cs typeface="+mn-cs"/>
              </a:rPr>
              <a:t>PROGETTO 2000 - ANNO 33 - DICEMBRE 2024 - N. 67</a:t>
            </a:r>
          </a:p>
        </p:txBody>
      </p:sp>
    </p:spTree>
    <p:extLst>
      <p:ext uri="{BB962C8B-B14F-4D97-AF65-F5344CB8AC3E}">
        <p14:creationId xmlns:p14="http://schemas.microsoft.com/office/powerpoint/2010/main" val="3079153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152AB-A1EA-E7B5-4469-BCED1CCEB5EC}"/>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D0041D94-FC82-F604-80B1-7E3C3A1CDA61}"/>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Contratto EPC nella PA</a:t>
            </a:r>
          </a:p>
        </p:txBody>
      </p:sp>
      <p:sp>
        <p:nvSpPr>
          <p:cNvPr id="3" name="Segnaposto contenuto 2">
            <a:extLst>
              <a:ext uri="{FF2B5EF4-FFF2-40B4-BE49-F238E27FC236}">
                <a16:creationId xmlns:a16="http://schemas.microsoft.com/office/drawing/2014/main" id="{BF2B4019-6927-521A-A0E8-EB86D6A52E91}"/>
              </a:ext>
            </a:extLst>
          </p:cNvPr>
          <p:cNvSpPr>
            <a:spLocks noGrp="1"/>
          </p:cNvSpPr>
          <p:nvPr>
            <p:ph idx="1"/>
          </p:nvPr>
        </p:nvSpPr>
        <p:spPr/>
        <p:txBody>
          <a:bodyPr>
            <a:normAutofit/>
          </a:bodyPr>
          <a:lstStyle/>
          <a:p>
            <a:pPr marL="0" indent="0" algn="just"/>
            <a:r>
              <a:rPr lang="it-IT" sz="1800" b="1" dirty="0">
                <a:solidFill>
                  <a:schemeClr val="tx1"/>
                </a:solidFill>
                <a:latin typeface="Cera PRO Light" panose="00000400000000000000" pitchFamily="50" charset="0"/>
              </a:rPr>
              <a:t>Opportunità e Criticità </a:t>
            </a:r>
          </a:p>
          <a:p>
            <a:pPr algn="just">
              <a:buFont typeface="Arial" panose="020B0604020202020204" pitchFamily="34" charset="0"/>
              <a:buChar char="•"/>
            </a:pPr>
            <a:r>
              <a:rPr lang="it-IT" sz="1800" dirty="0">
                <a:solidFill>
                  <a:schemeClr val="tx1"/>
                </a:solidFill>
                <a:latin typeface="Cera PRO Light" panose="00000400000000000000" pitchFamily="50" charset="0"/>
              </a:rPr>
              <a:t>Rappresenta un potente strumento per la riqualificazione del patrimonio immobiliare pubblico.</a:t>
            </a:r>
          </a:p>
          <a:p>
            <a:pPr algn="just">
              <a:buFont typeface="Arial" panose="020B0604020202020204" pitchFamily="34" charset="0"/>
              <a:buChar char="•"/>
            </a:pPr>
            <a:r>
              <a:rPr lang="it-IT" sz="1800" dirty="0">
                <a:solidFill>
                  <a:schemeClr val="tx1"/>
                </a:solidFill>
                <a:latin typeface="Cera PRO Light" panose="00000400000000000000" pitchFamily="50" charset="0"/>
              </a:rPr>
              <a:t>Genera benefici economici per le imprese coinvolte e ambientali grazie alla riduzione delle emissioni climalteranti.</a:t>
            </a:r>
          </a:p>
          <a:p>
            <a:pPr algn="just">
              <a:buFont typeface="Arial" panose="020B0604020202020204" pitchFamily="34" charset="0"/>
              <a:buChar char="•"/>
            </a:pPr>
            <a:r>
              <a:rPr lang="it-IT" sz="1800" dirty="0">
                <a:solidFill>
                  <a:schemeClr val="tx1"/>
                </a:solidFill>
                <a:latin typeface="Cera PRO Light" panose="00000400000000000000" pitchFamily="50" charset="0"/>
              </a:rPr>
              <a:t>Il suo utilizzo da parte delle PA può assumere connotazioni di particolare complessità.</a:t>
            </a:r>
          </a:p>
          <a:p>
            <a:pPr marL="0" indent="0" algn="just"/>
            <a:r>
              <a:rPr lang="it-IT" sz="1800" b="1" dirty="0">
                <a:solidFill>
                  <a:schemeClr val="tx1"/>
                </a:solidFill>
                <a:latin typeface="Cera PRO Light" panose="00000400000000000000" pitchFamily="50" charset="0"/>
              </a:rPr>
              <a:t>Supporto Istituzionale</a:t>
            </a:r>
          </a:p>
          <a:p>
            <a:pPr marL="0" indent="0" algn="just"/>
            <a:r>
              <a:rPr lang="it-IT" sz="1800" dirty="0">
                <a:solidFill>
                  <a:schemeClr val="tx1"/>
                </a:solidFill>
                <a:latin typeface="Cera PRO Light" panose="00000400000000000000" pitchFamily="50" charset="0"/>
              </a:rPr>
              <a:t>Il Ministero dell’Economia e delle Finanze, ANAC ed ENEA hanno approvato un contratto tipo di prestazione energetica. </a:t>
            </a:r>
          </a:p>
          <a:p>
            <a:pPr marL="0" indent="0" algn="just"/>
            <a:endParaRPr lang="it-IT" sz="1800" dirty="0">
              <a:solidFill>
                <a:schemeClr val="tx1"/>
              </a:solidFill>
              <a:latin typeface="Cera PRO Light" panose="00000400000000000000" pitchFamily="50" charset="0"/>
            </a:endParaRPr>
          </a:p>
        </p:txBody>
      </p:sp>
    </p:spTree>
    <p:extLst>
      <p:ext uri="{BB962C8B-B14F-4D97-AF65-F5344CB8AC3E}">
        <p14:creationId xmlns:p14="http://schemas.microsoft.com/office/powerpoint/2010/main" val="4103943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39B5F014-DF16-0900-2F4A-35C4F3A9464F}"/>
              </a:ext>
            </a:extLst>
          </p:cNvPr>
          <p:cNvSpPr>
            <a:spLocks noGrp="1"/>
          </p:cNvSpPr>
          <p:nvPr>
            <p:ph type="body" sz="quarter" idx="10"/>
          </p:nvPr>
        </p:nvSpPr>
        <p:spPr/>
        <p:txBody>
          <a:bodyPr>
            <a:normAutofit fontScale="70000" lnSpcReduction="20000"/>
          </a:bodyPr>
          <a:lstStyle/>
          <a:p>
            <a:r>
              <a:rPr lang="it-IT" dirty="0">
                <a:hlinkClick r:id="rId3"/>
              </a:rPr>
              <a:t>https://www.efficienzaenergetica.enea.it/servizi-per/pubblica-amministrazione/contratto-di-prestazione-energetica-epc.html</a:t>
            </a:r>
            <a:r>
              <a:rPr lang="it-IT" dirty="0"/>
              <a:t> </a:t>
            </a:r>
          </a:p>
        </p:txBody>
      </p:sp>
      <p:pic>
        <p:nvPicPr>
          <p:cNvPr id="7" name="Immagine 6">
            <a:extLst>
              <a:ext uri="{FF2B5EF4-FFF2-40B4-BE49-F238E27FC236}">
                <a16:creationId xmlns:a16="http://schemas.microsoft.com/office/drawing/2014/main" id="{DE60E830-2B4C-5F23-EDEE-AB3931635584}"/>
              </a:ext>
            </a:extLst>
          </p:cNvPr>
          <p:cNvPicPr>
            <a:picLocks noChangeAspect="1"/>
          </p:cNvPicPr>
          <p:nvPr/>
        </p:nvPicPr>
        <p:blipFill>
          <a:blip r:embed="rId4"/>
          <a:srcRect t="22121" r="1667" b="21313"/>
          <a:stretch>
            <a:fillRect/>
          </a:stretch>
        </p:blipFill>
        <p:spPr>
          <a:xfrm>
            <a:off x="0" y="1752600"/>
            <a:ext cx="9118516" cy="2950530"/>
          </a:xfrm>
          <a:prstGeom prst="rect">
            <a:avLst/>
          </a:prstGeom>
        </p:spPr>
      </p:pic>
      <p:pic>
        <p:nvPicPr>
          <p:cNvPr id="9" name="Immagine 8">
            <a:extLst>
              <a:ext uri="{FF2B5EF4-FFF2-40B4-BE49-F238E27FC236}">
                <a16:creationId xmlns:a16="http://schemas.microsoft.com/office/drawing/2014/main" id="{A54DC3FE-5469-3A02-9494-B3A61993B125}"/>
              </a:ext>
            </a:extLst>
          </p:cNvPr>
          <p:cNvPicPr>
            <a:picLocks noChangeAspect="1"/>
          </p:cNvPicPr>
          <p:nvPr/>
        </p:nvPicPr>
        <p:blipFill>
          <a:blip r:embed="rId5"/>
          <a:srcRect l="3637" t="32742" r="32176" b="29625"/>
          <a:stretch>
            <a:fillRect/>
          </a:stretch>
        </p:blipFill>
        <p:spPr>
          <a:xfrm>
            <a:off x="1595418" y="4797152"/>
            <a:ext cx="6248879" cy="2060848"/>
          </a:xfrm>
          <a:prstGeom prst="rect">
            <a:avLst/>
          </a:prstGeom>
        </p:spPr>
      </p:pic>
      <p:pic>
        <p:nvPicPr>
          <p:cNvPr id="4" name="Immagine 3">
            <a:extLst>
              <a:ext uri="{FF2B5EF4-FFF2-40B4-BE49-F238E27FC236}">
                <a16:creationId xmlns:a16="http://schemas.microsoft.com/office/drawing/2014/main" id="{55F1589B-E038-7D07-6E19-C7EE8823E052}"/>
              </a:ext>
            </a:extLst>
          </p:cNvPr>
          <p:cNvPicPr>
            <a:picLocks noChangeAspect="1"/>
          </p:cNvPicPr>
          <p:nvPr/>
        </p:nvPicPr>
        <p:blipFill>
          <a:blip r:embed="rId6"/>
          <a:stretch>
            <a:fillRect/>
          </a:stretch>
        </p:blipFill>
        <p:spPr>
          <a:xfrm>
            <a:off x="7546354" y="6165304"/>
            <a:ext cx="1418134" cy="432048"/>
          </a:xfrm>
          <a:prstGeom prst="rect">
            <a:avLst/>
          </a:prstGeom>
        </p:spPr>
      </p:pic>
    </p:spTree>
    <p:extLst>
      <p:ext uri="{BB962C8B-B14F-4D97-AF65-F5344CB8AC3E}">
        <p14:creationId xmlns:p14="http://schemas.microsoft.com/office/powerpoint/2010/main" val="3104388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42F60-65C7-FDB7-F63E-4DD1F4902DA2}"/>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9E4D7AB3-B530-D043-891E-D797D1C7EBEC}"/>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Impegni per la stazione appaltante </a:t>
            </a:r>
          </a:p>
        </p:txBody>
      </p:sp>
      <p:sp>
        <p:nvSpPr>
          <p:cNvPr id="3" name="Segnaposto contenuto 2">
            <a:extLst>
              <a:ext uri="{FF2B5EF4-FFF2-40B4-BE49-F238E27FC236}">
                <a16:creationId xmlns:a16="http://schemas.microsoft.com/office/drawing/2014/main" id="{BB7A15B1-5E99-1660-DD69-2EC774E7D639}"/>
              </a:ext>
            </a:extLst>
          </p:cNvPr>
          <p:cNvSpPr>
            <a:spLocks noGrp="1"/>
          </p:cNvSpPr>
          <p:nvPr>
            <p:ph idx="1"/>
          </p:nvPr>
        </p:nvSpPr>
        <p:spPr>
          <a:xfrm>
            <a:off x="395536" y="1653208"/>
            <a:ext cx="7772400" cy="5204792"/>
          </a:xfrm>
        </p:spPr>
        <p:txBody>
          <a:bodyPr>
            <a:normAutofit/>
          </a:bodyPr>
          <a:lstStyle/>
          <a:p>
            <a:pPr marL="0" lvl="0" indent="0" algn="just" defTabSz="914400" eaLnBrk="0" fontAlgn="base" hangingPunct="0">
              <a:lnSpc>
                <a:spcPct val="170000"/>
              </a:lnSpc>
              <a:spcBef>
                <a:spcPct val="0"/>
              </a:spcBef>
              <a:spcAft>
                <a:spcPct val="0"/>
              </a:spcAft>
            </a:pPr>
            <a:r>
              <a:rPr lang="it-IT" altLang="it-IT" sz="1800" dirty="0">
                <a:solidFill>
                  <a:schemeClr val="tx1"/>
                </a:solidFill>
                <a:latin typeface="Arial" panose="020B0604020202020204" pitchFamily="34" charset="0"/>
              </a:rPr>
              <a:t>Mettere a disposizione nei documenti di gara:</a:t>
            </a:r>
          </a:p>
          <a:p>
            <a:pPr marL="0" indent="0" algn="just"/>
            <a:endParaRPr lang="it-IT" sz="1800" dirty="0">
              <a:solidFill>
                <a:schemeClr val="tx1"/>
              </a:solidFill>
              <a:latin typeface="Cera PRO Light" panose="00000400000000000000" pitchFamily="50" charset="0"/>
            </a:endParaRPr>
          </a:p>
        </p:txBody>
      </p:sp>
      <p:graphicFrame>
        <p:nvGraphicFramePr>
          <p:cNvPr id="7" name="Tabella 6">
            <a:extLst>
              <a:ext uri="{FF2B5EF4-FFF2-40B4-BE49-F238E27FC236}">
                <a16:creationId xmlns:a16="http://schemas.microsoft.com/office/drawing/2014/main" id="{A215760F-194E-42AB-9DA3-00FA7027C45F}"/>
              </a:ext>
            </a:extLst>
          </p:cNvPr>
          <p:cNvGraphicFramePr>
            <a:graphicFrameLocks noGrp="1"/>
          </p:cNvGraphicFramePr>
          <p:nvPr/>
        </p:nvGraphicFramePr>
        <p:xfrm>
          <a:off x="467544" y="2263733"/>
          <a:ext cx="8352928" cy="4023360"/>
        </p:xfrm>
        <a:graphic>
          <a:graphicData uri="http://schemas.openxmlformats.org/drawingml/2006/table">
            <a:tbl>
              <a:tblPr firstRow="1" bandRow="1">
                <a:tableStyleId>{5C22544A-7EE6-4342-B048-85BDC9FD1C3A}</a:tableStyleId>
              </a:tblPr>
              <a:tblGrid>
                <a:gridCol w="4464496">
                  <a:extLst>
                    <a:ext uri="{9D8B030D-6E8A-4147-A177-3AD203B41FA5}">
                      <a16:colId xmlns:a16="http://schemas.microsoft.com/office/drawing/2014/main" val="1673911501"/>
                    </a:ext>
                  </a:extLst>
                </a:gridCol>
                <a:gridCol w="3888432">
                  <a:extLst>
                    <a:ext uri="{9D8B030D-6E8A-4147-A177-3AD203B41FA5}">
                      <a16:colId xmlns:a16="http://schemas.microsoft.com/office/drawing/2014/main" val="2746997910"/>
                    </a:ext>
                  </a:extLst>
                </a:gridCol>
              </a:tblGrid>
              <a:tr h="370840">
                <a:tc>
                  <a:txBody>
                    <a:bodyPr/>
                    <a:lstStyle/>
                    <a:p>
                      <a:pPr algn="just"/>
                      <a:r>
                        <a:rPr lang="it-IT" dirty="0"/>
                        <a:t>Diagnosi Energetica (DE)</a:t>
                      </a:r>
                    </a:p>
                    <a:p>
                      <a:pPr marL="285750" indent="-285750" algn="just">
                        <a:buFont typeface="Arial" panose="020B0604020202020204" pitchFamily="34" charset="0"/>
                        <a:buChar char="•"/>
                      </a:pPr>
                      <a:r>
                        <a:rPr lang="it-IT" dirty="0"/>
                        <a:t>Redatta ai sensi della norma UNI CEI EN 16247 riferita agli edifici e impianti oggetto di intervento. </a:t>
                      </a:r>
                    </a:p>
                    <a:p>
                      <a:pPr algn="just"/>
                      <a:endParaRPr lang="it-IT" dirty="0"/>
                    </a:p>
                  </a:txBody>
                  <a:tcPr>
                    <a:solidFill>
                      <a:schemeClr val="accent3">
                        <a:lumMod val="75000"/>
                      </a:schemeClr>
                    </a:solidFill>
                  </a:tcPr>
                </a:tc>
                <a:tc>
                  <a:txBody>
                    <a:bodyPr/>
                    <a:lstStyle/>
                    <a:p>
                      <a:pPr algn="just"/>
                      <a:r>
                        <a:rPr lang="it-IT" dirty="0"/>
                        <a:t>Descrizione degli Edifici-Impianti</a:t>
                      </a:r>
                    </a:p>
                    <a:p>
                      <a:pPr marL="285750" indent="-285750" algn="just">
                        <a:buFont typeface="Arial" panose="020B0604020202020204" pitchFamily="34" charset="0"/>
                        <a:buChar char="•"/>
                      </a:pPr>
                      <a:r>
                        <a:rPr lang="it-IT" dirty="0"/>
                        <a:t>Disegni tecnici e rilievi</a:t>
                      </a:r>
                    </a:p>
                    <a:p>
                      <a:pPr marL="285750" indent="-285750" algn="just">
                        <a:buFont typeface="Arial" panose="020B0604020202020204" pitchFamily="34" charset="0"/>
                        <a:buChar char="•"/>
                      </a:pPr>
                      <a:r>
                        <a:rPr lang="it-IT" dirty="0"/>
                        <a:t>Schemi funzionali</a:t>
                      </a:r>
                    </a:p>
                    <a:p>
                      <a:pPr marL="285750" indent="-285750" algn="just">
                        <a:buFont typeface="Arial" panose="020B0604020202020204" pitchFamily="34" charset="0"/>
                        <a:buChar char="•"/>
                      </a:pPr>
                      <a:r>
                        <a:rPr lang="it-IT" dirty="0"/>
                        <a:t>Libretti di impianto</a:t>
                      </a:r>
                    </a:p>
                    <a:p>
                      <a:pPr marL="285750" indent="-285750" algn="just">
                        <a:buFont typeface="Arial" panose="020B0604020202020204" pitchFamily="34" charset="0"/>
                        <a:buChar char="•"/>
                      </a:pPr>
                      <a:r>
                        <a:rPr lang="it-IT" dirty="0"/>
                        <a:t>Certificazioni e diagnosi pregresse</a:t>
                      </a:r>
                    </a:p>
                    <a:p>
                      <a:pPr marL="285750" indent="-285750" algn="just">
                        <a:buFont typeface="Arial" panose="020B0604020202020204" pitchFamily="34" charset="0"/>
                        <a:buChar char="•"/>
                      </a:pPr>
                      <a:r>
                        <a:rPr lang="it-IT" dirty="0"/>
                        <a:t>Dati tecnici disponibili</a:t>
                      </a:r>
                    </a:p>
                    <a:p>
                      <a:pPr algn="just"/>
                      <a:endParaRPr lang="it-IT" dirty="0"/>
                    </a:p>
                  </a:txBody>
                  <a:tcPr>
                    <a:solidFill>
                      <a:schemeClr val="accent3">
                        <a:lumMod val="75000"/>
                      </a:schemeClr>
                    </a:solidFill>
                  </a:tcPr>
                </a:tc>
                <a:extLst>
                  <a:ext uri="{0D108BD9-81ED-4DB2-BD59-A6C34878D82A}">
                    <a16:rowId xmlns:a16="http://schemas.microsoft.com/office/drawing/2014/main" val="275556733"/>
                  </a:ext>
                </a:extLst>
              </a:tr>
              <a:tr h="370840">
                <a:tc>
                  <a:txBody>
                    <a:bodyPr/>
                    <a:lstStyle/>
                    <a:p>
                      <a:pPr marL="0" algn="just" defTabSz="457200" rtl="0" eaLnBrk="1" latinLnBrk="0" hangingPunct="1"/>
                      <a:r>
                        <a:rPr lang="it-IT" sz="1800" b="1" kern="1200" dirty="0">
                          <a:solidFill>
                            <a:schemeClr val="lt1"/>
                          </a:solidFill>
                          <a:latin typeface="+mn-lt"/>
                          <a:ea typeface="+mn-ea"/>
                          <a:cs typeface="+mn-cs"/>
                        </a:rPr>
                        <a:t>Consumi Energetici (Ultimi 3 anni)</a:t>
                      </a:r>
                    </a:p>
                    <a:p>
                      <a:pPr marL="285750" indent="-285750" algn="just" defTabSz="457200" rtl="0" eaLnBrk="1" latinLnBrk="0" hangingPunct="1">
                        <a:buFont typeface="Arial" panose="020B0604020202020204" pitchFamily="34" charset="0"/>
                        <a:buChar char="•"/>
                      </a:pPr>
                      <a:r>
                        <a:rPr lang="it-IT" sz="1800" b="1" kern="1200" dirty="0">
                          <a:solidFill>
                            <a:schemeClr val="lt1"/>
                          </a:solidFill>
                          <a:latin typeface="+mn-lt"/>
                          <a:ea typeface="+mn-ea"/>
                          <a:cs typeface="+mn-cs"/>
                        </a:rPr>
                        <a:t>Fatture dei vettori energetici (preferibilmente in formato elettronico)</a:t>
                      </a:r>
                    </a:p>
                    <a:p>
                      <a:pPr marL="285750" indent="-285750" algn="just" defTabSz="457200" rtl="0" eaLnBrk="1" latinLnBrk="0" hangingPunct="1">
                        <a:buFont typeface="Arial" panose="020B0604020202020204" pitchFamily="34" charset="0"/>
                        <a:buChar char="•"/>
                      </a:pPr>
                      <a:r>
                        <a:rPr lang="it-IT" sz="1800" b="1" kern="1200" dirty="0">
                          <a:solidFill>
                            <a:schemeClr val="lt1"/>
                          </a:solidFill>
                          <a:latin typeface="+mn-lt"/>
                          <a:ea typeface="+mn-ea"/>
                          <a:cs typeface="+mn-cs"/>
                        </a:rPr>
                        <a:t>Compilazione della Tabella “Consumi Energetici Annuali” (Appendice 1) che costituisce la baseline iniziale</a:t>
                      </a:r>
                    </a:p>
                    <a:p>
                      <a:pPr algn="just"/>
                      <a:endParaRPr lang="it-IT" dirty="0"/>
                    </a:p>
                  </a:txBody>
                  <a:tcPr>
                    <a:solidFill>
                      <a:schemeClr val="accent3">
                        <a:lumMod val="75000"/>
                      </a:schemeClr>
                    </a:solidFill>
                  </a:tcPr>
                </a:tc>
                <a:tc>
                  <a:txBody>
                    <a:bodyPr/>
                    <a:lstStyle/>
                    <a:p>
                      <a:pPr marL="0" algn="just" defTabSz="457200" rtl="0" eaLnBrk="1" latinLnBrk="0" hangingPunct="1"/>
                      <a:r>
                        <a:rPr lang="it-IT" sz="1800" b="1" kern="1200" dirty="0">
                          <a:solidFill>
                            <a:schemeClr val="lt1"/>
                          </a:solidFill>
                          <a:latin typeface="+mn-lt"/>
                          <a:ea typeface="+mn-ea"/>
                          <a:cs typeface="+mn-cs"/>
                        </a:rPr>
                        <a:t>Esigenze di Comfort Ambientale</a:t>
                      </a:r>
                    </a:p>
                    <a:p>
                      <a:pPr marL="285750" indent="-285750" algn="just" defTabSz="457200" rtl="0" eaLnBrk="1" latinLnBrk="0" hangingPunct="1">
                        <a:buFont typeface="Arial" panose="020B0604020202020204" pitchFamily="34" charset="0"/>
                        <a:buChar char="•"/>
                      </a:pPr>
                      <a:r>
                        <a:rPr lang="it-IT" sz="1800" b="1" kern="1200" dirty="0">
                          <a:solidFill>
                            <a:schemeClr val="lt1"/>
                          </a:solidFill>
                          <a:latin typeface="+mn-lt"/>
                          <a:ea typeface="+mn-ea"/>
                          <a:cs typeface="+mn-cs"/>
                        </a:rPr>
                        <a:t>Confort termo-igrometrico</a:t>
                      </a:r>
                    </a:p>
                    <a:p>
                      <a:pPr marL="285750" indent="-285750" algn="just" defTabSz="457200" rtl="0" eaLnBrk="1" latinLnBrk="0" hangingPunct="1">
                        <a:buFont typeface="Arial" panose="020B0604020202020204" pitchFamily="34" charset="0"/>
                        <a:buChar char="•"/>
                      </a:pPr>
                      <a:r>
                        <a:rPr lang="it-IT" sz="1800" b="1" kern="1200" dirty="0">
                          <a:solidFill>
                            <a:schemeClr val="lt1"/>
                          </a:solidFill>
                          <a:latin typeface="+mn-lt"/>
                          <a:ea typeface="+mn-ea"/>
                          <a:cs typeface="+mn-cs"/>
                        </a:rPr>
                        <a:t>Qualità dell’aria</a:t>
                      </a:r>
                    </a:p>
                    <a:p>
                      <a:pPr marL="285750" indent="-285750" algn="just" defTabSz="457200" rtl="0" eaLnBrk="1" latinLnBrk="0" hangingPunct="1">
                        <a:buFont typeface="Arial" panose="020B0604020202020204" pitchFamily="34" charset="0"/>
                        <a:buChar char="•"/>
                      </a:pPr>
                      <a:r>
                        <a:rPr lang="it-IT" sz="1800" b="1" kern="1200" dirty="0">
                          <a:solidFill>
                            <a:schemeClr val="lt1"/>
                          </a:solidFill>
                          <a:latin typeface="+mn-lt"/>
                          <a:ea typeface="+mn-ea"/>
                          <a:cs typeface="+mn-cs"/>
                        </a:rPr>
                        <a:t>illuminazione</a:t>
                      </a:r>
                    </a:p>
                    <a:p>
                      <a:pPr algn="just"/>
                      <a:endParaRPr lang="it-IT" dirty="0"/>
                    </a:p>
                  </a:txBody>
                  <a:tcPr>
                    <a:solidFill>
                      <a:schemeClr val="accent3">
                        <a:lumMod val="75000"/>
                      </a:schemeClr>
                    </a:solidFill>
                  </a:tcPr>
                </a:tc>
                <a:extLst>
                  <a:ext uri="{0D108BD9-81ED-4DB2-BD59-A6C34878D82A}">
                    <a16:rowId xmlns:a16="http://schemas.microsoft.com/office/drawing/2014/main" val="427874702"/>
                  </a:ext>
                </a:extLst>
              </a:tr>
            </a:tbl>
          </a:graphicData>
        </a:graphic>
      </p:graphicFrame>
    </p:spTree>
    <p:extLst>
      <p:ext uri="{BB962C8B-B14F-4D97-AF65-F5344CB8AC3E}">
        <p14:creationId xmlns:p14="http://schemas.microsoft.com/office/powerpoint/2010/main" val="1866219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C4AD3-D84C-5CC4-CE4F-C1A26D58DE11}"/>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96123858-04CC-A860-797C-5CF9E0AA851F}"/>
              </a:ext>
            </a:extLst>
          </p:cNvPr>
          <p:cNvSpPr>
            <a:spLocks noGrp="1"/>
          </p:cNvSpPr>
          <p:nvPr>
            <p:ph type="body" sz="quarter" idx="10"/>
          </p:nvPr>
        </p:nvSpPr>
        <p:spPr/>
        <p:txBody>
          <a:bodyPr/>
          <a:lstStyle/>
          <a:p>
            <a:r>
              <a:rPr lang="it-IT" b="1" dirty="0">
                <a:solidFill>
                  <a:srgbClr val="64AB21"/>
                </a:solidFill>
                <a:latin typeface="Cera PRO" panose="00000800000000000000" pitchFamily="50" charset="0"/>
              </a:rPr>
              <a:t>Impegni per l’affidatario</a:t>
            </a:r>
          </a:p>
        </p:txBody>
      </p:sp>
      <p:graphicFrame>
        <p:nvGraphicFramePr>
          <p:cNvPr id="7" name="Tabella 6">
            <a:extLst>
              <a:ext uri="{FF2B5EF4-FFF2-40B4-BE49-F238E27FC236}">
                <a16:creationId xmlns:a16="http://schemas.microsoft.com/office/drawing/2014/main" id="{1DED5D6F-EC9B-00B7-E904-FD66542E6EA3}"/>
              </a:ext>
            </a:extLst>
          </p:cNvPr>
          <p:cNvGraphicFramePr>
            <a:graphicFrameLocks noGrp="1"/>
          </p:cNvGraphicFramePr>
          <p:nvPr/>
        </p:nvGraphicFramePr>
        <p:xfrm>
          <a:off x="467544" y="2263733"/>
          <a:ext cx="8352928" cy="2926080"/>
        </p:xfrm>
        <a:graphic>
          <a:graphicData uri="http://schemas.openxmlformats.org/drawingml/2006/table">
            <a:tbl>
              <a:tblPr firstRow="1" bandRow="1">
                <a:tableStyleId>{5C22544A-7EE6-4342-B048-85BDC9FD1C3A}</a:tableStyleId>
              </a:tblPr>
              <a:tblGrid>
                <a:gridCol w="4464496">
                  <a:extLst>
                    <a:ext uri="{9D8B030D-6E8A-4147-A177-3AD203B41FA5}">
                      <a16:colId xmlns:a16="http://schemas.microsoft.com/office/drawing/2014/main" val="1673911501"/>
                    </a:ext>
                  </a:extLst>
                </a:gridCol>
                <a:gridCol w="3888432">
                  <a:extLst>
                    <a:ext uri="{9D8B030D-6E8A-4147-A177-3AD203B41FA5}">
                      <a16:colId xmlns:a16="http://schemas.microsoft.com/office/drawing/2014/main" val="2746997910"/>
                    </a:ext>
                  </a:extLst>
                </a:gridCol>
              </a:tblGrid>
              <a:tr h="370840">
                <a:tc>
                  <a:txBody>
                    <a:bodyPr/>
                    <a:lstStyle/>
                    <a:p>
                      <a:pPr algn="just"/>
                      <a:r>
                        <a:rPr lang="it-IT" dirty="0"/>
                        <a:t>Prendere atto della diagnosi energetica e del potenziale di risparmio energetico.</a:t>
                      </a:r>
                    </a:p>
                    <a:p>
                      <a:pPr algn="just"/>
                      <a:endParaRPr lang="it-IT" dirty="0"/>
                    </a:p>
                  </a:txBody>
                  <a:tcPr>
                    <a:solidFill>
                      <a:schemeClr val="accent3">
                        <a:lumMod val="75000"/>
                      </a:schemeClr>
                    </a:solidFill>
                  </a:tcPr>
                </a:tc>
                <a:tc>
                  <a:txBody>
                    <a:bodyPr/>
                    <a:lstStyle/>
                    <a:p>
                      <a:pPr algn="just"/>
                      <a:r>
                        <a:rPr lang="it-IT" dirty="0"/>
                        <a:t>Eventuale aggiornamento della diagnosi energetica</a:t>
                      </a:r>
                    </a:p>
                    <a:p>
                      <a:pPr algn="just"/>
                      <a:endParaRPr lang="it-IT" dirty="0"/>
                    </a:p>
                  </a:txBody>
                  <a:tcPr>
                    <a:solidFill>
                      <a:schemeClr val="accent3">
                        <a:lumMod val="75000"/>
                      </a:schemeClr>
                    </a:solidFill>
                  </a:tcPr>
                </a:tc>
                <a:extLst>
                  <a:ext uri="{0D108BD9-81ED-4DB2-BD59-A6C34878D82A}">
                    <a16:rowId xmlns:a16="http://schemas.microsoft.com/office/drawing/2014/main" val="275556733"/>
                  </a:ext>
                </a:extLst>
              </a:tr>
              <a:tr h="370840">
                <a:tc>
                  <a:txBody>
                    <a:bodyPr/>
                    <a:lstStyle/>
                    <a:p>
                      <a:pPr marL="0" algn="just" defTabSz="457200" rtl="0" eaLnBrk="1" latinLnBrk="0" hangingPunct="1"/>
                      <a:r>
                        <a:rPr lang="it-IT" sz="1800" b="1" kern="1200" dirty="0">
                          <a:solidFill>
                            <a:schemeClr val="lt1"/>
                          </a:solidFill>
                          <a:latin typeface="+mn-lt"/>
                          <a:ea typeface="+mn-ea"/>
                          <a:cs typeface="+mn-cs"/>
                        </a:rPr>
                        <a:t>Quantificare il contributo alla riduzione di energia primaria non rinnovabile e degli impatti ambientali.</a:t>
                      </a:r>
                    </a:p>
                    <a:p>
                      <a:pPr algn="just"/>
                      <a:endParaRPr lang="it-IT" dirty="0"/>
                    </a:p>
                  </a:txBody>
                  <a:tcPr>
                    <a:solidFill>
                      <a:schemeClr val="accent3">
                        <a:lumMod val="75000"/>
                      </a:schemeClr>
                    </a:solidFill>
                  </a:tcPr>
                </a:tc>
                <a:tc>
                  <a:txBody>
                    <a:bodyPr/>
                    <a:lstStyle/>
                    <a:p>
                      <a:pPr marL="0" algn="just" defTabSz="457200" rtl="0" eaLnBrk="1" latinLnBrk="0" hangingPunct="1"/>
                      <a:r>
                        <a:rPr lang="it-IT" sz="1800" b="1" kern="1200" dirty="0">
                          <a:solidFill>
                            <a:schemeClr val="lt1"/>
                          </a:solidFill>
                          <a:latin typeface="+mn-lt"/>
                          <a:ea typeface="+mn-ea"/>
                          <a:cs typeface="+mn-cs"/>
                        </a:rPr>
                        <a:t>Valutare l'accesso a servizi di teleriscaldamento/teleraffrescamento disponibili eventualmente entro 1 km dal sito o la realizzazione di impianti che utilizzino fonti energetiche rinnovabili </a:t>
                      </a:r>
                    </a:p>
                    <a:p>
                      <a:pPr algn="just"/>
                      <a:endParaRPr lang="it-IT" dirty="0"/>
                    </a:p>
                  </a:txBody>
                  <a:tcPr>
                    <a:solidFill>
                      <a:schemeClr val="accent3">
                        <a:lumMod val="75000"/>
                      </a:schemeClr>
                    </a:solidFill>
                  </a:tcPr>
                </a:tc>
                <a:extLst>
                  <a:ext uri="{0D108BD9-81ED-4DB2-BD59-A6C34878D82A}">
                    <a16:rowId xmlns:a16="http://schemas.microsoft.com/office/drawing/2014/main" val="427874702"/>
                  </a:ext>
                </a:extLst>
              </a:tr>
            </a:tbl>
          </a:graphicData>
        </a:graphic>
      </p:graphicFrame>
    </p:spTree>
    <p:extLst>
      <p:ext uri="{BB962C8B-B14F-4D97-AF65-F5344CB8AC3E}">
        <p14:creationId xmlns:p14="http://schemas.microsoft.com/office/powerpoint/2010/main" val="13788520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0"/>
          </p:nvPr>
        </p:nvSpPr>
        <p:spPr/>
        <p:txBody>
          <a:bodyPr>
            <a:normAutofit/>
          </a:bodyPr>
          <a:lstStyle/>
          <a:p>
            <a:pPr algn="l"/>
            <a:r>
              <a:rPr lang="it-IT" altLang="it-IT" b="1" dirty="0">
                <a:solidFill>
                  <a:srgbClr val="64AB21"/>
                </a:solidFill>
                <a:latin typeface="Cera PRO" panose="00000800000000000000" pitchFamily="50" charset="0"/>
              </a:rPr>
              <a:t>Criteri ambientali minimi per</a:t>
            </a:r>
          </a:p>
        </p:txBody>
      </p:sp>
      <p:sp>
        <p:nvSpPr>
          <p:cNvPr id="3" name="Segnaposto contenuto 2"/>
          <p:cNvSpPr>
            <a:spLocks noGrp="1"/>
          </p:cNvSpPr>
          <p:nvPr>
            <p:ph idx="1"/>
          </p:nvPr>
        </p:nvSpPr>
        <p:spPr/>
        <p:txBody>
          <a:bodyPr/>
          <a:lstStyle/>
          <a:p>
            <a:pPr marL="468060" lvl="0" indent="-457200" algn="just" fontAlgn="base">
              <a:lnSpc>
                <a:spcPct val="150000"/>
              </a:lnSpc>
              <a:spcBef>
                <a:spcPts val="0"/>
              </a:spcBef>
              <a:spcAft>
                <a:spcPct val="0"/>
              </a:spcAft>
              <a:buFont typeface="+mj-lt"/>
              <a:buAutoNum type="arabicPeriod"/>
              <a:tabLst>
                <a:tab pos="303531" algn="l"/>
                <a:tab pos="304074" algn="l"/>
              </a:tabLst>
              <a:defRPr/>
            </a:pPr>
            <a:r>
              <a:rPr lang="it-IT" altLang="it-IT" sz="2400" dirty="0">
                <a:solidFill>
                  <a:schemeClr val="tx1"/>
                </a:solidFill>
                <a:latin typeface="Cera PRO Light" panose="00000400000000000000" pitchFamily="50" charset="0"/>
              </a:rPr>
              <a:t>L’affidamento del servizio elettrico (EPC SE); </a:t>
            </a:r>
          </a:p>
          <a:p>
            <a:pPr marL="468060" lvl="0" indent="-457200" algn="just" fontAlgn="base">
              <a:lnSpc>
                <a:spcPct val="150000"/>
              </a:lnSpc>
              <a:spcBef>
                <a:spcPts val="0"/>
              </a:spcBef>
              <a:spcAft>
                <a:spcPct val="0"/>
              </a:spcAft>
              <a:buFont typeface="+mj-lt"/>
              <a:buAutoNum type="arabicPeriod"/>
              <a:tabLst>
                <a:tab pos="303531" algn="l"/>
                <a:tab pos="304074" algn="l"/>
              </a:tabLst>
              <a:defRPr/>
            </a:pPr>
            <a:r>
              <a:rPr lang="it-IT" sz="2400" dirty="0">
                <a:solidFill>
                  <a:schemeClr val="tx1"/>
                </a:solidFill>
                <a:latin typeface="Cera PRO Light" panose="00000400000000000000" pitchFamily="50" charset="0"/>
              </a:rPr>
              <a:t>L’affidamento del servizio termico (EPC-ST). </a:t>
            </a:r>
            <a:endParaRPr lang="it-IT" altLang="it-IT" sz="2400" dirty="0">
              <a:solidFill>
                <a:schemeClr val="tx1"/>
              </a:solidFill>
              <a:latin typeface="Cera PRO Light" panose="00000400000000000000" pitchFamily="50" charset="0"/>
            </a:endParaRPr>
          </a:p>
          <a:p>
            <a:pPr marL="468060" lvl="0" indent="-457200" algn="just" fontAlgn="base">
              <a:lnSpc>
                <a:spcPct val="150000"/>
              </a:lnSpc>
              <a:spcBef>
                <a:spcPts val="0"/>
              </a:spcBef>
              <a:spcAft>
                <a:spcPct val="0"/>
              </a:spcAft>
              <a:buFont typeface="+mj-lt"/>
              <a:buAutoNum type="arabicPeriod"/>
              <a:tabLst>
                <a:tab pos="303531" algn="l"/>
                <a:tab pos="304074" algn="l"/>
              </a:tabLst>
              <a:defRPr/>
            </a:pPr>
            <a:endParaRPr lang="it-IT" altLang="it-IT" dirty="0">
              <a:solidFill>
                <a:schemeClr val="tx1"/>
              </a:solidFill>
              <a:latin typeface="Cera PRO Light" panose="00000400000000000000" pitchFamily="50" charset="0"/>
            </a:endParaRPr>
          </a:p>
          <a:p>
            <a:endParaRPr lang="it-IT" dirty="0"/>
          </a:p>
        </p:txBody>
      </p:sp>
      <p:sp>
        <p:nvSpPr>
          <p:cNvPr id="7" name="CasellaDiTesto 6">
            <a:extLst>
              <a:ext uri="{FF2B5EF4-FFF2-40B4-BE49-F238E27FC236}">
                <a16:creationId xmlns:a16="http://schemas.microsoft.com/office/drawing/2014/main" id="{6366EFEF-FAEF-2CA7-42C2-653552FDC4B8}"/>
              </a:ext>
            </a:extLst>
          </p:cNvPr>
          <p:cNvSpPr txBox="1"/>
          <p:nvPr/>
        </p:nvSpPr>
        <p:spPr>
          <a:xfrm rot="16200000">
            <a:off x="1526826" y="4158911"/>
            <a:ext cx="457818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Gary Chan </a:t>
            </a:r>
          </a:p>
        </p:txBody>
      </p:sp>
      <p:pic>
        <p:nvPicPr>
          <p:cNvPr id="6" name="Immagine 5">
            <a:extLst>
              <a:ext uri="{FF2B5EF4-FFF2-40B4-BE49-F238E27FC236}">
                <a16:creationId xmlns:a16="http://schemas.microsoft.com/office/drawing/2014/main" id="{483A7081-7074-E75E-9724-1F80E6C72347}"/>
              </a:ext>
            </a:extLst>
          </p:cNvPr>
          <p:cNvPicPr>
            <a:picLocks noChangeAspect="1"/>
          </p:cNvPicPr>
          <p:nvPr/>
        </p:nvPicPr>
        <p:blipFill>
          <a:blip r:embed="rId2"/>
          <a:stretch>
            <a:fillRect/>
          </a:stretch>
        </p:blipFill>
        <p:spPr>
          <a:xfrm>
            <a:off x="4583467" y="2987643"/>
            <a:ext cx="3802817" cy="3645024"/>
          </a:xfrm>
          <a:prstGeom prst="rect">
            <a:avLst/>
          </a:prstGeom>
        </p:spPr>
      </p:pic>
      <p:sp>
        <p:nvSpPr>
          <p:cNvPr id="8" name="CasellaDiTesto 7">
            <a:extLst>
              <a:ext uri="{FF2B5EF4-FFF2-40B4-BE49-F238E27FC236}">
                <a16:creationId xmlns:a16="http://schemas.microsoft.com/office/drawing/2014/main" id="{46B8CB11-2B46-BFFC-F37D-0D507F711C93}"/>
              </a:ext>
            </a:extLst>
          </p:cNvPr>
          <p:cNvSpPr txBox="1"/>
          <p:nvPr/>
        </p:nvSpPr>
        <p:spPr>
          <a:xfrm rot="16200000">
            <a:off x="6269561" y="4249579"/>
            <a:ext cx="4572000"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Calibri"/>
                <a:ea typeface="+mn-ea"/>
                <a:cs typeface="+mn-cs"/>
              </a:rPr>
              <a:t>Foto di Eduard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Delputte</a:t>
            </a:r>
            <a:r>
              <a:rPr kumimoji="0" lang="it-IT" sz="1600" b="0" i="0" u="none" strike="noStrike" kern="1200" cap="none" spc="0" normalizeH="0" baseline="0" noProof="0" dirty="0">
                <a:ln>
                  <a:noFill/>
                </a:ln>
                <a:solidFill>
                  <a:prstClr val="black"/>
                </a:solidFill>
                <a:effectLst/>
                <a:uLnTx/>
                <a:uFillTx/>
                <a:latin typeface="Calibri"/>
                <a:ea typeface="+mn-ea"/>
                <a:cs typeface="+mn-cs"/>
              </a:rPr>
              <a:t> su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Unsplash</a:t>
            </a:r>
            <a:endParaRPr kumimoji="0" lang="it-IT"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762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F4312-3A2C-A9DE-B75A-F7EADF82A21D}"/>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6FE8A80E-2E5F-2C82-AF66-A8307941CB2A}"/>
              </a:ext>
            </a:extLst>
          </p:cNvPr>
          <p:cNvSpPr>
            <a:spLocks noGrp="1"/>
          </p:cNvSpPr>
          <p:nvPr>
            <p:ph type="body" sz="quarter" idx="10"/>
          </p:nvPr>
        </p:nvSpPr>
        <p:spPr/>
        <p:txBody>
          <a:bodyPr>
            <a:normAutofit/>
          </a:bodyPr>
          <a:lstStyle/>
          <a:p>
            <a:pPr algn="l"/>
            <a:r>
              <a:rPr lang="it-IT" altLang="it-IT" b="1" dirty="0">
                <a:solidFill>
                  <a:srgbClr val="64AB21"/>
                </a:solidFill>
                <a:latin typeface="Cera PRO" panose="00000800000000000000" pitchFamily="50" charset="0"/>
              </a:rPr>
              <a:t>Criteri ambientali minimi per</a:t>
            </a:r>
          </a:p>
        </p:txBody>
      </p:sp>
      <p:sp>
        <p:nvSpPr>
          <p:cNvPr id="3" name="Segnaposto contenuto 2">
            <a:extLst>
              <a:ext uri="{FF2B5EF4-FFF2-40B4-BE49-F238E27FC236}">
                <a16:creationId xmlns:a16="http://schemas.microsoft.com/office/drawing/2014/main" id="{66C42DB3-FE53-CC50-745E-48DE34D087A8}"/>
              </a:ext>
            </a:extLst>
          </p:cNvPr>
          <p:cNvSpPr>
            <a:spLocks noGrp="1"/>
          </p:cNvSpPr>
          <p:nvPr>
            <p:ph idx="1"/>
          </p:nvPr>
        </p:nvSpPr>
        <p:spPr/>
        <p:txBody>
          <a:bodyPr/>
          <a:lstStyle/>
          <a:p>
            <a:pPr marL="10860" lvl="0" indent="0" algn="just" fontAlgn="base">
              <a:lnSpc>
                <a:spcPct val="150000"/>
              </a:lnSpc>
              <a:spcBef>
                <a:spcPts val="0"/>
              </a:spcBef>
              <a:spcAft>
                <a:spcPct val="0"/>
              </a:spcAft>
              <a:tabLst>
                <a:tab pos="303531" algn="l"/>
                <a:tab pos="304074" algn="l"/>
              </a:tabLst>
              <a:defRPr/>
            </a:pPr>
            <a:r>
              <a:rPr lang="it-IT" altLang="it-IT" sz="2400" dirty="0">
                <a:solidFill>
                  <a:schemeClr val="tx1"/>
                </a:solidFill>
                <a:latin typeface="Cera PRO Light" panose="00000400000000000000" pitchFamily="50" charset="0"/>
              </a:rPr>
              <a:t>L’affidamento del servizio elettrico (EPC SE)</a:t>
            </a:r>
          </a:p>
          <a:p>
            <a:pPr marL="10860" lvl="0" indent="0" algn="just" fontAlgn="base">
              <a:lnSpc>
                <a:spcPct val="150000"/>
              </a:lnSpc>
              <a:spcBef>
                <a:spcPts val="0"/>
              </a:spcBef>
              <a:spcAft>
                <a:spcPct val="0"/>
              </a:spcAft>
              <a:tabLst>
                <a:tab pos="303531" algn="l"/>
                <a:tab pos="304074" algn="l"/>
              </a:tabLst>
              <a:defRPr/>
            </a:pPr>
            <a:endParaRPr lang="it-IT" altLang="it-IT" dirty="0">
              <a:solidFill>
                <a:schemeClr val="tx1"/>
              </a:solidFill>
              <a:latin typeface="Cera PRO Light" panose="00000400000000000000" pitchFamily="50" charset="0"/>
            </a:endParaRPr>
          </a:p>
          <a:p>
            <a:endParaRPr lang="it-IT" dirty="0"/>
          </a:p>
        </p:txBody>
      </p:sp>
      <p:sp>
        <p:nvSpPr>
          <p:cNvPr id="7" name="CasellaDiTesto 6">
            <a:extLst>
              <a:ext uri="{FF2B5EF4-FFF2-40B4-BE49-F238E27FC236}">
                <a16:creationId xmlns:a16="http://schemas.microsoft.com/office/drawing/2014/main" id="{E9F85515-2309-2CBB-0ED4-1C3A33BDC3F7}"/>
              </a:ext>
            </a:extLst>
          </p:cNvPr>
          <p:cNvSpPr txBox="1"/>
          <p:nvPr/>
        </p:nvSpPr>
        <p:spPr>
          <a:xfrm rot="16200000">
            <a:off x="1526826" y="4158911"/>
            <a:ext cx="457818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Gary Chan </a:t>
            </a:r>
          </a:p>
        </p:txBody>
      </p:sp>
      <p:pic>
        <p:nvPicPr>
          <p:cNvPr id="5" name="Immagine 4">
            <a:extLst>
              <a:ext uri="{FF2B5EF4-FFF2-40B4-BE49-F238E27FC236}">
                <a16:creationId xmlns:a16="http://schemas.microsoft.com/office/drawing/2014/main" id="{7CA9B3FB-CA65-9739-4CC9-7A13E3B4EDCE}"/>
              </a:ext>
            </a:extLst>
          </p:cNvPr>
          <p:cNvPicPr>
            <a:picLocks noChangeAspect="1"/>
          </p:cNvPicPr>
          <p:nvPr/>
        </p:nvPicPr>
        <p:blipFill>
          <a:blip r:embed="rId2"/>
          <a:stretch>
            <a:fillRect/>
          </a:stretch>
        </p:blipFill>
        <p:spPr>
          <a:xfrm>
            <a:off x="4583467" y="2987643"/>
            <a:ext cx="3802817" cy="3645024"/>
          </a:xfrm>
          <a:prstGeom prst="rect">
            <a:avLst/>
          </a:prstGeom>
        </p:spPr>
      </p:pic>
      <p:sp>
        <p:nvSpPr>
          <p:cNvPr id="6" name="CasellaDiTesto 5">
            <a:extLst>
              <a:ext uri="{FF2B5EF4-FFF2-40B4-BE49-F238E27FC236}">
                <a16:creationId xmlns:a16="http://schemas.microsoft.com/office/drawing/2014/main" id="{B8CECC52-C0E7-E6D7-653E-C192EE1CBC29}"/>
              </a:ext>
            </a:extLst>
          </p:cNvPr>
          <p:cNvSpPr txBox="1"/>
          <p:nvPr/>
        </p:nvSpPr>
        <p:spPr>
          <a:xfrm rot="16200000">
            <a:off x="6269561" y="4249579"/>
            <a:ext cx="4572000"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Calibri"/>
                <a:ea typeface="+mn-ea"/>
                <a:cs typeface="+mn-cs"/>
              </a:rPr>
              <a:t>Foto di Eduard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Delputte</a:t>
            </a:r>
            <a:r>
              <a:rPr kumimoji="0" lang="it-IT" sz="1600" b="0" i="0" u="none" strike="noStrike" kern="1200" cap="none" spc="0" normalizeH="0" baseline="0" noProof="0" dirty="0">
                <a:ln>
                  <a:noFill/>
                </a:ln>
                <a:solidFill>
                  <a:prstClr val="black"/>
                </a:solidFill>
                <a:effectLst/>
                <a:uLnTx/>
                <a:uFillTx/>
                <a:latin typeface="Calibri"/>
                <a:ea typeface="+mn-ea"/>
                <a:cs typeface="+mn-cs"/>
              </a:rPr>
              <a:t> su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Unsplash</a:t>
            </a:r>
            <a:endParaRPr kumimoji="0" lang="it-IT"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12251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EAB13ACC-E08C-77EC-70B9-50BAE8AE793D}"/>
              </a:ext>
            </a:extLst>
          </p:cNvPr>
          <p:cNvSpPr>
            <a:spLocks noGrp="1"/>
          </p:cNvSpPr>
          <p:nvPr>
            <p:ph type="body" sz="quarter" idx="10"/>
          </p:nvPr>
        </p:nvSpPr>
        <p:spPr/>
        <p:txBody>
          <a:bodyPr/>
          <a:lstStyle/>
          <a:p>
            <a:endParaRPr lang="it-IT"/>
          </a:p>
        </p:txBody>
      </p:sp>
      <p:pic>
        <p:nvPicPr>
          <p:cNvPr id="5" name="Segnaposto contenuto 4">
            <a:extLst>
              <a:ext uri="{FF2B5EF4-FFF2-40B4-BE49-F238E27FC236}">
                <a16:creationId xmlns:a16="http://schemas.microsoft.com/office/drawing/2014/main" id="{EDB6B70C-8280-CC5D-B347-441D7ECED6CB}"/>
              </a:ext>
            </a:extLst>
          </p:cNvPr>
          <p:cNvPicPr>
            <a:picLocks noGrp="1" noChangeAspect="1"/>
          </p:cNvPicPr>
          <p:nvPr>
            <p:ph idx="1"/>
          </p:nvPr>
        </p:nvPicPr>
        <p:blipFill>
          <a:blip r:embed="rId2"/>
          <a:srcRect l="43607" t="25248" r="24161" b="17823"/>
          <a:stretch>
            <a:fillRect/>
          </a:stretch>
        </p:blipFill>
        <p:spPr>
          <a:xfrm>
            <a:off x="1763688" y="980728"/>
            <a:ext cx="5775348" cy="5737845"/>
          </a:xfrm>
          <a:prstGeom prst="rect">
            <a:avLst/>
          </a:prstGeom>
        </p:spPr>
      </p:pic>
    </p:spTree>
    <p:extLst>
      <p:ext uri="{BB962C8B-B14F-4D97-AF65-F5344CB8AC3E}">
        <p14:creationId xmlns:p14="http://schemas.microsoft.com/office/powerpoint/2010/main" val="1155491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3D3D2-C78C-9F01-5C55-B6D365361400}"/>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D1CBDC03-EA54-A037-F188-B4715892F786}"/>
              </a:ext>
            </a:extLst>
          </p:cNvPr>
          <p:cNvSpPr>
            <a:spLocks noGrp="1"/>
          </p:cNvSpPr>
          <p:nvPr>
            <p:ph type="body" sz="quarter" idx="10"/>
          </p:nvPr>
        </p:nvSpPr>
        <p:spPr/>
        <p:txBody>
          <a:bodyPr>
            <a:normAutofit/>
          </a:bodyPr>
          <a:lstStyle/>
          <a:p>
            <a:pPr algn="l"/>
            <a:r>
              <a:rPr lang="it-IT" altLang="it-IT" b="1" dirty="0">
                <a:solidFill>
                  <a:srgbClr val="64AB21"/>
                </a:solidFill>
                <a:latin typeface="Cera PRO" panose="00000800000000000000" pitchFamily="50" charset="0"/>
              </a:rPr>
              <a:t>Criteri ambientali minimi per</a:t>
            </a:r>
          </a:p>
        </p:txBody>
      </p:sp>
      <p:sp>
        <p:nvSpPr>
          <p:cNvPr id="3" name="Segnaposto contenuto 2">
            <a:extLst>
              <a:ext uri="{FF2B5EF4-FFF2-40B4-BE49-F238E27FC236}">
                <a16:creationId xmlns:a16="http://schemas.microsoft.com/office/drawing/2014/main" id="{DEBFB637-6C13-D5B0-1BFE-CC42FDCFD387}"/>
              </a:ext>
            </a:extLst>
          </p:cNvPr>
          <p:cNvSpPr>
            <a:spLocks noGrp="1"/>
          </p:cNvSpPr>
          <p:nvPr>
            <p:ph idx="1"/>
          </p:nvPr>
        </p:nvSpPr>
        <p:spPr/>
        <p:txBody>
          <a:bodyPr/>
          <a:lstStyle/>
          <a:p>
            <a:pPr marL="468060" lvl="0" indent="-457200" algn="just" fontAlgn="base">
              <a:lnSpc>
                <a:spcPct val="150000"/>
              </a:lnSpc>
              <a:spcBef>
                <a:spcPts val="0"/>
              </a:spcBef>
              <a:spcAft>
                <a:spcPct val="0"/>
              </a:spcAft>
              <a:buFont typeface="+mj-lt"/>
              <a:buAutoNum type="arabicPeriod"/>
              <a:tabLst>
                <a:tab pos="303531" algn="l"/>
                <a:tab pos="304074" algn="l"/>
              </a:tabLst>
              <a:defRPr/>
            </a:pPr>
            <a:r>
              <a:rPr lang="it-IT" sz="2400" dirty="0">
                <a:solidFill>
                  <a:schemeClr val="tx1"/>
                </a:solidFill>
                <a:latin typeface="Cera PRO Light" panose="00000400000000000000" pitchFamily="50" charset="0"/>
              </a:rPr>
              <a:t>L’affidamento del servizio termico (ST)</a:t>
            </a:r>
            <a:endParaRPr lang="it-IT" altLang="it-IT" sz="2400" dirty="0">
              <a:solidFill>
                <a:schemeClr val="tx1"/>
              </a:solidFill>
              <a:latin typeface="Cera PRO Light" panose="00000400000000000000" pitchFamily="50" charset="0"/>
            </a:endParaRPr>
          </a:p>
          <a:p>
            <a:pPr marL="468060" lvl="0" indent="-457200" algn="just" fontAlgn="base">
              <a:lnSpc>
                <a:spcPct val="150000"/>
              </a:lnSpc>
              <a:spcBef>
                <a:spcPts val="0"/>
              </a:spcBef>
              <a:spcAft>
                <a:spcPct val="0"/>
              </a:spcAft>
              <a:buFont typeface="+mj-lt"/>
              <a:buAutoNum type="arabicPeriod"/>
              <a:tabLst>
                <a:tab pos="303531" algn="l"/>
                <a:tab pos="304074" algn="l"/>
              </a:tabLst>
              <a:defRPr/>
            </a:pPr>
            <a:endParaRPr lang="it-IT" altLang="it-IT" dirty="0">
              <a:solidFill>
                <a:schemeClr val="tx1"/>
              </a:solidFill>
              <a:latin typeface="Cera PRO Light" panose="00000400000000000000" pitchFamily="50" charset="0"/>
            </a:endParaRPr>
          </a:p>
          <a:p>
            <a:endParaRPr lang="it-IT" dirty="0"/>
          </a:p>
        </p:txBody>
      </p:sp>
      <p:sp>
        <p:nvSpPr>
          <p:cNvPr id="7" name="CasellaDiTesto 6">
            <a:extLst>
              <a:ext uri="{FF2B5EF4-FFF2-40B4-BE49-F238E27FC236}">
                <a16:creationId xmlns:a16="http://schemas.microsoft.com/office/drawing/2014/main" id="{AD26EFBC-8B3C-C3C0-C0FF-101A9C15F989}"/>
              </a:ext>
            </a:extLst>
          </p:cNvPr>
          <p:cNvSpPr txBox="1"/>
          <p:nvPr/>
        </p:nvSpPr>
        <p:spPr>
          <a:xfrm rot="16200000">
            <a:off x="1526826" y="4158911"/>
            <a:ext cx="457818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solidFill>
                <a:effectLst/>
                <a:uLnTx/>
                <a:uFillTx/>
                <a:latin typeface="Calibri"/>
                <a:ea typeface="+mn-ea"/>
                <a:cs typeface="+mn-cs"/>
              </a:rPr>
              <a:t>Gary Chan </a:t>
            </a:r>
          </a:p>
        </p:txBody>
      </p:sp>
      <p:pic>
        <p:nvPicPr>
          <p:cNvPr id="5" name="Immagine 4">
            <a:extLst>
              <a:ext uri="{FF2B5EF4-FFF2-40B4-BE49-F238E27FC236}">
                <a16:creationId xmlns:a16="http://schemas.microsoft.com/office/drawing/2014/main" id="{B9D2C9ED-CC0B-A8F3-610F-6250A3701D1B}"/>
              </a:ext>
            </a:extLst>
          </p:cNvPr>
          <p:cNvPicPr>
            <a:picLocks noChangeAspect="1"/>
          </p:cNvPicPr>
          <p:nvPr/>
        </p:nvPicPr>
        <p:blipFill>
          <a:blip r:embed="rId2"/>
          <a:stretch>
            <a:fillRect/>
          </a:stretch>
        </p:blipFill>
        <p:spPr>
          <a:xfrm>
            <a:off x="4572000" y="2780928"/>
            <a:ext cx="3804234" cy="3645724"/>
          </a:xfrm>
          <a:prstGeom prst="rect">
            <a:avLst/>
          </a:prstGeom>
        </p:spPr>
      </p:pic>
      <p:sp>
        <p:nvSpPr>
          <p:cNvPr id="8" name="CasellaDiTesto 7">
            <a:extLst>
              <a:ext uri="{FF2B5EF4-FFF2-40B4-BE49-F238E27FC236}">
                <a16:creationId xmlns:a16="http://schemas.microsoft.com/office/drawing/2014/main" id="{5E1F7503-5526-CA39-BA35-81FB10D458B8}"/>
              </a:ext>
            </a:extLst>
          </p:cNvPr>
          <p:cNvSpPr txBox="1"/>
          <p:nvPr/>
        </p:nvSpPr>
        <p:spPr>
          <a:xfrm rot="16200000">
            <a:off x="6269561" y="3971375"/>
            <a:ext cx="4572000"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Calibri"/>
                <a:ea typeface="+mn-ea"/>
                <a:cs typeface="+mn-cs"/>
              </a:rPr>
              <a:t>Foto di Eduard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Delputte</a:t>
            </a:r>
            <a:r>
              <a:rPr kumimoji="0" lang="it-IT" sz="1600" b="0" i="0" u="none" strike="noStrike" kern="1200" cap="none" spc="0" normalizeH="0" baseline="0" noProof="0" dirty="0">
                <a:ln>
                  <a:noFill/>
                </a:ln>
                <a:solidFill>
                  <a:prstClr val="black"/>
                </a:solidFill>
                <a:effectLst/>
                <a:uLnTx/>
                <a:uFillTx/>
                <a:latin typeface="Calibri"/>
                <a:ea typeface="+mn-ea"/>
                <a:cs typeface="+mn-cs"/>
              </a:rPr>
              <a:t> su </a:t>
            </a:r>
            <a:r>
              <a:rPr kumimoji="0" lang="it-IT" sz="1600" b="0" i="0" u="none" strike="noStrike" kern="1200" cap="none" spc="0" normalizeH="0" baseline="0" noProof="0" dirty="0" err="1">
                <a:ln>
                  <a:noFill/>
                </a:ln>
                <a:solidFill>
                  <a:prstClr val="black"/>
                </a:solidFill>
                <a:effectLst/>
                <a:uLnTx/>
                <a:uFillTx/>
                <a:latin typeface="Calibri"/>
                <a:ea typeface="+mn-ea"/>
                <a:cs typeface="+mn-cs"/>
              </a:rPr>
              <a:t>Unsplash</a:t>
            </a:r>
            <a:endParaRPr kumimoji="0" lang="it-IT"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58866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CB13827A-1A65-59FC-03C5-E64963B324DC}"/>
              </a:ext>
            </a:extLst>
          </p:cNvPr>
          <p:cNvSpPr>
            <a:spLocks noGrp="1"/>
          </p:cNvSpPr>
          <p:nvPr>
            <p:ph type="body" sz="quarter" idx="10"/>
          </p:nvPr>
        </p:nvSpPr>
        <p:spPr/>
        <p:txBody>
          <a:bodyPr/>
          <a:lstStyle/>
          <a:p>
            <a:endParaRPr lang="it-IT"/>
          </a:p>
        </p:txBody>
      </p:sp>
      <p:pic>
        <p:nvPicPr>
          <p:cNvPr id="7" name="Immagine 6">
            <a:extLst>
              <a:ext uri="{FF2B5EF4-FFF2-40B4-BE49-F238E27FC236}">
                <a16:creationId xmlns:a16="http://schemas.microsoft.com/office/drawing/2014/main" id="{CFBCC0E6-746A-C65E-3663-430BC65449D5}"/>
              </a:ext>
            </a:extLst>
          </p:cNvPr>
          <p:cNvPicPr>
            <a:picLocks noChangeAspect="1"/>
          </p:cNvPicPr>
          <p:nvPr/>
        </p:nvPicPr>
        <p:blipFill>
          <a:blip r:embed="rId3"/>
          <a:srcRect l="43376" t="33203" r="20260" b="7943"/>
          <a:stretch>
            <a:fillRect/>
          </a:stretch>
        </p:blipFill>
        <p:spPr>
          <a:xfrm>
            <a:off x="1621904" y="1560621"/>
            <a:ext cx="5686400" cy="5176880"/>
          </a:xfrm>
          <a:prstGeom prst="rect">
            <a:avLst/>
          </a:prstGeom>
        </p:spPr>
      </p:pic>
      <p:pic>
        <p:nvPicPr>
          <p:cNvPr id="5" name="Segnaposto contenuto 4">
            <a:extLst>
              <a:ext uri="{FF2B5EF4-FFF2-40B4-BE49-F238E27FC236}">
                <a16:creationId xmlns:a16="http://schemas.microsoft.com/office/drawing/2014/main" id="{547992F6-2552-7245-2E87-9BDE51D687AB}"/>
              </a:ext>
            </a:extLst>
          </p:cNvPr>
          <p:cNvPicPr>
            <a:picLocks noGrp="1" noChangeAspect="1"/>
          </p:cNvPicPr>
          <p:nvPr>
            <p:ph idx="1"/>
          </p:nvPr>
        </p:nvPicPr>
        <p:blipFill>
          <a:blip r:embed="rId4"/>
          <a:srcRect l="40680" t="71293" r="27845" b="22041"/>
          <a:stretch>
            <a:fillRect/>
          </a:stretch>
        </p:blipFill>
        <p:spPr>
          <a:xfrm>
            <a:off x="1317759" y="1052736"/>
            <a:ext cx="5198457" cy="619320"/>
          </a:xfrm>
          <a:prstGeom prst="rect">
            <a:avLst/>
          </a:prstGeom>
        </p:spPr>
      </p:pic>
    </p:spTree>
    <p:extLst>
      <p:ext uri="{BB962C8B-B14F-4D97-AF65-F5344CB8AC3E}">
        <p14:creationId xmlns:p14="http://schemas.microsoft.com/office/powerpoint/2010/main" val="1635341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E16315D4-C978-4A37-A7F6-E3AF034FFDE9}"/>
              </a:ext>
            </a:extLst>
          </p:cNvPr>
          <p:cNvSpPr>
            <a:spLocks noGrp="1"/>
          </p:cNvSpPr>
          <p:nvPr>
            <p:ph type="body" sz="quarter" idx="20"/>
          </p:nvPr>
        </p:nvSpPr>
        <p:spPr/>
        <p:txBody>
          <a:bodyPr/>
          <a:lstStyle/>
          <a:p>
            <a:endParaRPr lang="it-IT" dirty="0"/>
          </a:p>
        </p:txBody>
      </p:sp>
      <p:sp>
        <p:nvSpPr>
          <p:cNvPr id="6" name="Segnaposto testo 3">
            <a:extLst>
              <a:ext uri="{FF2B5EF4-FFF2-40B4-BE49-F238E27FC236}">
                <a16:creationId xmlns:a16="http://schemas.microsoft.com/office/drawing/2014/main" id="{3846E066-F33E-E423-516B-B0C53B114891}"/>
              </a:ext>
            </a:extLst>
          </p:cNvPr>
          <p:cNvSpPr txBox="1">
            <a:spLocks noGrp="1"/>
          </p:cNvSpPr>
          <p:nvPr>
            <p:ph type="body" sz="quarter" idx="18"/>
          </p:nvPr>
        </p:nvSpPr>
        <p:spPr>
          <a:xfrm>
            <a:off x="3124200" y="5229225"/>
            <a:ext cx="2895600" cy="457200"/>
          </a:xfrm>
          <a:prstGeom prst="rect">
            <a:avLst/>
          </a:prstGeom>
        </p:spPr>
        <p:txBody>
          <a:bodyPr vert="horz" lIns="91440" tIns="45720" rIns="91440" bIns="45720" rtlCol="0" anchor="b">
            <a:noAutofit/>
          </a:bodyPr>
          <a:lstStyle>
            <a:lvl1pPr marL="342900" indent="-342900" algn="ctr" defTabSz="457200" rtl="0" eaLnBrk="1" latinLnBrk="0" hangingPunct="1">
              <a:spcBef>
                <a:spcPct val="20000"/>
              </a:spcBef>
              <a:buFont typeface="Arial"/>
              <a:buNone/>
              <a:defRPr sz="14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1800" dirty="0">
                <a:solidFill>
                  <a:schemeClr val="bg1"/>
                </a:solidFill>
                <a:latin typeface="Cera PRO Light" panose="00000400000000000000" pitchFamily="50" charset="0"/>
              </a:rPr>
              <a:t>Paolo Fabbri </a:t>
            </a:r>
          </a:p>
          <a:p>
            <a:r>
              <a:rPr lang="it-IT" sz="1800" dirty="0">
                <a:solidFill>
                  <a:schemeClr val="bg1"/>
                </a:solidFill>
                <a:latin typeface="Cera PRO Light" panose="00000400000000000000" pitchFamily="50" charset="0"/>
              </a:rPr>
              <a:t>Cell +39.3336960362 </a:t>
            </a:r>
          </a:p>
          <a:p>
            <a:r>
              <a:rPr lang="it-IT" sz="1800" dirty="0">
                <a:solidFill>
                  <a:schemeClr val="bg1"/>
                </a:solidFill>
                <a:latin typeface="Cera PRO Light" panose="00000400000000000000" pitchFamily="50" charset="0"/>
              </a:rPr>
              <a:t>E-mail </a:t>
            </a:r>
            <a:r>
              <a:rPr lang="it-IT" sz="1800" dirty="0">
                <a:solidFill>
                  <a:schemeClr val="bg1"/>
                </a:solidFill>
                <a:latin typeface="Cera PRO Light" panose="00000400000000000000" pitchFamily="50" charset="0"/>
                <a:hlinkClick r:id="rId2">
                  <a:extLst>
                    <a:ext uri="{A12FA001-AC4F-418D-AE19-62706E023703}">
                      <ahyp:hlinkClr xmlns:ahyp="http://schemas.microsoft.com/office/drawing/2018/hyperlinkcolor" val="tx"/>
                    </a:ext>
                  </a:extLst>
                </a:hlinkClick>
              </a:rPr>
              <a:t>paolo@punto3.it</a:t>
            </a:r>
            <a:r>
              <a:rPr lang="it-IT" sz="1800" dirty="0">
                <a:solidFill>
                  <a:schemeClr val="bg1"/>
                </a:solidFill>
                <a:latin typeface="Cera PRO Light" panose="00000400000000000000" pitchFamily="50" charset="0"/>
              </a:rPr>
              <a:t> </a:t>
            </a:r>
          </a:p>
        </p:txBody>
      </p:sp>
    </p:spTree>
    <p:extLst>
      <p:ext uri="{BB962C8B-B14F-4D97-AF65-F5344CB8AC3E}">
        <p14:creationId xmlns:p14="http://schemas.microsoft.com/office/powerpoint/2010/main" val="583430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2A6E-9A3A-0B16-7B3F-20DD9A3D076D}"/>
            </a:ext>
          </a:extLst>
        </p:cNvPr>
        <p:cNvGrpSpPr/>
        <p:nvPr/>
      </p:nvGrpSpPr>
      <p:grpSpPr>
        <a:xfrm>
          <a:off x="0" y="0"/>
          <a:ext cx="0" cy="0"/>
          <a:chOff x="0" y="0"/>
          <a:chExt cx="0" cy="0"/>
        </a:xfrm>
      </p:grpSpPr>
      <p:sp>
        <p:nvSpPr>
          <p:cNvPr id="2" name="Segnaposto testo 1">
            <a:extLst>
              <a:ext uri="{FF2B5EF4-FFF2-40B4-BE49-F238E27FC236}">
                <a16:creationId xmlns:a16="http://schemas.microsoft.com/office/drawing/2014/main" id="{664662A8-68F9-5CCA-DC99-75F405F7AD5A}"/>
              </a:ext>
            </a:extLst>
          </p:cNvPr>
          <p:cNvSpPr>
            <a:spLocks noGrp="1"/>
          </p:cNvSpPr>
          <p:nvPr>
            <p:ph type="body" sz="quarter" idx="10"/>
          </p:nvPr>
        </p:nvSpPr>
        <p:spPr/>
        <p:txBody>
          <a:bodyPr/>
          <a:lstStyle/>
          <a:p>
            <a:endParaRPr lang="it-IT"/>
          </a:p>
        </p:txBody>
      </p:sp>
      <p:sp>
        <p:nvSpPr>
          <p:cNvPr id="3" name="Segnaposto contenuto 2">
            <a:extLst>
              <a:ext uri="{FF2B5EF4-FFF2-40B4-BE49-F238E27FC236}">
                <a16:creationId xmlns:a16="http://schemas.microsoft.com/office/drawing/2014/main" id="{93C43AC0-70D7-A59E-1E84-498C089BB1FB}"/>
              </a:ext>
            </a:extLst>
          </p:cNvPr>
          <p:cNvSpPr>
            <a:spLocks noGrp="1"/>
          </p:cNvSpPr>
          <p:nvPr>
            <p:ph idx="1"/>
          </p:nvPr>
        </p:nvSpPr>
        <p:spPr/>
        <p:txBody>
          <a:bodyPr/>
          <a:lstStyle/>
          <a:p>
            <a:endParaRPr lang="it-IT"/>
          </a:p>
        </p:txBody>
      </p:sp>
      <p:pic>
        <p:nvPicPr>
          <p:cNvPr id="4" name="Immagine 3">
            <a:extLst>
              <a:ext uri="{FF2B5EF4-FFF2-40B4-BE49-F238E27FC236}">
                <a16:creationId xmlns:a16="http://schemas.microsoft.com/office/drawing/2014/main" id="{EBA0CC61-379A-A7FC-B06B-AEFB5D91B7B1}"/>
              </a:ext>
            </a:extLst>
          </p:cNvPr>
          <p:cNvPicPr>
            <a:picLocks noChangeAspect="1"/>
          </p:cNvPicPr>
          <p:nvPr/>
        </p:nvPicPr>
        <p:blipFill>
          <a:blip r:embed="rId2"/>
          <a:stretch>
            <a:fillRect/>
          </a:stretch>
        </p:blipFill>
        <p:spPr>
          <a:xfrm>
            <a:off x="-114741" y="0"/>
            <a:ext cx="9258742" cy="6858000"/>
          </a:xfrm>
          <a:prstGeom prst="rect">
            <a:avLst/>
          </a:prstGeom>
        </p:spPr>
      </p:pic>
    </p:spTree>
    <p:extLst>
      <p:ext uri="{BB962C8B-B14F-4D97-AF65-F5344CB8AC3E}">
        <p14:creationId xmlns:p14="http://schemas.microsoft.com/office/powerpoint/2010/main" val="1552076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testo 7">
            <a:extLst>
              <a:ext uri="{FF2B5EF4-FFF2-40B4-BE49-F238E27FC236}">
                <a16:creationId xmlns:a16="http://schemas.microsoft.com/office/drawing/2014/main" id="{E99D0B9D-E0AC-422D-9144-26BCCC87F4C5}"/>
              </a:ext>
            </a:extLst>
          </p:cNvPr>
          <p:cNvSpPr>
            <a:spLocks noGrp="1"/>
          </p:cNvSpPr>
          <p:nvPr>
            <p:ph type="body" sz="quarter" idx="15"/>
          </p:nvPr>
        </p:nvSpPr>
        <p:spPr>
          <a:xfrm>
            <a:off x="179512" y="3861048"/>
            <a:ext cx="8856984" cy="1728192"/>
          </a:xfrm>
        </p:spPr>
        <p:txBody>
          <a:bodyPr>
            <a:normAutofit fontScale="92500" lnSpcReduction="10000"/>
          </a:bodyPr>
          <a:lstStyle/>
          <a:p>
            <a:r>
              <a:rPr lang="it-IT" sz="3500" dirty="0">
                <a:latin typeface="Cera PRO" panose="00000800000000000000" pitchFamily="50" charset="0"/>
              </a:rPr>
              <a:t>Criteri Ambientali Minimi per l’affidamento del servizio di organizzazione e </a:t>
            </a:r>
            <a:br>
              <a:rPr lang="it-IT" sz="3500" dirty="0">
                <a:latin typeface="Cera PRO" panose="00000800000000000000" pitchFamily="50" charset="0"/>
              </a:rPr>
            </a:br>
            <a:r>
              <a:rPr lang="it-IT" sz="3500" dirty="0">
                <a:latin typeface="Cera PRO" panose="00000800000000000000" pitchFamily="50" charset="0"/>
              </a:rPr>
              <a:t>realizzazione di eventi </a:t>
            </a:r>
          </a:p>
          <a:p>
            <a:r>
              <a:rPr lang="it-IT" sz="2200" dirty="0">
                <a:latin typeface="Cera PRO" panose="00000800000000000000" pitchFamily="50" charset="0"/>
              </a:rPr>
              <a:t>DM 19 ottobre 2022 n. 459 , G.U. n. 282 del 2 dicembre 2022 </a:t>
            </a:r>
          </a:p>
        </p:txBody>
      </p:sp>
      <p:sp>
        <p:nvSpPr>
          <p:cNvPr id="5" name="Segnaposto testo 4">
            <a:extLst>
              <a:ext uri="{FF2B5EF4-FFF2-40B4-BE49-F238E27FC236}">
                <a16:creationId xmlns:a16="http://schemas.microsoft.com/office/drawing/2014/main" id="{DBD60D87-BED9-4B5E-AD13-28DED38CD497}"/>
              </a:ext>
            </a:extLst>
          </p:cNvPr>
          <p:cNvSpPr>
            <a:spLocks noGrp="1"/>
          </p:cNvSpPr>
          <p:nvPr>
            <p:ph type="body" sz="quarter" idx="17"/>
          </p:nvPr>
        </p:nvSpPr>
        <p:spPr>
          <a:xfrm>
            <a:off x="3059832" y="5744075"/>
            <a:ext cx="2895600" cy="937456"/>
          </a:xfrm>
        </p:spPr>
        <p:txBody>
          <a:bodyPr anchor="b">
            <a:normAutofit/>
          </a:bodyPr>
          <a:lstStyle/>
          <a:p>
            <a:r>
              <a:rPr lang="it-IT" sz="1600" dirty="0">
                <a:latin typeface="Cera PRO" panose="00000800000000000000" pitchFamily="50" charset="0"/>
              </a:rPr>
              <a:t>Paolo Fabbri</a:t>
            </a:r>
          </a:p>
          <a:p>
            <a:r>
              <a:rPr lang="it-IT" sz="1600" dirty="0">
                <a:latin typeface="Cera PRO" panose="00000800000000000000" pitchFamily="50" charset="0"/>
              </a:rPr>
              <a:t>paolo@punto3.it</a:t>
            </a:r>
          </a:p>
          <a:p>
            <a:r>
              <a:rPr lang="it-IT" sz="1600" dirty="0">
                <a:latin typeface="Cera PRO" panose="00000800000000000000" pitchFamily="50" charset="0"/>
              </a:rPr>
              <a:t>333.6960362</a:t>
            </a:r>
          </a:p>
          <a:p>
            <a:endParaRPr lang="it-IT" sz="1600" dirty="0">
              <a:latin typeface="Cera PRO" panose="00000800000000000000" pitchFamily="50" charset="0"/>
            </a:endParaRPr>
          </a:p>
        </p:txBody>
      </p:sp>
    </p:spTree>
    <p:extLst>
      <p:ext uri="{BB962C8B-B14F-4D97-AF65-F5344CB8AC3E}">
        <p14:creationId xmlns:p14="http://schemas.microsoft.com/office/powerpoint/2010/main" val="16888798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05A7DD-4D64-3AF1-8F93-61855B724B94}"/>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LA NECESSITA’ DI REALIZZARE EVENTI SOSTENIBILI</a:t>
            </a:r>
          </a:p>
        </p:txBody>
      </p:sp>
      <p:sp>
        <p:nvSpPr>
          <p:cNvPr id="4" name="Rettangolo 18">
            <a:extLst>
              <a:ext uri="{FF2B5EF4-FFF2-40B4-BE49-F238E27FC236}">
                <a16:creationId xmlns:a16="http://schemas.microsoft.com/office/drawing/2014/main" id="{4CA88733-9204-6C69-3651-6664AD033B8B}"/>
              </a:ext>
            </a:extLst>
          </p:cNvPr>
          <p:cNvSpPr>
            <a:spLocks noChangeArrowheads="1"/>
          </p:cNvSpPr>
          <p:nvPr/>
        </p:nvSpPr>
        <p:spPr bwMode="auto">
          <a:xfrm>
            <a:off x="451064" y="1092420"/>
            <a:ext cx="5195516" cy="1431161"/>
          </a:xfrm>
          <a:prstGeom prst="rect">
            <a:avLst/>
          </a:prstGeom>
          <a:noFill/>
          <a:ln w="9525">
            <a:noFill/>
            <a:miter lim="800000"/>
            <a:headEnd/>
            <a:tailEnd/>
          </a:ln>
        </p:spPr>
        <p:txBody>
          <a:bodyPr wrap="square">
            <a:spAutoFit/>
          </a:bodyPr>
          <a:lstStyle/>
          <a:p>
            <a:pPr marL="358775" marR="0" lvl="0" indent="-358775" algn="l" defTabSz="914400" rtl="0" eaLnBrk="1" fontAlgn="base" latinLnBrk="0" hangingPunct="1">
              <a:lnSpc>
                <a:spcPct val="100000"/>
              </a:lnSpc>
              <a:spcBef>
                <a:spcPts val="600"/>
              </a:spcBef>
              <a:spcAft>
                <a:spcPct val="0"/>
              </a:spcAft>
              <a:buClrTx/>
              <a:buSzTx/>
              <a:buFont typeface="Wingdings" pitchFamily="2" charset="2"/>
              <a:buChar char="§"/>
              <a:tabLst/>
              <a:defRPr/>
            </a:pPr>
            <a:r>
              <a:rPr kumimoji="0" lang="it-IT" sz="1800" b="0"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Attirano migliaia di </a:t>
            </a:r>
            <a:r>
              <a:rPr kumimoji="0" lang="it-IT" sz="1800" b="1" i="0" u="sng"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persone</a:t>
            </a:r>
          </a:p>
          <a:p>
            <a:pPr marL="358775" marR="0" lvl="0" indent="-358775" algn="l" defTabSz="914400" rtl="0" eaLnBrk="1" fontAlgn="base" latinLnBrk="0" hangingPunct="1">
              <a:lnSpc>
                <a:spcPct val="100000"/>
              </a:lnSpc>
              <a:spcBef>
                <a:spcPts val="600"/>
              </a:spcBef>
              <a:spcAft>
                <a:spcPct val="0"/>
              </a:spcAft>
              <a:buClrTx/>
              <a:buSzTx/>
              <a:buFont typeface="Wingdings" pitchFamily="2" charset="2"/>
              <a:buChar char="§"/>
              <a:tabLst/>
              <a:defRPr/>
            </a:pPr>
            <a:r>
              <a:rPr kumimoji="0" lang="it-IT" sz="1800" b="0"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Consumo di </a:t>
            </a:r>
            <a:r>
              <a:rPr kumimoji="0" lang="it-IT" sz="1800" b="1" i="0" u="sng"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risorse</a:t>
            </a:r>
            <a:r>
              <a:rPr kumimoji="0" lang="it-IT" sz="1800" b="1"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 </a:t>
            </a:r>
            <a:r>
              <a:rPr kumimoji="0" lang="it-IT" sz="1800" b="0"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“puntuale/temporaneo”</a:t>
            </a:r>
          </a:p>
          <a:p>
            <a:pPr marL="358775" marR="0" lvl="0" indent="-358775" algn="l" defTabSz="914400" rtl="0" eaLnBrk="1" fontAlgn="base" latinLnBrk="0" hangingPunct="1">
              <a:lnSpc>
                <a:spcPct val="100000"/>
              </a:lnSpc>
              <a:spcBef>
                <a:spcPts val="600"/>
              </a:spcBef>
              <a:spcAft>
                <a:spcPct val="0"/>
              </a:spcAft>
              <a:buClrTx/>
              <a:buSzTx/>
              <a:buFont typeface="Wingdings" pitchFamily="2" charset="2"/>
              <a:buChar char="§"/>
              <a:tabLst/>
              <a:defRPr/>
            </a:pPr>
            <a:r>
              <a:rPr kumimoji="0" lang="it-IT" sz="1800" b="1"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rPr>
              <a:t> </a:t>
            </a:r>
            <a:r>
              <a:rPr kumimoji="0" lang="it-IT" sz="1800" b="0"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Location di </a:t>
            </a:r>
            <a:r>
              <a:rPr kumimoji="0" lang="it-IT" sz="1800" b="1" i="0" u="sng"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pregio</a:t>
            </a:r>
          </a:p>
          <a:p>
            <a:pPr marL="358775" marR="0" lvl="0" indent="-358775" algn="l" defTabSz="914400" rtl="0" eaLnBrk="1" fontAlgn="base" latinLnBrk="0" hangingPunct="1">
              <a:lnSpc>
                <a:spcPct val="100000"/>
              </a:lnSpc>
              <a:spcBef>
                <a:spcPts val="600"/>
              </a:spcBef>
              <a:spcAft>
                <a:spcPct val="0"/>
              </a:spcAft>
              <a:buClrTx/>
              <a:buSzTx/>
              <a:buFont typeface="Wingdings" pitchFamily="2" charset="2"/>
              <a:buChar char="§"/>
              <a:tabLst/>
              <a:defRPr/>
            </a:pPr>
            <a:r>
              <a:rPr kumimoji="0" lang="it-IT" sz="1800" b="0" i="0" u="none"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 Strumento di comunicazione </a:t>
            </a:r>
            <a:r>
              <a:rPr kumimoji="0" lang="it-IT" sz="1800" b="1" i="0" u="sng" strike="noStrike" kern="1200" cap="none" spc="0" normalizeH="0" baseline="0" noProof="0" dirty="0">
                <a:ln>
                  <a:noFill/>
                </a:ln>
                <a:solidFill>
                  <a:prstClr val="black"/>
                </a:solidFill>
                <a:effectLst/>
                <a:uLnTx/>
                <a:uFillTx/>
                <a:latin typeface="Cera PRO Light" pitchFamily="50" charset="0"/>
                <a:ea typeface="+mn-ea"/>
                <a:cs typeface="Arial" panose="020B0604020202020204" pitchFamily="34" charset="0"/>
                <a:sym typeface="Helvetica Neue"/>
              </a:rPr>
              <a:t>privilegiato</a:t>
            </a:r>
          </a:p>
        </p:txBody>
      </p:sp>
      <p:grpSp>
        <p:nvGrpSpPr>
          <p:cNvPr id="5" name="Gruppo 19">
            <a:extLst>
              <a:ext uri="{FF2B5EF4-FFF2-40B4-BE49-F238E27FC236}">
                <a16:creationId xmlns:a16="http://schemas.microsoft.com/office/drawing/2014/main" id="{2173C441-C9F7-5957-1E02-836D8F71C315}"/>
              </a:ext>
            </a:extLst>
          </p:cNvPr>
          <p:cNvGrpSpPr>
            <a:grpSpLocks/>
          </p:cNvGrpSpPr>
          <p:nvPr/>
        </p:nvGrpSpPr>
        <p:grpSpPr bwMode="auto">
          <a:xfrm>
            <a:off x="451064" y="2780657"/>
            <a:ext cx="5167793" cy="3168352"/>
            <a:chOff x="701289" y="2840970"/>
            <a:chExt cx="5429289" cy="4064426"/>
          </a:xfrm>
        </p:grpSpPr>
        <p:pic>
          <p:nvPicPr>
            <p:cNvPr id="6" name="Picture 2" descr="E:\TESI\Immagini presentazione\Glasto 1.jpg">
              <a:extLst>
                <a:ext uri="{FF2B5EF4-FFF2-40B4-BE49-F238E27FC236}">
                  <a16:creationId xmlns:a16="http://schemas.microsoft.com/office/drawing/2014/main" id="{2754109A-095D-AA00-5508-BC61F5E4538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01289" y="2840970"/>
              <a:ext cx="5418321" cy="4064426"/>
            </a:xfrm>
            <a:prstGeom prst="rect">
              <a:avLst/>
            </a:prstGeom>
            <a:ln w="19050">
              <a:solidFill>
                <a:schemeClr val="bg2"/>
              </a:solidFill>
            </a:ln>
            <a:effectLst>
              <a:outerShdw blurRad="292100" dist="139700" dir="2700000" algn="tl" rotWithShape="0">
                <a:srgbClr val="333333">
                  <a:alpha val="65000"/>
                </a:srgbClr>
              </a:outerShdw>
            </a:effectLst>
          </p:spPr>
        </p:pic>
        <p:sp>
          <p:nvSpPr>
            <p:cNvPr id="7" name="Rettangolo 6">
              <a:extLst>
                <a:ext uri="{FF2B5EF4-FFF2-40B4-BE49-F238E27FC236}">
                  <a16:creationId xmlns:a16="http://schemas.microsoft.com/office/drawing/2014/main" id="{7BEE9DC5-5022-0C55-AC9C-76814D883467}"/>
                </a:ext>
              </a:extLst>
            </p:cNvPr>
            <p:cNvSpPr/>
            <p:nvPr/>
          </p:nvSpPr>
          <p:spPr>
            <a:xfrm>
              <a:off x="4006074" y="2840970"/>
              <a:ext cx="2124504" cy="230521"/>
            </a:xfrm>
            <a:prstGeom prst="rect">
              <a:avLst/>
            </a:prstGeom>
            <a:no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err="1">
                  <a:ln>
                    <a:noFill/>
                  </a:ln>
                  <a:solidFill>
                    <a:srgbClr val="FFFFFF"/>
                  </a:solidFill>
                  <a:effectLst/>
                  <a:uLnTx/>
                  <a:uFillTx/>
                  <a:latin typeface="Calibri"/>
                  <a:ea typeface="+mn-ea"/>
                  <a:cs typeface="+mn-cs"/>
                </a:rPr>
                <a:t>Glastonbury</a:t>
              </a:r>
              <a:r>
                <a:rPr kumimoji="0" lang="it-IT" sz="1000" b="1" i="0" u="none" strike="noStrike" kern="1200" cap="none" spc="0" normalizeH="0" baseline="0" noProof="0" dirty="0">
                  <a:ln>
                    <a:noFill/>
                  </a:ln>
                  <a:solidFill>
                    <a:srgbClr val="FFFFFF"/>
                  </a:solidFill>
                  <a:effectLst/>
                  <a:uLnTx/>
                  <a:uFillTx/>
                  <a:latin typeface="Calibri"/>
                  <a:ea typeface="+mn-ea"/>
                  <a:cs typeface="+mn-cs"/>
                </a:rPr>
                <a:t> Festival</a:t>
              </a:r>
            </a:p>
          </p:txBody>
        </p:sp>
      </p:grpSp>
      <p:pic>
        <p:nvPicPr>
          <p:cNvPr id="8" name="Picture 24" descr="E:\TESI\Immagini presentazione\Stadio\NYC Marathon.jpg">
            <a:extLst>
              <a:ext uri="{FF2B5EF4-FFF2-40B4-BE49-F238E27FC236}">
                <a16:creationId xmlns:a16="http://schemas.microsoft.com/office/drawing/2014/main" id="{0025FE7F-1287-B344-4733-AB64A7075266}"/>
              </a:ext>
            </a:extLst>
          </p:cNvPr>
          <p:cNvPicPr>
            <a:picLocks noChangeAspect="1" noChangeArrowheads="1"/>
          </p:cNvPicPr>
          <p:nvPr/>
        </p:nvPicPr>
        <p:blipFill>
          <a:blip r:embed="rId3" cstate="print"/>
          <a:srcRect/>
          <a:stretch>
            <a:fillRect/>
          </a:stretch>
        </p:blipFill>
        <p:spPr bwMode="auto">
          <a:xfrm rot="21592970">
            <a:off x="6091017" y="1094990"/>
            <a:ext cx="2517774" cy="4851720"/>
          </a:xfrm>
          <a:prstGeom prst="rect">
            <a:avLst/>
          </a:prstGeom>
          <a:ln w="12700">
            <a:solidFill>
              <a:schemeClr val="bg2"/>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88822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532D49-20F2-4A18-B1F4-985285FD9387}"/>
              </a:ext>
            </a:extLst>
          </p:cNvPr>
          <p:cNvSpPr>
            <a:spLocks noGrp="1"/>
          </p:cNvSpPr>
          <p:nvPr>
            <p:ph type="title"/>
          </p:nvPr>
        </p:nvSpPr>
        <p:spPr>
          <a:xfrm>
            <a:off x="190714" y="332656"/>
            <a:ext cx="8784976" cy="738664"/>
          </a:xfrm>
        </p:spPr>
        <p:txBody>
          <a:bodyPr/>
          <a:lstStyle/>
          <a:p>
            <a:pPr algn="ctr"/>
            <a:r>
              <a:rPr lang="it-IT" cap="all" dirty="0">
                <a:solidFill>
                  <a:srgbClr val="64AB21"/>
                </a:solidFill>
                <a:latin typeface="Cera PRO" panose="00000800000000000000" pitchFamily="50" charset="0"/>
              </a:rPr>
              <a:t>Criteri Ambientali Minimi per l’affidamento del servizio di organizzazione e realizzazione di eventi </a:t>
            </a:r>
          </a:p>
        </p:txBody>
      </p:sp>
      <p:grpSp>
        <p:nvGrpSpPr>
          <p:cNvPr id="11" name="Gruppo 10">
            <a:extLst>
              <a:ext uri="{FF2B5EF4-FFF2-40B4-BE49-F238E27FC236}">
                <a16:creationId xmlns:a16="http://schemas.microsoft.com/office/drawing/2014/main" id="{D1341B3D-05D1-3E4F-7EB9-AF688F8AC74E}"/>
              </a:ext>
            </a:extLst>
          </p:cNvPr>
          <p:cNvGrpSpPr/>
          <p:nvPr/>
        </p:nvGrpSpPr>
        <p:grpSpPr>
          <a:xfrm>
            <a:off x="755576" y="1196752"/>
            <a:ext cx="5044791" cy="5256584"/>
            <a:chOff x="755576" y="980728"/>
            <a:chExt cx="5044791" cy="5256584"/>
          </a:xfrm>
        </p:grpSpPr>
        <p:pic>
          <p:nvPicPr>
            <p:cNvPr id="4" name="Immagine 3">
              <a:extLst>
                <a:ext uri="{FF2B5EF4-FFF2-40B4-BE49-F238E27FC236}">
                  <a16:creationId xmlns:a16="http://schemas.microsoft.com/office/drawing/2014/main" id="{865B9058-3279-CFAD-DADF-52106C5249DE}"/>
                </a:ext>
              </a:extLst>
            </p:cNvPr>
            <p:cNvPicPr>
              <a:picLocks noChangeAspect="1"/>
            </p:cNvPicPr>
            <p:nvPr/>
          </p:nvPicPr>
          <p:blipFill rotWithShape="1">
            <a:blip r:embed="rId3"/>
            <a:srcRect l="70208" t="22827" r="9608" b="4445"/>
            <a:stretch/>
          </p:blipFill>
          <p:spPr>
            <a:xfrm>
              <a:off x="755576" y="980728"/>
              <a:ext cx="5044791" cy="5112568"/>
            </a:xfrm>
            <a:prstGeom prst="rect">
              <a:avLst/>
            </a:prstGeom>
          </p:spPr>
        </p:pic>
        <p:pic>
          <p:nvPicPr>
            <p:cNvPr id="8" name="Immagine 7">
              <a:extLst>
                <a:ext uri="{FF2B5EF4-FFF2-40B4-BE49-F238E27FC236}">
                  <a16:creationId xmlns:a16="http://schemas.microsoft.com/office/drawing/2014/main" id="{0D3DDB10-4E60-9A86-9674-5917034415FD}"/>
                </a:ext>
              </a:extLst>
            </p:cNvPr>
            <p:cNvPicPr>
              <a:picLocks noChangeAspect="1"/>
            </p:cNvPicPr>
            <p:nvPr/>
          </p:nvPicPr>
          <p:blipFill rotWithShape="1">
            <a:blip r:embed="rId4"/>
            <a:srcRect l="71033" t="24157" r="10313" b="54062"/>
            <a:stretch/>
          </p:blipFill>
          <p:spPr>
            <a:xfrm>
              <a:off x="1043608" y="4794806"/>
              <a:ext cx="4392488" cy="1442506"/>
            </a:xfrm>
            <a:prstGeom prst="rect">
              <a:avLst/>
            </a:prstGeom>
          </p:spPr>
        </p:pic>
      </p:grpSp>
      <p:sp>
        <p:nvSpPr>
          <p:cNvPr id="15" name="object 11">
            <a:extLst>
              <a:ext uri="{FF2B5EF4-FFF2-40B4-BE49-F238E27FC236}">
                <a16:creationId xmlns:a16="http://schemas.microsoft.com/office/drawing/2014/main" id="{29327C9C-C113-2E0E-D0DC-1C24C825301B}"/>
              </a:ext>
            </a:extLst>
          </p:cNvPr>
          <p:cNvSpPr txBox="1"/>
          <p:nvPr/>
        </p:nvSpPr>
        <p:spPr>
          <a:xfrm>
            <a:off x="6084168" y="4288117"/>
            <a:ext cx="2771800" cy="546174"/>
          </a:xfrm>
          <a:prstGeom prst="rect">
            <a:avLst/>
          </a:prstGeom>
          <a:solidFill>
            <a:srgbClr val="81BB26"/>
          </a:solidFill>
          <a:ln w="9524">
            <a:solidFill>
              <a:srgbClr val="81BB26"/>
            </a:solidFill>
          </a:ln>
        </p:spPr>
        <p:txBody>
          <a:bodyPr vert="horz" wrap="square" lIns="0" tIns="53212" rIns="0" bIns="0" rtlCol="0">
            <a:spAutoFit/>
          </a:bodyPr>
          <a:lstStyle/>
          <a:p>
            <a:pPr marL="58643" marR="0" lvl="0" indent="0" algn="ctr" defTabSz="781903" rtl="0" eaLnBrk="1" fontAlgn="auto" latinLnBrk="0" hangingPunct="1">
              <a:lnSpc>
                <a:spcPct val="100000"/>
              </a:lnSpc>
              <a:spcBef>
                <a:spcPts val="600"/>
              </a:spcBef>
              <a:spcAft>
                <a:spcPts val="0"/>
              </a:spcAft>
              <a:buClrTx/>
              <a:buSzTx/>
              <a:buFontTx/>
              <a:buNone/>
              <a:tabLst/>
              <a:defRPr/>
            </a:pPr>
            <a:r>
              <a:rPr kumimoji="0" lang="it-IT" sz="1600" b="0" i="0" u="none" strike="noStrike" kern="1200" cap="none" spc="-38" normalizeH="0" baseline="0" noProof="0" dirty="0">
                <a:ln>
                  <a:noFill/>
                </a:ln>
                <a:solidFill>
                  <a:srgbClr val="1C1C11"/>
                </a:solidFill>
                <a:effectLst/>
                <a:uLnTx/>
                <a:uFillTx/>
                <a:latin typeface="Cera PRO Light" panose="00000400000000000000" pitchFamily="50" charset="0"/>
                <a:ea typeface="+mn-ea"/>
                <a:cs typeface="Arial" charset="0"/>
              </a:rPr>
              <a:t>DM 19 ottobre 2022 n. 459 </a:t>
            </a:r>
          </a:p>
          <a:p>
            <a:pPr marL="58643" marR="0" lvl="0" indent="0" algn="ctr" defTabSz="781903" rtl="0" eaLnBrk="1" fontAlgn="auto" latinLnBrk="0" hangingPunct="1">
              <a:lnSpc>
                <a:spcPct val="100000"/>
              </a:lnSpc>
              <a:spcBef>
                <a:spcPts val="0"/>
              </a:spcBef>
              <a:spcAft>
                <a:spcPts val="600"/>
              </a:spcAft>
              <a:buClrTx/>
              <a:buSzTx/>
              <a:buFontTx/>
              <a:buNone/>
              <a:tabLst/>
              <a:defRPr/>
            </a:pPr>
            <a:r>
              <a:rPr kumimoji="0" lang="it-IT" sz="1600" b="0" i="0" u="none" strike="noStrike" kern="1200" cap="none" spc="-38" normalizeH="0" baseline="0" noProof="0" dirty="0">
                <a:ln>
                  <a:noFill/>
                </a:ln>
                <a:solidFill>
                  <a:srgbClr val="1C1C11"/>
                </a:solidFill>
                <a:effectLst/>
                <a:uLnTx/>
                <a:uFillTx/>
                <a:latin typeface="Cera PRO Light" panose="00000400000000000000" pitchFamily="50" charset="0"/>
                <a:ea typeface="+mn-ea"/>
                <a:cs typeface="Arial" charset="0"/>
              </a:rPr>
              <a:t>G.U. n. 282 del 2 dicembre 2022</a:t>
            </a:r>
          </a:p>
        </p:txBody>
      </p:sp>
      <p:cxnSp>
        <p:nvCxnSpPr>
          <p:cNvPr id="16" name="Connettore 2 15">
            <a:extLst>
              <a:ext uri="{FF2B5EF4-FFF2-40B4-BE49-F238E27FC236}">
                <a16:creationId xmlns:a16="http://schemas.microsoft.com/office/drawing/2014/main" id="{04770055-A39E-3FD2-8DAB-F6A6B6B43CEB}"/>
              </a:ext>
            </a:extLst>
          </p:cNvPr>
          <p:cNvCxnSpPr>
            <a:cxnSpLocks/>
          </p:cNvCxnSpPr>
          <p:nvPr/>
        </p:nvCxnSpPr>
        <p:spPr>
          <a:xfrm>
            <a:off x="4860032" y="2362176"/>
            <a:ext cx="2376264" cy="1784457"/>
          </a:xfrm>
          <a:prstGeom prst="straightConnector1">
            <a:avLst/>
          </a:prstGeom>
          <a:ln>
            <a:solidFill>
              <a:srgbClr val="81BB2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164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84C747-CEF0-42D0-C467-D0E2135E4364}"/>
              </a:ext>
            </a:extLst>
          </p:cNvPr>
          <p:cNvSpPr>
            <a:spLocks noGrp="1"/>
          </p:cNvSpPr>
          <p:nvPr>
            <p:ph type="title"/>
          </p:nvPr>
        </p:nvSpPr>
        <p:spPr>
          <a:xfrm>
            <a:off x="539750" y="365125"/>
            <a:ext cx="7975600" cy="738664"/>
          </a:xfrm>
        </p:spPr>
        <p:txBody>
          <a:bodyPr/>
          <a:lstStyle/>
          <a:p>
            <a:r>
              <a:rPr lang="it-IT" altLang="it-IT" dirty="0">
                <a:solidFill>
                  <a:srgbClr val="64AB21"/>
                </a:solidFill>
                <a:latin typeface="Cera PRO" panose="00000800000000000000" pitchFamily="50" charset="0"/>
              </a:rPr>
              <a:t>I CAM nel PNRR</a:t>
            </a:r>
            <a:br>
              <a:rPr lang="it-IT" dirty="0">
                <a:solidFill>
                  <a:srgbClr val="64AB21"/>
                </a:solidFill>
                <a:latin typeface="Cera PRO" panose="00000800000000000000" pitchFamily="50" charset="0"/>
              </a:rPr>
            </a:br>
            <a:endParaRPr lang="it-IT" dirty="0">
              <a:solidFill>
                <a:srgbClr val="64AB21"/>
              </a:solidFill>
              <a:latin typeface="Cera PRO" panose="00000800000000000000" pitchFamily="50" charset="0"/>
            </a:endParaRPr>
          </a:p>
        </p:txBody>
      </p:sp>
      <p:pic>
        <p:nvPicPr>
          <p:cNvPr id="8" name="Immagine 7">
            <a:extLst>
              <a:ext uri="{FF2B5EF4-FFF2-40B4-BE49-F238E27FC236}">
                <a16:creationId xmlns:a16="http://schemas.microsoft.com/office/drawing/2014/main" id="{EFEC8835-429D-7600-E445-AF34BD25FEAA}"/>
              </a:ext>
            </a:extLst>
          </p:cNvPr>
          <p:cNvPicPr>
            <a:picLocks noChangeAspect="1"/>
          </p:cNvPicPr>
          <p:nvPr/>
        </p:nvPicPr>
        <p:blipFill>
          <a:blip r:embed="rId2"/>
          <a:stretch>
            <a:fillRect/>
          </a:stretch>
        </p:blipFill>
        <p:spPr>
          <a:xfrm>
            <a:off x="1907704" y="1196752"/>
            <a:ext cx="5598222" cy="4959714"/>
          </a:xfrm>
          <a:prstGeom prst="rect">
            <a:avLst/>
          </a:prstGeom>
        </p:spPr>
      </p:pic>
    </p:spTree>
    <p:extLst>
      <p:ext uri="{BB962C8B-B14F-4D97-AF65-F5344CB8AC3E}">
        <p14:creationId xmlns:p14="http://schemas.microsoft.com/office/powerpoint/2010/main" val="6931303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8771AA-34DF-C4C5-9D10-C2B39052FD50}"/>
              </a:ext>
            </a:extLst>
          </p:cNvPr>
          <p:cNvSpPr>
            <a:spLocks noGrp="1"/>
          </p:cNvSpPr>
          <p:nvPr>
            <p:ph type="title"/>
          </p:nvPr>
        </p:nvSpPr>
        <p:spPr>
          <a:xfrm>
            <a:off x="539750" y="365125"/>
            <a:ext cx="7975600" cy="738664"/>
          </a:xfrm>
        </p:spPr>
        <p:txBody>
          <a:bodyPr/>
          <a:lstStyle/>
          <a:p>
            <a:r>
              <a:rPr lang="it-IT" dirty="0">
                <a:solidFill>
                  <a:srgbClr val="64AB21"/>
                </a:solidFill>
                <a:latin typeface="Cera PRO" panose="00000800000000000000" pitchFamily="50" charset="0"/>
              </a:rPr>
              <a:t>I CAM nel PNRR</a:t>
            </a:r>
            <a:br>
              <a:rPr lang="it-IT" dirty="0"/>
            </a:br>
            <a:endParaRPr lang="it-IT" dirty="0"/>
          </a:p>
        </p:txBody>
      </p:sp>
      <p:pic>
        <p:nvPicPr>
          <p:cNvPr id="4" name="Immagine 3">
            <a:extLst>
              <a:ext uri="{FF2B5EF4-FFF2-40B4-BE49-F238E27FC236}">
                <a16:creationId xmlns:a16="http://schemas.microsoft.com/office/drawing/2014/main" id="{48E3B8AC-C9C3-DBB5-643F-0D8DFAE55921}"/>
              </a:ext>
            </a:extLst>
          </p:cNvPr>
          <p:cNvPicPr>
            <a:picLocks noChangeAspect="1"/>
          </p:cNvPicPr>
          <p:nvPr/>
        </p:nvPicPr>
        <p:blipFill rotWithShape="1">
          <a:blip r:embed="rId2"/>
          <a:srcRect l="11413" t="42996" r="35825" b="28990"/>
          <a:stretch/>
        </p:blipFill>
        <p:spPr>
          <a:xfrm>
            <a:off x="323528" y="2094542"/>
            <a:ext cx="8442938" cy="2520280"/>
          </a:xfrm>
          <a:prstGeom prst="rect">
            <a:avLst/>
          </a:prstGeom>
        </p:spPr>
      </p:pic>
      <p:sp>
        <p:nvSpPr>
          <p:cNvPr id="5" name="CasellaDiTesto 4">
            <a:extLst>
              <a:ext uri="{FF2B5EF4-FFF2-40B4-BE49-F238E27FC236}">
                <a16:creationId xmlns:a16="http://schemas.microsoft.com/office/drawing/2014/main" id="{FFBC466C-060F-85FB-6C59-EE18890AD1C9}"/>
              </a:ext>
            </a:extLst>
          </p:cNvPr>
          <p:cNvSpPr txBox="1"/>
          <p:nvPr/>
        </p:nvSpPr>
        <p:spPr>
          <a:xfrm>
            <a:off x="611560" y="1628800"/>
            <a:ext cx="604644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30" normalizeH="0" baseline="0" noProof="0" dirty="0">
                <a:ln>
                  <a:noFill/>
                </a:ln>
                <a:solidFill>
                  <a:prstClr val="black"/>
                </a:solidFill>
                <a:effectLst/>
                <a:uLnTx/>
                <a:uFillTx/>
                <a:latin typeface="Cera PRO Light" panose="00000400000000000000" pitchFamily="50" charset="0"/>
                <a:ea typeface="+mn-ea"/>
                <a:cs typeface="Calibri"/>
              </a:rPr>
              <a:t>M1C3.3 INDUSTRIA CULTURALE E CREATIVA 4.0</a:t>
            </a:r>
          </a:p>
        </p:txBody>
      </p:sp>
    </p:spTree>
    <p:extLst>
      <p:ext uri="{BB962C8B-B14F-4D97-AF65-F5344CB8AC3E}">
        <p14:creationId xmlns:p14="http://schemas.microsoft.com/office/powerpoint/2010/main" val="269695841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AE181C-F580-98B7-5E35-B5590256F173}"/>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Eventi sostenibili </a:t>
            </a:r>
          </a:p>
        </p:txBody>
      </p:sp>
      <p:sp>
        <p:nvSpPr>
          <p:cNvPr id="4" name="Rettangolo arrotondato 5">
            <a:extLst>
              <a:ext uri="{FF2B5EF4-FFF2-40B4-BE49-F238E27FC236}">
                <a16:creationId xmlns:a16="http://schemas.microsoft.com/office/drawing/2014/main" id="{B00E5012-D6BD-7C03-208B-6730C9B6DC75}"/>
              </a:ext>
            </a:extLst>
          </p:cNvPr>
          <p:cNvSpPr/>
          <p:nvPr/>
        </p:nvSpPr>
        <p:spPr bwMode="auto">
          <a:xfrm>
            <a:off x="493712" y="1556792"/>
            <a:ext cx="2736304" cy="4032448"/>
          </a:xfrm>
          <a:prstGeom prst="roundRect">
            <a:avLst>
              <a:gd name="adj" fmla="val 7807"/>
            </a:avLst>
          </a:prstGeom>
          <a:solidFill>
            <a:schemeClr val="bg1"/>
          </a:solid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000" b="1" i="0" u="none" strike="noStrike" kern="1200" cap="none" spc="0" normalizeH="0" baseline="0" noProof="0" dirty="0">
              <a:ln>
                <a:solidFill>
                  <a:srgbClr val="FFFFFF">
                    <a:lumMod val="50000"/>
                  </a:srgbClr>
                </a:solidFill>
              </a:ln>
              <a:solidFill>
                <a:srgbClr val="FFFFFF"/>
              </a:solidFill>
              <a:effectLst/>
              <a:uLnTx/>
              <a:uFillTx/>
              <a:latin typeface="Cera PRO Light" panose="00000400000000000000" pitchFamily="50" charset="0"/>
              <a:ea typeface="MS PGothic" pitchFamily="34" charset="-128"/>
              <a:cs typeface="Arial" pitchFamily="34" charset="0"/>
            </a:endParaRPr>
          </a:p>
        </p:txBody>
      </p:sp>
      <p:sp>
        <p:nvSpPr>
          <p:cNvPr id="5" name="Rettangolo arrotondato 11">
            <a:extLst>
              <a:ext uri="{FF2B5EF4-FFF2-40B4-BE49-F238E27FC236}">
                <a16:creationId xmlns:a16="http://schemas.microsoft.com/office/drawing/2014/main" id="{C2D2F48A-16EE-F230-8C4A-C44457FDDB73}"/>
              </a:ext>
            </a:extLst>
          </p:cNvPr>
          <p:cNvSpPr/>
          <p:nvPr/>
        </p:nvSpPr>
        <p:spPr bwMode="auto">
          <a:xfrm>
            <a:off x="3059832" y="1556792"/>
            <a:ext cx="2736304" cy="4032448"/>
          </a:xfrm>
          <a:prstGeom prst="roundRect">
            <a:avLst>
              <a:gd name="adj" fmla="val 7807"/>
            </a:avLst>
          </a:prstGeom>
          <a:solidFill>
            <a:schemeClr val="bg1"/>
          </a:solidFill>
          <a:ln w="254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it-IT" sz="15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endParaRPr>
          </a:p>
        </p:txBody>
      </p:sp>
      <p:sp>
        <p:nvSpPr>
          <p:cNvPr id="6" name="Rettangolo arrotondato 12">
            <a:extLst>
              <a:ext uri="{FF2B5EF4-FFF2-40B4-BE49-F238E27FC236}">
                <a16:creationId xmlns:a16="http://schemas.microsoft.com/office/drawing/2014/main" id="{F4448354-397F-B081-580E-5035443C36C9}"/>
              </a:ext>
            </a:extLst>
          </p:cNvPr>
          <p:cNvSpPr/>
          <p:nvPr/>
        </p:nvSpPr>
        <p:spPr bwMode="auto">
          <a:xfrm>
            <a:off x="5652120" y="1556792"/>
            <a:ext cx="2736304" cy="4032448"/>
          </a:xfrm>
          <a:prstGeom prst="roundRect">
            <a:avLst>
              <a:gd name="adj" fmla="val 7807"/>
            </a:avLst>
          </a:prstGeom>
          <a:solidFill>
            <a:schemeClr val="bg1"/>
          </a:solidFill>
          <a:ln w="254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3200" b="1"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CAM Eventi</a:t>
            </a:r>
          </a:p>
          <a:p>
            <a:pPr marL="285750" marR="0" lvl="0" indent="-200025" algn="l" defTabSz="914400" rtl="0" eaLnBrk="1" fontAlgn="base" latinLnBrk="0" hangingPunct="1">
              <a:lnSpc>
                <a:spcPct val="100000"/>
              </a:lnSpc>
              <a:spcBef>
                <a:spcPts val="60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Eventi culturali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Manifestazioni artistiche</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Rievocazioni storiche</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Eventi enogastronomici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Rassegne e festival musicali, teatrali, cinematografici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Mostre ed esposizioni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Eventi sportivi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Convegni, conferenze, seminari</a:t>
            </a:r>
          </a:p>
          <a:p>
            <a:pPr marL="285750" marR="0" lvl="0" indent="-20002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it-IT" sz="14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Fiere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era PRO Light" panose="00000400000000000000" pitchFamily="50" charset="0"/>
                <a:ea typeface="MS PGothic" pitchFamily="34" charset="-128"/>
                <a:cs typeface="Arial" charset="0"/>
              </a:rPr>
              <a:t>  </a:t>
            </a:r>
          </a:p>
        </p:txBody>
      </p:sp>
      <p:pic>
        <p:nvPicPr>
          <p:cNvPr id="7" name="Immagine 6">
            <a:extLst>
              <a:ext uri="{FF2B5EF4-FFF2-40B4-BE49-F238E27FC236}">
                <a16:creationId xmlns:a16="http://schemas.microsoft.com/office/drawing/2014/main" id="{129C24B9-0FA6-09A3-4F41-1025244F53F6}"/>
              </a:ext>
            </a:extLst>
          </p:cNvPr>
          <p:cNvPicPr>
            <a:picLocks noChangeAspect="1"/>
          </p:cNvPicPr>
          <p:nvPr/>
        </p:nvPicPr>
        <p:blipFill>
          <a:blip r:embed="rId2"/>
          <a:stretch>
            <a:fillRect/>
          </a:stretch>
        </p:blipFill>
        <p:spPr>
          <a:xfrm>
            <a:off x="755576" y="2276872"/>
            <a:ext cx="2160240" cy="1789399"/>
          </a:xfrm>
          <a:prstGeom prst="rect">
            <a:avLst/>
          </a:prstGeom>
        </p:spPr>
      </p:pic>
      <p:pic>
        <p:nvPicPr>
          <p:cNvPr id="8" name="Immagine 7">
            <a:extLst>
              <a:ext uri="{FF2B5EF4-FFF2-40B4-BE49-F238E27FC236}">
                <a16:creationId xmlns:a16="http://schemas.microsoft.com/office/drawing/2014/main" id="{B97AA9EF-DCA8-7C68-CCEA-5CE2B09EA95E}"/>
              </a:ext>
            </a:extLst>
          </p:cNvPr>
          <p:cNvPicPr>
            <a:picLocks noChangeAspect="1"/>
          </p:cNvPicPr>
          <p:nvPr/>
        </p:nvPicPr>
        <p:blipFill>
          <a:blip r:embed="rId3"/>
          <a:stretch>
            <a:fillRect/>
          </a:stretch>
        </p:blipFill>
        <p:spPr>
          <a:xfrm>
            <a:off x="3324687" y="2348880"/>
            <a:ext cx="2111409" cy="1872208"/>
          </a:xfrm>
          <a:prstGeom prst="rect">
            <a:avLst/>
          </a:prstGeom>
        </p:spPr>
      </p:pic>
    </p:spTree>
    <p:extLst>
      <p:ext uri="{BB962C8B-B14F-4D97-AF65-F5344CB8AC3E}">
        <p14:creationId xmlns:p14="http://schemas.microsoft.com/office/powerpoint/2010/main" val="2204639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8D1848-9414-CA14-E1A8-DA0D0F2B6DD7}"/>
              </a:ext>
            </a:extLst>
          </p:cNvPr>
          <p:cNvSpPr>
            <a:spLocks noGrp="1"/>
          </p:cNvSpPr>
          <p:nvPr>
            <p:ph type="title"/>
          </p:nvPr>
        </p:nvSpPr>
        <p:spPr>
          <a:xfrm>
            <a:off x="539750" y="365125"/>
            <a:ext cx="7975600" cy="738664"/>
          </a:xfrm>
        </p:spPr>
        <p:txBody>
          <a:bodyPr/>
          <a:lstStyle/>
          <a:p>
            <a:r>
              <a:rPr lang="it-IT" dirty="0">
                <a:solidFill>
                  <a:srgbClr val="64AB21"/>
                </a:solidFill>
                <a:latin typeface="Cera PRO" panose="00000800000000000000" pitchFamily="50" charset="0"/>
              </a:rPr>
              <a:t>Struttura dei CAM Eventi</a:t>
            </a:r>
            <a:br>
              <a:rPr lang="it-IT" sz="2400" b="1" dirty="0">
                <a:solidFill>
                  <a:srgbClr val="64AB21"/>
                </a:solidFill>
                <a:latin typeface="Cera PRO" panose="00000800000000000000" pitchFamily="50" charset="0"/>
              </a:rPr>
            </a:br>
            <a:endParaRPr lang="it-IT" dirty="0"/>
          </a:p>
        </p:txBody>
      </p:sp>
      <p:sp>
        <p:nvSpPr>
          <p:cNvPr id="3" name="Segnaposto testo 2">
            <a:extLst>
              <a:ext uri="{FF2B5EF4-FFF2-40B4-BE49-F238E27FC236}">
                <a16:creationId xmlns:a16="http://schemas.microsoft.com/office/drawing/2014/main" id="{E27F518E-A8D7-99F8-CBD2-9160AC03BE00}"/>
              </a:ext>
            </a:extLst>
          </p:cNvPr>
          <p:cNvSpPr>
            <a:spLocks noGrp="1"/>
          </p:cNvSpPr>
          <p:nvPr>
            <p:ph type="body" sz="quarter" idx="11"/>
          </p:nvPr>
        </p:nvSpPr>
        <p:spPr>
          <a:xfrm>
            <a:off x="3563888" y="1030658"/>
            <a:ext cx="5256584" cy="6047809"/>
          </a:xfrm>
        </p:spPr>
        <p:txBody>
          <a:bodyPr/>
          <a:lstStyle/>
          <a:p>
            <a:pPr marL="85725" marR="4286" algn="just">
              <a:spcBef>
                <a:spcPts val="79"/>
              </a:spcBef>
              <a:tabLst>
                <a:tab pos="266700" algn="l"/>
              </a:tabLst>
            </a:pPr>
            <a:r>
              <a:rPr lang="it-IT" sz="2000" b="1" dirty="0">
                <a:solidFill>
                  <a:schemeClr val="tx1"/>
                </a:solidFill>
                <a:latin typeface="Cera PRO Light"/>
              </a:rPr>
              <a:t>23 clausole contrattuali </a:t>
            </a:r>
          </a:p>
          <a:p>
            <a:pPr marL="85725" marR="4286" algn="just">
              <a:spcBef>
                <a:spcPts val="79"/>
              </a:spcBef>
              <a:tabLst>
                <a:tab pos="266700" algn="l"/>
              </a:tabLst>
            </a:pPr>
            <a:r>
              <a:rPr lang="it-IT" sz="2000" b="1" dirty="0">
                <a:solidFill>
                  <a:schemeClr val="tx1"/>
                </a:solidFill>
                <a:latin typeface="Cera PRO Light"/>
              </a:rPr>
              <a:t>13 criteri premianti</a:t>
            </a:r>
          </a:p>
          <a:p>
            <a:pPr marL="85725" marR="4286" algn="just">
              <a:spcBef>
                <a:spcPts val="79"/>
              </a:spcBef>
              <a:tabLst>
                <a:tab pos="266700" algn="l"/>
              </a:tabLst>
            </a:pPr>
            <a:endParaRPr lang="it-IT" sz="2000" b="1" dirty="0">
              <a:solidFill>
                <a:schemeClr val="tx1"/>
              </a:solidFill>
              <a:latin typeface="Cera PRO Light"/>
            </a:endParaRPr>
          </a:p>
          <a:p>
            <a:pPr marL="85725" marR="4286" algn="just">
              <a:spcBef>
                <a:spcPts val="79"/>
              </a:spcBef>
              <a:tabLst>
                <a:tab pos="266700" algn="l"/>
              </a:tabLst>
            </a:pPr>
            <a:r>
              <a:rPr lang="it-IT" sz="2000" b="1" u="sng" dirty="0">
                <a:solidFill>
                  <a:schemeClr val="tx1"/>
                </a:solidFill>
                <a:latin typeface="Cera PRO Light"/>
              </a:rPr>
              <a:t>36 criteri di sostenibilità per gli eventi  </a:t>
            </a:r>
          </a:p>
          <a:p>
            <a:pPr marL="9525" marR="4286" indent="0" algn="just">
              <a:spcBef>
                <a:spcPts val="79"/>
              </a:spcBef>
              <a:tabLst>
                <a:tab pos="266700" algn="l"/>
              </a:tabLst>
            </a:pPr>
            <a:endParaRPr lang="it-IT" u="sng" dirty="0">
              <a:solidFill>
                <a:schemeClr val="tx1"/>
              </a:solidFill>
              <a:latin typeface="Cera PRO Light"/>
            </a:endParaRPr>
          </a:p>
          <a:p>
            <a:pPr marL="9525" marR="4286" indent="0" algn="just">
              <a:spcBef>
                <a:spcPts val="79"/>
              </a:spcBef>
              <a:tabLst>
                <a:tab pos="266700" algn="l"/>
              </a:tabLst>
            </a:pPr>
            <a:endParaRPr lang="it-IT" u="sng" dirty="0">
              <a:solidFill>
                <a:schemeClr val="tx1"/>
              </a:solidFill>
              <a:latin typeface="Cera PRO Light"/>
            </a:endParaRPr>
          </a:p>
          <a:p>
            <a:pPr marL="285750" marR="4286" indent="-200025" algn="just">
              <a:spcBef>
                <a:spcPts val="79"/>
              </a:spcBef>
              <a:buFont typeface="Wingdings" panose="05000000000000000000" pitchFamily="2" charset="2"/>
              <a:buChar char="ü"/>
              <a:tabLst>
                <a:tab pos="180975" algn="l"/>
              </a:tabLst>
            </a:pPr>
            <a:r>
              <a:rPr lang="it-IT" sz="1400" dirty="0">
                <a:solidFill>
                  <a:schemeClr val="tx1"/>
                </a:solidFill>
                <a:latin typeface="Cera PRO Light"/>
              </a:rPr>
              <a:t>I CAM Eventi si applicano in modo obbligatorio per eventi soggetti a gare pubbliche </a:t>
            </a:r>
          </a:p>
          <a:p>
            <a:pPr marL="285750" marR="4286" indent="-200025" algn="just">
              <a:spcBef>
                <a:spcPts val="79"/>
              </a:spcBef>
              <a:tabLst>
                <a:tab pos="180975" algn="l"/>
              </a:tabLst>
            </a:pPr>
            <a:endParaRPr lang="it-IT" sz="1400" dirty="0">
              <a:solidFill>
                <a:schemeClr val="tx1"/>
              </a:solidFill>
              <a:latin typeface="Cera PRO Light"/>
            </a:endParaRPr>
          </a:p>
          <a:p>
            <a:pPr marL="285750" marR="4286" indent="-200025" algn="just">
              <a:spcBef>
                <a:spcPts val="79"/>
              </a:spcBef>
              <a:buFont typeface="Wingdings" panose="05000000000000000000" pitchFamily="2" charset="2"/>
              <a:buChar char="ü"/>
              <a:tabLst>
                <a:tab pos="180975" algn="l"/>
              </a:tabLst>
            </a:pPr>
            <a:r>
              <a:rPr lang="it-IT" sz="1400" dirty="0">
                <a:solidFill>
                  <a:schemeClr val="tx1"/>
                </a:solidFill>
                <a:latin typeface="Cera PRO Light"/>
              </a:rPr>
              <a:t>Per eventi non soggetti a gare pubbliche è importante che gli Enti vadano a vincolare all’applicazione dei CAM :</a:t>
            </a:r>
          </a:p>
          <a:p>
            <a:pPr marL="628650" marR="4286" indent="-180975" algn="just">
              <a:spcBef>
                <a:spcPts val="79"/>
              </a:spcBef>
              <a:buFont typeface="Arial" panose="020B0604020202020204" pitchFamily="34" charset="0"/>
              <a:buChar char="•"/>
              <a:tabLst>
                <a:tab pos="180975" algn="l"/>
              </a:tabLst>
            </a:pPr>
            <a:r>
              <a:rPr lang="it-IT" sz="1400" dirty="0">
                <a:solidFill>
                  <a:schemeClr val="tx1"/>
                </a:solidFill>
                <a:latin typeface="Cera PRO Light"/>
              </a:rPr>
              <a:t>l’erogazione di contributi </a:t>
            </a:r>
          </a:p>
          <a:p>
            <a:pPr marL="628650" marR="4286" indent="-180975" algn="just">
              <a:spcBef>
                <a:spcPts val="79"/>
              </a:spcBef>
              <a:buFont typeface="Arial" panose="020B0604020202020204" pitchFamily="34" charset="0"/>
              <a:buChar char="•"/>
              <a:tabLst>
                <a:tab pos="180975" algn="l"/>
              </a:tabLst>
            </a:pPr>
            <a:r>
              <a:rPr lang="it-IT" sz="1400" dirty="0">
                <a:solidFill>
                  <a:schemeClr val="tx1"/>
                </a:solidFill>
                <a:latin typeface="Cera PRO Light"/>
              </a:rPr>
              <a:t>la concessione degli spazi </a:t>
            </a:r>
          </a:p>
          <a:p>
            <a:pPr marL="628650" marR="4286" indent="-180975" algn="just">
              <a:spcBef>
                <a:spcPts val="79"/>
              </a:spcBef>
              <a:buFont typeface="Arial" panose="020B0604020202020204" pitchFamily="34" charset="0"/>
              <a:buChar char="•"/>
              <a:tabLst>
                <a:tab pos="180975" algn="l"/>
              </a:tabLst>
            </a:pPr>
            <a:r>
              <a:rPr lang="it-IT" sz="1400" dirty="0">
                <a:solidFill>
                  <a:schemeClr val="tx1"/>
                </a:solidFill>
                <a:latin typeface="Cera PRO Light"/>
              </a:rPr>
              <a:t>la concessione di patrocini</a:t>
            </a:r>
          </a:p>
          <a:p>
            <a:pPr marL="628650" marR="4286" indent="-180975" algn="just">
              <a:spcBef>
                <a:spcPts val="79"/>
              </a:spcBef>
              <a:buFont typeface="Arial" panose="020B0604020202020204" pitchFamily="34" charset="0"/>
              <a:buChar char="•"/>
              <a:tabLst>
                <a:tab pos="180975" algn="l"/>
              </a:tabLst>
            </a:pPr>
            <a:r>
              <a:rPr lang="it-IT" sz="1400" dirty="0">
                <a:solidFill>
                  <a:schemeClr val="tx1"/>
                </a:solidFill>
                <a:latin typeface="Cera PRO Light"/>
              </a:rPr>
              <a:t>la concessione di partenariati per eventi</a:t>
            </a:r>
          </a:p>
          <a:p>
            <a:pPr marL="447675" marR="4286" algn="just">
              <a:spcBef>
                <a:spcPts val="79"/>
              </a:spcBef>
              <a:tabLst>
                <a:tab pos="180975" algn="l"/>
              </a:tabLst>
            </a:pPr>
            <a:endParaRPr lang="it-IT" sz="1400" dirty="0">
              <a:solidFill>
                <a:schemeClr val="tx1"/>
              </a:solidFill>
              <a:latin typeface="Cera PRO Light"/>
            </a:endParaRPr>
          </a:p>
          <a:p>
            <a:pPr marL="371475" marR="4286" indent="-285750" algn="just">
              <a:spcBef>
                <a:spcPts val="79"/>
              </a:spcBef>
              <a:buFont typeface="Wingdings" panose="05000000000000000000" pitchFamily="2" charset="2"/>
              <a:buChar char="ü"/>
              <a:tabLst>
                <a:tab pos="180975" algn="l"/>
              </a:tabLst>
            </a:pPr>
            <a:r>
              <a:rPr lang="it-IT" sz="1400" dirty="0">
                <a:solidFill>
                  <a:schemeClr val="tx1"/>
                </a:solidFill>
                <a:latin typeface="Cera PRO Light"/>
              </a:rPr>
              <a:t>I CAM Eventi sono un asset di innovazione anche per il mercato privato degli eventi (ad es. agenzia eventi che vuole caratterizzarsi sul mercato in termini di sostenibilità). </a:t>
            </a:r>
          </a:p>
          <a:p>
            <a:pPr marL="447675" marR="4286" algn="just">
              <a:spcBef>
                <a:spcPts val="79"/>
              </a:spcBef>
              <a:tabLst>
                <a:tab pos="180975" algn="l"/>
              </a:tabLst>
            </a:pPr>
            <a:endParaRPr lang="it-IT" sz="1400" dirty="0">
              <a:solidFill>
                <a:schemeClr val="tx1"/>
              </a:solidFill>
              <a:latin typeface="Cera PRO Light"/>
            </a:endParaRPr>
          </a:p>
          <a:p>
            <a:pPr marL="9525" marR="4286" indent="0" algn="just">
              <a:spcBef>
                <a:spcPts val="79"/>
              </a:spcBef>
              <a:tabLst>
                <a:tab pos="266700" algn="l"/>
              </a:tabLst>
            </a:pPr>
            <a:endParaRPr lang="it-IT" dirty="0">
              <a:solidFill>
                <a:schemeClr val="tx1"/>
              </a:solidFill>
              <a:latin typeface="Cera PRO Light"/>
            </a:endParaRPr>
          </a:p>
          <a:p>
            <a:pPr marL="9525" marR="4286" indent="0" algn="just">
              <a:spcBef>
                <a:spcPts val="79"/>
              </a:spcBef>
              <a:tabLst>
                <a:tab pos="266700" algn="l"/>
              </a:tabLst>
            </a:pPr>
            <a:endParaRPr lang="it-IT" dirty="0">
              <a:solidFill>
                <a:schemeClr val="tx1"/>
              </a:solidFill>
              <a:latin typeface="Cera PRO Light"/>
            </a:endParaRPr>
          </a:p>
          <a:p>
            <a:pPr marL="9525" marR="4286" indent="0" algn="just">
              <a:spcBef>
                <a:spcPts val="79"/>
              </a:spcBef>
              <a:tabLst>
                <a:tab pos="266700" algn="l"/>
              </a:tabLst>
            </a:pPr>
            <a:endParaRPr lang="it-IT" dirty="0">
              <a:solidFill>
                <a:schemeClr val="tx1"/>
              </a:solidFill>
              <a:latin typeface="Cera PRO Light"/>
            </a:endParaRPr>
          </a:p>
          <a:p>
            <a:endParaRPr lang="it-IT" dirty="0"/>
          </a:p>
        </p:txBody>
      </p:sp>
      <p:pic>
        <p:nvPicPr>
          <p:cNvPr id="6" name="Immagine 5">
            <a:extLst>
              <a:ext uri="{FF2B5EF4-FFF2-40B4-BE49-F238E27FC236}">
                <a16:creationId xmlns:a16="http://schemas.microsoft.com/office/drawing/2014/main" id="{D2D3F95F-40B3-38FE-D934-31E622D59EC5}"/>
              </a:ext>
            </a:extLst>
          </p:cNvPr>
          <p:cNvPicPr>
            <a:picLocks noChangeAspect="1"/>
          </p:cNvPicPr>
          <p:nvPr/>
        </p:nvPicPr>
        <p:blipFill>
          <a:blip r:embed="rId2"/>
          <a:stretch>
            <a:fillRect/>
          </a:stretch>
        </p:blipFill>
        <p:spPr>
          <a:xfrm>
            <a:off x="683568" y="1251921"/>
            <a:ext cx="2736304" cy="5057399"/>
          </a:xfrm>
          <a:prstGeom prst="rect">
            <a:avLst/>
          </a:prstGeom>
        </p:spPr>
      </p:pic>
    </p:spTree>
    <p:extLst>
      <p:ext uri="{BB962C8B-B14F-4D97-AF65-F5344CB8AC3E}">
        <p14:creationId xmlns:p14="http://schemas.microsoft.com/office/powerpoint/2010/main" val="30391276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8D1848-9414-CA14-E1A8-DA0D0F2B6DD7}"/>
              </a:ext>
            </a:extLst>
          </p:cNvPr>
          <p:cNvSpPr>
            <a:spLocks noGrp="1"/>
          </p:cNvSpPr>
          <p:nvPr>
            <p:ph type="title"/>
          </p:nvPr>
        </p:nvSpPr>
        <p:spPr>
          <a:xfrm>
            <a:off x="539750" y="365125"/>
            <a:ext cx="7975600" cy="738664"/>
          </a:xfrm>
        </p:spPr>
        <p:txBody>
          <a:bodyPr/>
          <a:lstStyle/>
          <a:p>
            <a:r>
              <a:rPr lang="it-IT" dirty="0">
                <a:solidFill>
                  <a:srgbClr val="64AB21"/>
                </a:solidFill>
                <a:latin typeface="Cera PRO" panose="00000800000000000000" pitchFamily="50" charset="0"/>
              </a:rPr>
              <a:t>Ambito di applicazione dei CAM Eventi </a:t>
            </a:r>
            <a:br>
              <a:rPr lang="it-IT" dirty="0">
                <a:solidFill>
                  <a:srgbClr val="64AB21"/>
                </a:solidFill>
                <a:latin typeface="Cera PRO" panose="00000800000000000000" pitchFamily="50" charset="0"/>
              </a:rPr>
            </a:br>
            <a:endParaRPr lang="it-IT" dirty="0">
              <a:solidFill>
                <a:srgbClr val="64AB21"/>
              </a:solidFill>
              <a:latin typeface="Cera PRO" panose="00000800000000000000" pitchFamily="50" charset="0"/>
            </a:endParaRPr>
          </a:p>
        </p:txBody>
      </p:sp>
      <p:sp>
        <p:nvSpPr>
          <p:cNvPr id="3" name="Segnaposto testo 2">
            <a:extLst>
              <a:ext uri="{FF2B5EF4-FFF2-40B4-BE49-F238E27FC236}">
                <a16:creationId xmlns:a16="http://schemas.microsoft.com/office/drawing/2014/main" id="{E27F518E-A8D7-99F8-CBD2-9160AC03BE00}"/>
              </a:ext>
            </a:extLst>
          </p:cNvPr>
          <p:cNvSpPr>
            <a:spLocks noGrp="1"/>
          </p:cNvSpPr>
          <p:nvPr>
            <p:ph type="body" sz="quarter" idx="11"/>
          </p:nvPr>
        </p:nvSpPr>
        <p:spPr>
          <a:xfrm>
            <a:off x="539750" y="1052512"/>
            <a:ext cx="8027988" cy="5463034"/>
          </a:xfrm>
        </p:spPr>
        <p:txBody>
          <a:bodyPr/>
          <a:lstStyle/>
          <a:p>
            <a:pPr marL="9525" marR="4286" indent="0" algn="just">
              <a:spcBef>
                <a:spcPts val="79"/>
              </a:spcBef>
              <a:tabLst>
                <a:tab pos="266700" algn="l"/>
              </a:tabLst>
            </a:pPr>
            <a:r>
              <a:rPr lang="it-IT" dirty="0">
                <a:solidFill>
                  <a:schemeClr val="tx1"/>
                </a:solidFill>
                <a:latin typeface="Cera PRO Light"/>
              </a:rPr>
              <a:t>A scopo esemplificativo ma non esaustivo, rientrano nel seguente elenco: </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Eventi culturali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Manifestazioni artistiche</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Rievocazioni storiche</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Eventi enogastronomici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Rassegne e festival musicali, teatrali, cinematografici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Mostre ed esposizioni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Eventi sportivi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Convegni, conferenze, seminari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Fiere</a:t>
            </a:r>
          </a:p>
          <a:p>
            <a:pPr marL="9525" marR="4286" indent="0" algn="just">
              <a:spcBef>
                <a:spcPts val="79"/>
              </a:spcBef>
              <a:tabLst>
                <a:tab pos="266700" algn="l"/>
              </a:tabLst>
            </a:pPr>
            <a:r>
              <a:rPr lang="it-IT" dirty="0">
                <a:solidFill>
                  <a:schemeClr val="tx1"/>
                </a:solidFill>
                <a:latin typeface="Cera PRO Light"/>
              </a:rPr>
              <a:t>Pertanto, i principali CPV di riferimento sono:</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79950000-8 - Servizi di organizzazione di mostre, fiere e congressi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79951000-5 - Servizi di organizzazione di seminari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79952000-2 - Servizi di organizzazione di eventi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79952100-3 - Servizi di organizzazione di eventi culturali</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79953000-9 - Servizi di organizzazione di festival</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79954000-6 - Servizi di organizzazione di feste</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79955000-3 - Servizi di organizzazione di sfilate di moda</a:t>
            </a:r>
          </a:p>
          <a:p>
            <a:pPr marL="295275" marR="4286" indent="-285750" algn="just">
              <a:spcBef>
                <a:spcPts val="79"/>
              </a:spcBef>
              <a:buFont typeface="Arial" panose="020B0604020202020204" pitchFamily="34" charset="0"/>
              <a:buChar char="•"/>
              <a:tabLst>
                <a:tab pos="266700" algn="l"/>
              </a:tabLst>
            </a:pPr>
            <a:r>
              <a:rPr lang="it-IT" dirty="0">
                <a:solidFill>
                  <a:schemeClr val="tx1"/>
                </a:solidFill>
                <a:latin typeface="Cera PRO Light"/>
              </a:rPr>
              <a:t>79956000-0 - Servizi di organizzazione di fiere ed esposizioni</a:t>
            </a:r>
          </a:p>
          <a:p>
            <a:endParaRPr lang="it-IT" dirty="0"/>
          </a:p>
        </p:txBody>
      </p:sp>
    </p:spTree>
    <p:extLst>
      <p:ext uri="{BB962C8B-B14F-4D97-AF65-F5344CB8AC3E}">
        <p14:creationId xmlns:p14="http://schemas.microsoft.com/office/powerpoint/2010/main" val="37189017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166A6C-E978-6B93-77FD-62969749F0DF}"/>
              </a:ext>
            </a:extLst>
          </p:cNvPr>
          <p:cNvSpPr>
            <a:spLocks noGrp="1"/>
          </p:cNvSpPr>
          <p:nvPr>
            <p:ph type="title"/>
          </p:nvPr>
        </p:nvSpPr>
        <p:spPr>
          <a:xfrm>
            <a:off x="539750" y="365125"/>
            <a:ext cx="7975600" cy="369332"/>
          </a:xfrm>
        </p:spPr>
        <p:txBody>
          <a:bodyPr/>
          <a:lstStyle/>
          <a:p>
            <a:r>
              <a:rPr lang="it-IT" dirty="0">
                <a:solidFill>
                  <a:srgbClr val="64AB21"/>
                </a:solidFill>
                <a:latin typeface="Cera PRO" panose="00000800000000000000" pitchFamily="50" charset="0"/>
              </a:rPr>
              <a:t>Contenuti CAM Eventi</a:t>
            </a:r>
          </a:p>
        </p:txBody>
      </p:sp>
      <p:sp>
        <p:nvSpPr>
          <p:cNvPr id="4" name="Segnaposto contenuto 2">
            <a:extLst>
              <a:ext uri="{FF2B5EF4-FFF2-40B4-BE49-F238E27FC236}">
                <a16:creationId xmlns:a16="http://schemas.microsoft.com/office/drawing/2014/main" id="{D3E64ABE-FDFE-8AD1-586D-045311497902}"/>
              </a:ext>
            </a:extLst>
          </p:cNvPr>
          <p:cNvSpPr txBox="1">
            <a:spLocks/>
          </p:cNvSpPr>
          <p:nvPr/>
        </p:nvSpPr>
        <p:spPr>
          <a:xfrm>
            <a:off x="251520" y="1052736"/>
            <a:ext cx="4608512" cy="4759934"/>
          </a:xfrm>
          <a:prstGeom prst="rect">
            <a:avLst/>
          </a:prstGeom>
          <a:solidFill>
            <a:schemeClr val="accent6"/>
          </a:solidFill>
        </p:spPr>
        <p:txBody>
          <a:bodyPr>
            <a:normAutofit fontScale="25000" lnSpcReduction="20000"/>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90805" marR="0" lvl="0" indent="0" algn="l" defTabSz="914400" rtl="0" eaLnBrk="1" fontAlgn="auto" latinLnBrk="0" hangingPunct="1">
              <a:lnSpc>
                <a:spcPct val="100000"/>
              </a:lnSpc>
              <a:spcBef>
                <a:spcPts val="160"/>
              </a:spcBef>
              <a:spcAft>
                <a:spcPts val="0"/>
              </a:spcAft>
              <a:buClrTx/>
              <a:buSzTx/>
              <a:buFontTx/>
              <a:buNone/>
              <a:tabLst/>
              <a:defRPr/>
            </a:pPr>
            <a:r>
              <a:rPr kumimoji="0" lang="it-IT" sz="7200" b="1" i="0" u="none" strike="noStrike" kern="0" cap="none" spc="-4" normalizeH="0" baseline="0" noProof="0" dirty="0">
                <a:ln>
                  <a:noFill/>
                </a:ln>
                <a:solidFill>
                  <a:prstClr val="black"/>
                </a:solidFill>
                <a:effectLst/>
                <a:uLnTx/>
                <a:uFillTx/>
                <a:latin typeface="Cera PRO" panose="00000800000000000000" pitchFamily="50" charset="0"/>
                <a:ea typeface="+mn-ea"/>
                <a:cs typeface="+mn-cs"/>
              </a:rPr>
              <a:t>CLAUSOLE CONTRATTUALI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Nomina del responsabile della sostenibilità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Progettazione di «eventi per tutti»</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Rispetto del diritto dei lavoro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Riunioni a distanza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Alloggi accessibili e vicini alla sede dell’evento</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Riduzione degli stampati (biglietti, materiale promozionale)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Allestimenti conformi ai CAM arredi interni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Riuso arredi e allestimenti </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Riduzione del volume e del peso degli imballaggi (allestimenti)</a:t>
            </a:r>
          </a:p>
          <a:p>
            <a:pPr marL="342900" marR="0" lvl="0" indent="-342900" algn="l" defTabSz="457200" rtl="0" eaLnBrk="1" fontAlgn="auto" latinLnBrk="0" hangingPunct="1">
              <a:lnSpc>
                <a:spcPct val="160000"/>
              </a:lnSpc>
              <a:spcBef>
                <a:spcPts val="0"/>
              </a:spcBef>
              <a:spcAft>
                <a:spcPts val="600"/>
              </a:spcAft>
              <a:buClrTx/>
              <a:buSzTx/>
              <a:buFont typeface="Wingdings" panose="05000000000000000000" pitchFamily="2" charset="2"/>
              <a:buChar char="Ø"/>
              <a:tabLst/>
              <a:defRPr/>
            </a:pPr>
            <a:r>
              <a:rPr kumimoji="0" lang="it-IT" sz="5600" b="0" i="0" u="none" strike="noStrike" kern="0" cap="none" spc="-4" normalizeH="0" baseline="0" noProof="0" dirty="0">
                <a:ln>
                  <a:noFill/>
                </a:ln>
                <a:solidFill>
                  <a:prstClr val="black"/>
                </a:solidFill>
                <a:effectLst/>
                <a:uLnTx/>
                <a:uFillTx/>
                <a:latin typeface="Cera PRO Light"/>
                <a:ea typeface="+mn-ea"/>
                <a:cs typeface="+mn-cs"/>
              </a:rPr>
              <a:t>Gadget solo se necessari (riutilizzabili e sostenibili) </a:t>
            </a:r>
          </a:p>
          <a:p>
            <a:pPr marL="0" marR="0" lvl="0" indent="0" algn="l" defTabSz="914400" rtl="0" eaLnBrk="1" fontAlgn="auto" latinLnBrk="0" hangingPunct="1">
              <a:lnSpc>
                <a:spcPct val="160000"/>
              </a:lnSpc>
              <a:spcBef>
                <a:spcPts val="0"/>
              </a:spcBef>
              <a:spcAft>
                <a:spcPts val="0"/>
              </a:spcAft>
              <a:buClrTx/>
              <a:buSzTx/>
              <a:buFont typeface="Wingdings" panose="05000000000000000000" pitchFamily="2" charset="2"/>
              <a:buChar char="Ø"/>
              <a:tabLst/>
              <a:defRPr/>
            </a:pPr>
            <a:endParaRPr kumimoji="0" lang="it-IT" sz="1400" b="0" i="0" u="none" strike="noStrike" kern="0" cap="none" spc="-4" normalizeH="0" baseline="0" noProof="0" dirty="0">
              <a:ln>
                <a:noFill/>
              </a:ln>
              <a:solidFill>
                <a:prstClr val="black"/>
              </a:solidFill>
              <a:effectLst/>
              <a:uLnTx/>
              <a:uFillTx/>
              <a:latin typeface="Cera PRO 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Segnaposto contenuto 2">
            <a:extLst>
              <a:ext uri="{FF2B5EF4-FFF2-40B4-BE49-F238E27FC236}">
                <a16:creationId xmlns:a16="http://schemas.microsoft.com/office/drawing/2014/main" id="{0F113DCD-7850-17BB-C5E3-10265F21300A}"/>
              </a:ext>
            </a:extLst>
          </p:cNvPr>
          <p:cNvSpPr txBox="1">
            <a:spLocks/>
          </p:cNvSpPr>
          <p:nvPr/>
        </p:nvSpPr>
        <p:spPr>
          <a:xfrm>
            <a:off x="5004048" y="1052736"/>
            <a:ext cx="3888432" cy="4759934"/>
          </a:xfrm>
          <a:prstGeom prst="rect">
            <a:avLst/>
          </a:prstGeom>
          <a:solidFill>
            <a:srgbClr val="00B050"/>
          </a:solidFill>
        </p:spPr>
        <p:txBody>
          <a:bodyPr vert="horz" lIns="91440" tIns="45720" rIns="91440" bIns="45720" rtlCol="0">
            <a:normAutofit lnSpcReduction="10000"/>
          </a:bodyPr>
          <a:lstStyle>
            <a:lvl1pPr marL="342900" indent="-342900" algn="ctr" defTabSz="457200" rtl="0" eaLnBrk="1" latinLnBrk="0" hangingPunct="1">
              <a:spcBef>
                <a:spcPct val="20000"/>
              </a:spcBef>
              <a:buFont typeface="Arial"/>
              <a:buNone/>
              <a:defRPr sz="1600" kern="1200">
                <a:solidFill>
                  <a:schemeClr val="tx1">
                    <a:lumMod val="50000"/>
                    <a:lumOff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0805" marR="0" lvl="0" indent="-342900" algn="l" defTabSz="914400" rtl="0" eaLnBrk="1" fontAlgn="auto" latinLnBrk="0" hangingPunct="1">
              <a:lnSpc>
                <a:spcPct val="90000"/>
              </a:lnSpc>
              <a:spcBef>
                <a:spcPts val="160"/>
              </a:spcBef>
              <a:spcAft>
                <a:spcPts val="0"/>
              </a:spcAft>
              <a:buClrTx/>
              <a:buSzTx/>
              <a:buFont typeface="Arial"/>
              <a:buNone/>
              <a:tabLst/>
              <a:defRPr/>
            </a:pPr>
            <a:r>
              <a:rPr kumimoji="0" lang="it-IT" sz="1900" b="1" i="0" u="none" strike="noStrike" kern="0" cap="none" spc="-4" normalizeH="0" baseline="0" noProof="0" dirty="0">
                <a:ln>
                  <a:noFill/>
                </a:ln>
                <a:solidFill>
                  <a:prstClr val="black"/>
                </a:solidFill>
                <a:effectLst/>
                <a:uLnTx/>
                <a:uFillTx/>
                <a:latin typeface="Cera PRO "/>
                <a:ea typeface="+mn-ea"/>
                <a:cs typeface="Arial"/>
              </a:rPr>
              <a:t>CRITERI PREMIANTI</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Adozione di un SGA per l’evento</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P</a:t>
            </a:r>
            <a:r>
              <a:rPr kumimoji="0" lang="it-IT" sz="1300" b="0" i="0" u="none" strike="noStrike" kern="0" cap="none" spc="-4" normalizeH="0" baseline="0" noProof="0" dirty="0" err="1">
                <a:ln>
                  <a:noFill/>
                </a:ln>
                <a:solidFill>
                  <a:prstClr val="black"/>
                </a:solidFill>
                <a:effectLst/>
                <a:uLnTx/>
                <a:uFillTx/>
                <a:latin typeface="Cera PRO Light"/>
                <a:ea typeface="+mn-ea"/>
                <a:cs typeface="Arial"/>
              </a:rPr>
              <a:t>lastica</a:t>
            </a:r>
            <a:r>
              <a:rPr kumimoji="0" lang="it-IT" sz="1300" b="0" i="0" u="none" strike="noStrike" kern="0" cap="none" spc="-4" normalizeH="0" baseline="0" noProof="0" dirty="0">
                <a:ln>
                  <a:noFill/>
                </a:ln>
                <a:solidFill>
                  <a:prstClr val="black"/>
                </a:solidFill>
                <a:effectLst/>
                <a:uLnTx/>
                <a:uFillTx/>
                <a:latin typeface="Cera PRO Light"/>
                <a:ea typeface="+mn-ea"/>
                <a:cs typeface="Arial"/>
              </a:rPr>
              <a:t> riciclata per arredi e allestimenti</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Location adeguata all’evento (siti tutelati) </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Ulteriori criteri di mobilità sostenibile</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Sostenibilità degli sponsor o dei fornitori </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Valorizzazione del territorio </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Ulteriori criteri per trasporto dei materiali</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Ulteriori criteri per tovaglie e tovaglioli </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Ulteriori criteri per la location</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Monitoraggio delle prestazioni ambientali</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a:ln>
                  <a:noFill/>
                </a:ln>
                <a:solidFill>
                  <a:prstClr val="black"/>
                </a:solidFill>
                <a:effectLst/>
                <a:uLnTx/>
                <a:uFillTx/>
                <a:latin typeface="Cera PRO Light"/>
                <a:ea typeface="+mn-ea"/>
                <a:cs typeface="Arial"/>
              </a:rPr>
              <a:t>Eventi per bambini e famiglie </a:t>
            </a:r>
          </a:p>
          <a:p>
            <a:pPr marL="0" marR="0" lvl="0" indent="-342900" algn="l" defTabSz="457200" rtl="0" eaLnBrk="1" fontAlgn="auto" latinLnBrk="0" hangingPunct="1">
              <a:lnSpc>
                <a:spcPct val="150000"/>
              </a:lnSpc>
              <a:spcBef>
                <a:spcPts val="0"/>
              </a:spcBef>
              <a:spcAft>
                <a:spcPts val="600"/>
              </a:spcAft>
              <a:buClrTx/>
              <a:buSzTx/>
              <a:buFont typeface="Wingdings" panose="05000000000000000000" pitchFamily="2" charset="2"/>
              <a:buChar char="Ø"/>
              <a:tabLst/>
              <a:defRPr/>
            </a:pPr>
            <a:r>
              <a:rPr kumimoji="0" lang="it-IT" sz="1300" b="0" i="0" u="none" strike="noStrike" kern="0" cap="none" spc="-4" normalizeH="0" baseline="0" noProof="0" dirty="0" err="1">
                <a:ln>
                  <a:noFill/>
                </a:ln>
                <a:solidFill>
                  <a:prstClr val="black"/>
                </a:solidFill>
                <a:effectLst/>
                <a:uLnTx/>
                <a:uFillTx/>
                <a:latin typeface="Cera PRO Light"/>
                <a:ea typeface="+mn-ea"/>
                <a:cs typeface="Arial"/>
              </a:rPr>
              <a:t>Ecovolontari</a:t>
            </a:r>
            <a:r>
              <a:rPr kumimoji="0" lang="it-IT" sz="1300" b="0" i="0" u="none" strike="noStrike" kern="0" cap="none" spc="-4" normalizeH="0" baseline="0" noProof="0" dirty="0">
                <a:ln>
                  <a:noFill/>
                </a:ln>
                <a:solidFill>
                  <a:prstClr val="black"/>
                </a:solidFill>
                <a:effectLst/>
                <a:uLnTx/>
                <a:uFillTx/>
                <a:latin typeface="Cera PRO Light"/>
                <a:ea typeface="+mn-ea"/>
                <a:cs typeface="Arial"/>
              </a:rPr>
              <a:t>  </a:t>
            </a:r>
            <a:endParaRPr kumimoji="0" lang="it-IT" sz="1400" b="0" i="0" u="none" strike="noStrike" kern="0" cap="none" spc="-4" normalizeH="0" baseline="0" noProof="0" dirty="0">
              <a:ln>
                <a:noFill/>
              </a:ln>
              <a:solidFill>
                <a:prstClr val="black"/>
              </a:solidFill>
              <a:effectLst/>
              <a:uLnTx/>
              <a:uFillTx/>
              <a:latin typeface="Cera PRO Light"/>
              <a:ea typeface="+mn-ea"/>
              <a:cs typeface="Arial"/>
            </a:endParaRPr>
          </a:p>
          <a:p>
            <a:pPr marL="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it-IT" sz="1400" b="0" i="0" u="none" strike="noStrike" kern="0" cap="none" spc="-4" normalizeH="0" baseline="0" noProof="0" dirty="0">
              <a:ln>
                <a:noFill/>
              </a:ln>
              <a:solidFill>
                <a:prstClr val="black"/>
              </a:solidFill>
              <a:effectLst/>
              <a:uLnTx/>
              <a:uFillTx/>
              <a:latin typeface="Cera PRO Light"/>
              <a:ea typeface="+mn-ea"/>
              <a:cs typeface="Arial"/>
            </a:endParaRPr>
          </a:p>
          <a:p>
            <a:pPr marL="342900" marR="0" lvl="0" indent="-342900" algn="l" defTabSz="457200" rtl="0" eaLnBrk="1" fontAlgn="auto" latinLnBrk="0" hangingPunct="1">
              <a:lnSpc>
                <a:spcPct val="100000"/>
              </a:lnSpc>
              <a:spcBef>
                <a:spcPct val="20000"/>
              </a:spcBef>
              <a:spcAft>
                <a:spcPts val="0"/>
              </a:spcAft>
              <a:buClrTx/>
              <a:buSzTx/>
              <a:buFont typeface="Wingdings" panose="05000000000000000000" pitchFamily="2" charset="2"/>
              <a:buChar char="Ø"/>
              <a:tabLst/>
              <a:defRPr/>
            </a:pPr>
            <a:endParaRPr kumimoji="0" lang="it-IT" sz="1400" b="0" i="0" u="none" strike="noStrike" kern="1200" cap="none" spc="-4" normalizeH="0" baseline="0" noProof="0" dirty="0">
              <a:ln>
                <a:noFill/>
              </a:ln>
              <a:solidFill>
                <a:prstClr val="black"/>
              </a:solidFill>
              <a:effectLst/>
              <a:uLnTx/>
              <a:uFillTx/>
              <a:latin typeface="Cera PRO Ligh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4" normalizeH="0" baseline="0" noProof="0" dirty="0">
              <a:ln>
                <a:noFill/>
              </a:ln>
              <a:solidFill>
                <a:prstClr val="black"/>
              </a:solidFill>
              <a:effectLst/>
              <a:uLnTx/>
              <a:uFillTx/>
              <a:latin typeface="Cera PRO Ligh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4" normalizeH="0" baseline="0" noProof="0" dirty="0">
              <a:ln>
                <a:noFill/>
              </a:ln>
              <a:solidFill>
                <a:prstClr val="black"/>
              </a:solidFill>
              <a:effectLst/>
              <a:uLnTx/>
              <a:uFillTx/>
              <a:latin typeface="Cera PRO Light"/>
              <a:ea typeface="+mn-ea"/>
              <a:cs typeface="Arial"/>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4" normalizeH="0" baseline="0" noProof="0" dirty="0">
              <a:ln>
                <a:noFill/>
              </a:ln>
              <a:solidFill>
                <a:prstClr val="black"/>
              </a:solidFill>
              <a:effectLst/>
              <a:uLnTx/>
              <a:uFillTx/>
              <a:latin typeface="Cera PRO Light"/>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4" normalizeH="0" baseline="0" noProof="0" dirty="0">
              <a:ln>
                <a:noFill/>
              </a:ln>
              <a:solidFill>
                <a:prstClr val="black">
                  <a:lumMod val="50000"/>
                  <a:lumOff val="50000"/>
                </a:prstClr>
              </a:solidFill>
              <a:effectLst/>
              <a:uLnTx/>
              <a:uFillTx/>
              <a:latin typeface="Cera PRO Light"/>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prstClr val="black">
                  <a:lumMod val="50000"/>
                  <a:lumOff val="50000"/>
                </a:prstClr>
              </a:solidFill>
              <a:effectLst/>
              <a:uLnTx/>
              <a:uFillTx/>
              <a:latin typeface="Arial"/>
              <a:ea typeface="+mn-ea"/>
              <a:cs typeface="Arial"/>
            </a:endParaRPr>
          </a:p>
        </p:txBody>
      </p:sp>
    </p:spTree>
    <p:extLst>
      <p:ext uri="{BB962C8B-B14F-4D97-AF65-F5344CB8AC3E}">
        <p14:creationId xmlns:p14="http://schemas.microsoft.com/office/powerpoint/2010/main" val="33670768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479296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040">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1074400">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 Nomina di un responsabile di sostenibilità</a:t>
                      </a:r>
                    </a:p>
                  </a:txBody>
                  <a:tcPr>
                    <a:solidFill>
                      <a:schemeClr val="bg1">
                        <a:lumMod val="95000"/>
                      </a:schemeClr>
                    </a:solidFill>
                  </a:tcPr>
                </a:tc>
                <a:tc>
                  <a:txBody>
                    <a:bodyPr/>
                    <a:lstStyle/>
                    <a:p>
                      <a:pPr>
                        <a:spcBef>
                          <a:spcPts val="0"/>
                        </a:spcBef>
                        <a:spcAft>
                          <a:spcPts val="0"/>
                        </a:spcAft>
                      </a:pPr>
                      <a:r>
                        <a:rPr lang="it-IT" sz="1600" dirty="0">
                          <a:latin typeface="Ebrima" panose="02000000000000000000" pitchFamily="2" charset="0"/>
                          <a:ea typeface="Ebrima" panose="02000000000000000000" pitchFamily="2" charset="0"/>
                          <a:cs typeface="Ebrima" panose="02000000000000000000" pitchFamily="2" charset="0"/>
                        </a:rPr>
                        <a:t>Nomina formale del responsabile di sostenibilità</a:t>
                      </a:r>
                    </a:p>
                  </a:txBody>
                  <a:tcPr>
                    <a:solidFill>
                      <a:schemeClr val="accent6">
                        <a:lumMod val="40000"/>
                        <a:lumOff val="60000"/>
                      </a:schemeClr>
                    </a:solidFill>
                  </a:tcPr>
                </a:tc>
                <a:tc>
                  <a:txBody>
                    <a:bodyPr/>
                    <a:lstStyle/>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Atto formale sottoscritto dal legale rappresentate dell’organizzazione. </a:t>
                      </a:r>
                    </a:p>
                  </a:txBody>
                  <a:tcPr>
                    <a:solidFill>
                      <a:srgbClr val="FFAFAF"/>
                    </a:solidFill>
                  </a:tcPr>
                </a:tc>
                <a:extLst>
                  <a:ext uri="{0D108BD9-81ED-4DB2-BD59-A6C34878D82A}">
                    <a16:rowId xmlns:a16="http://schemas.microsoft.com/office/drawing/2014/main" val="4266423151"/>
                  </a:ext>
                </a:extLst>
              </a:tr>
              <a:tr h="556460">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4.1.2 Riunioni operative</a:t>
                      </a:r>
                    </a:p>
                  </a:txBody>
                  <a:tcPr>
                    <a:solidFill>
                      <a:schemeClr val="bg1">
                        <a:lumMod val="95000"/>
                      </a:schemeClr>
                    </a:solidFill>
                  </a:tcPr>
                </a:tc>
                <a:tc>
                  <a:txBody>
                    <a:bodyPr/>
                    <a:lstStyle/>
                    <a:p>
                      <a:pPr>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Riunioni a distanza usando strumenti telematici</a:t>
                      </a:r>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a:t>
                      </a:r>
                    </a:p>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a:t>
                      </a:r>
                    </a:p>
                  </a:txBody>
                  <a:tcPr>
                    <a:solidFill>
                      <a:srgbClr val="FFAFAF"/>
                    </a:solidFill>
                  </a:tcPr>
                </a:tc>
                <a:extLst>
                  <a:ext uri="{0D108BD9-81ED-4DB2-BD59-A6C34878D82A}">
                    <a16:rowId xmlns:a16="http://schemas.microsoft.com/office/drawing/2014/main" val="1184699352"/>
                  </a:ext>
                </a:extLst>
              </a:tr>
              <a:tr h="561301">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4.1.3 Alloggi</a:t>
                      </a:r>
                    </a:p>
                  </a:txBody>
                  <a:tcPr>
                    <a:solidFill>
                      <a:schemeClr val="bg1">
                        <a:lumMod val="95000"/>
                      </a:schemeClr>
                    </a:solidFill>
                  </a:tcPr>
                </a:tc>
                <a:tc>
                  <a:txBody>
                    <a:bodyPr/>
                    <a:lstStyle/>
                    <a:p>
                      <a:pPr marL="177800" indent="-177800">
                        <a:spcBef>
                          <a:spcPts val="0"/>
                        </a:spcBef>
                        <a:spcAft>
                          <a:spcPts val="0"/>
                        </a:spcAft>
                        <a:buFont typeface="Arial" panose="020B0604020202020204" pitchFamily="34" charset="0"/>
                        <a:buChar char="•"/>
                      </a:pPr>
                      <a:r>
                        <a:rPr lang="it-IT" sz="1600" dirty="0">
                          <a:latin typeface="Ebrima" panose="02000000000000000000" pitchFamily="2" charset="0"/>
                          <a:ea typeface="Ebrima" panose="02000000000000000000" pitchFamily="2" charset="0"/>
                          <a:cs typeface="Ebrima" panose="02000000000000000000" pitchFamily="2" charset="0"/>
                        </a:rPr>
                        <a:t>Per ospiti &gt; no per partecipanti</a:t>
                      </a:r>
                    </a:p>
                    <a:p>
                      <a:pPr marL="177800" indent="-177800">
                        <a:spcBef>
                          <a:spcPts val="0"/>
                        </a:spcBef>
                        <a:spcAft>
                          <a:spcPts val="0"/>
                        </a:spcAft>
                        <a:buFont typeface="Arial" panose="020B0604020202020204" pitchFamily="34" charset="0"/>
                        <a:buChar char="•"/>
                      </a:pPr>
                      <a:r>
                        <a:rPr lang="it-IT" sz="1600" dirty="0">
                          <a:latin typeface="Ebrima" panose="02000000000000000000" pitchFamily="2" charset="0"/>
                          <a:ea typeface="Ebrima" panose="02000000000000000000" pitchFamily="2" charset="0"/>
                          <a:cs typeface="Ebrima" panose="02000000000000000000" pitchFamily="2" charset="0"/>
                        </a:rPr>
                        <a:t>Entro 1 km dall’evento</a:t>
                      </a:r>
                    </a:p>
                    <a:p>
                      <a:pPr marL="177800" indent="-177800">
                        <a:spcBef>
                          <a:spcPts val="0"/>
                        </a:spcBef>
                        <a:spcAft>
                          <a:spcPts val="0"/>
                        </a:spcAft>
                        <a:buFont typeface="Arial" panose="020B0604020202020204" pitchFamily="34" charset="0"/>
                        <a:buChar char="•"/>
                      </a:pPr>
                      <a:r>
                        <a:rPr lang="it-IT" sz="1600" dirty="0">
                          <a:latin typeface="Ebrima" panose="02000000000000000000" pitchFamily="2" charset="0"/>
                          <a:ea typeface="Ebrima" panose="02000000000000000000" pitchFamily="2" charset="0"/>
                          <a:cs typeface="Ebrima" panose="02000000000000000000" pitchFamily="2" charset="0"/>
                        </a:rPr>
                        <a:t>Accessibili</a:t>
                      </a:r>
                    </a:p>
                    <a:p>
                      <a:pPr marL="177800" indent="-177800">
                        <a:spcBef>
                          <a:spcPts val="0"/>
                        </a:spcBef>
                        <a:spcAft>
                          <a:spcPts val="0"/>
                        </a:spcAft>
                        <a:buFont typeface="Arial" panose="020B0604020202020204" pitchFamily="34" charset="0"/>
                        <a:buChar char="•"/>
                      </a:pPr>
                      <a:r>
                        <a:rPr lang="it-IT" sz="1600" dirty="0">
                          <a:latin typeface="Ebrima" panose="02000000000000000000" pitchFamily="2" charset="0"/>
                          <a:ea typeface="Ebrima" panose="02000000000000000000" pitchFamily="2" charset="0"/>
                          <a:cs typeface="Ebrima" panose="02000000000000000000" pitchFamily="2" charset="0"/>
                        </a:rPr>
                        <a:t>collegati TPL </a:t>
                      </a:r>
                    </a:p>
                  </a:txBody>
                  <a:tcPr>
                    <a:solidFill>
                      <a:schemeClr val="accent6">
                        <a:lumMod val="40000"/>
                        <a:lumOff val="60000"/>
                      </a:schemeClr>
                    </a:solidFill>
                  </a:tcPr>
                </a:tc>
                <a:tc>
                  <a:txBody>
                    <a:bodyPr/>
                    <a:lstStyle/>
                    <a:p>
                      <a:pPr marL="0">
                        <a:spcBef>
                          <a:spcPts val="0"/>
                        </a:spcBef>
                        <a:spcAft>
                          <a:spcPts val="0"/>
                        </a:spcAft>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indent="0">
                        <a:spcBef>
                          <a:spcPts val="0"/>
                        </a:spcBef>
                        <a:spcAft>
                          <a:spcPts val="0"/>
                        </a:spcAft>
                        <a:buFont typeface="Wingdings" panose="05000000000000000000" pitchFamily="2" charset="2"/>
                        <a:buNone/>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Elenco alloggi</a:t>
                      </a:r>
                    </a:p>
                    <a:p>
                      <a:pPr marL="0" indent="0">
                        <a:spcBef>
                          <a:spcPts val="0"/>
                        </a:spcBef>
                        <a:spcAft>
                          <a:spcPts val="0"/>
                        </a:spcAft>
                        <a:buFont typeface="Wingdings" panose="05000000000000000000" pitchFamily="2" charset="2"/>
                        <a:buNone/>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a:spcBef>
                          <a:spcPts val="0"/>
                        </a:spcBef>
                        <a:spcAft>
                          <a:spcPts val="0"/>
                        </a:spcAft>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Sopralluoghi a campione nelle strutture</a:t>
                      </a:r>
                    </a:p>
                  </a:txBody>
                  <a:tcPr>
                    <a:solidFill>
                      <a:srgbClr val="FFAFAF"/>
                    </a:solidFill>
                  </a:tcPr>
                </a:tc>
                <a:extLst>
                  <a:ext uri="{0D108BD9-81ED-4DB2-BD59-A6C34878D82A}">
                    <a16:rowId xmlns:a16="http://schemas.microsoft.com/office/drawing/2014/main" val="4032784616"/>
                  </a:ext>
                </a:extLst>
              </a:tr>
            </a:tbl>
          </a:graphicData>
        </a:graphic>
      </p:graphicFrame>
    </p:spTree>
    <p:extLst>
      <p:ext uri="{BB962C8B-B14F-4D97-AF65-F5344CB8AC3E}">
        <p14:creationId xmlns:p14="http://schemas.microsoft.com/office/powerpoint/2010/main" val="2529611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6928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040">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1157166">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4.1.4 Biglietti e materiali informativi e promozionali</a:t>
                      </a:r>
                    </a:p>
                  </a:txBody>
                  <a:tcPr>
                    <a:solidFill>
                      <a:schemeClr val="bg1">
                        <a:lumMod val="95000"/>
                      </a:schemeClr>
                    </a:solidFill>
                  </a:tcPr>
                </a:tc>
                <a:tc>
                  <a:txBody>
                    <a:bodyPr/>
                    <a:lstStyle/>
                    <a:p>
                      <a:pPr marL="177800" indent="-177800">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I biglietti e materiale di comunicazione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sono in formato digitale</a:t>
                      </a:r>
                    </a:p>
                    <a:p>
                      <a:pPr marL="177800" indent="-177800">
                        <a:buFont typeface="Arial" panose="020B0604020202020204" pitchFamily="34" charset="0"/>
                        <a:buChar cha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sistemi informatici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di prenotazione e controllo dei biglietti elettronici. </a:t>
                      </a:r>
                    </a:p>
                    <a:p>
                      <a:pPr marL="177800" indent="-177800">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biglietti cartacei: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solo a richiesta</a:t>
                      </a:r>
                    </a:p>
                    <a:p>
                      <a:pPr marL="177800" marR="0" lvl="0" indent="-1778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Eventuali materiali cartacei devono essere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stampati su carta riciclata e</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proveniente da foreste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gestite in modo responsabile o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certificata</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nonché stampati in modalità fronte retro.</a:t>
                      </a:r>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r h="991484">
                <a:tc>
                  <a:txBody>
                    <a:bodyPr/>
                    <a:lstStyle/>
                    <a:p>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4.1.5 Comunicazione accessibile agli eventi</a:t>
                      </a:r>
                    </a:p>
                  </a:txBody>
                  <a:tcPr>
                    <a:solidFill>
                      <a:schemeClr val="bg1">
                        <a:lumMod val="95000"/>
                      </a:schemeClr>
                    </a:solidFill>
                  </a:tcPr>
                </a:tc>
                <a:tc>
                  <a:txBody>
                    <a:bodyPr/>
                    <a:lstStyle/>
                    <a:p>
                      <a:pPr marL="285750" indent="-285750">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Per tutti gli eventi che prevedono incontri dove si parla in pubblico sia “in presenza” che “a distanza” è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sempre garantita la sottotitolazione</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a:t>
                      </a:r>
                    </a:p>
                    <a:p>
                      <a:pPr marL="285750" indent="-285750">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In aggiunta è auspicabile anche la traduzione in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Lingua Italiana dei Segni (LIS)</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a:t>
                      </a:r>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1184699352"/>
                  </a:ext>
                </a:extLst>
              </a:tr>
            </a:tbl>
          </a:graphicData>
        </a:graphic>
      </p:graphicFrame>
    </p:spTree>
    <p:extLst>
      <p:ext uri="{BB962C8B-B14F-4D97-AF65-F5344CB8AC3E}">
        <p14:creationId xmlns:p14="http://schemas.microsoft.com/office/powerpoint/2010/main" val="6579327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294F89-F118-C39C-5BE3-5EE4DEA4B0A9}"/>
              </a:ext>
            </a:extLst>
          </p:cNvPr>
          <p:cNvSpPr>
            <a:spLocks noGrp="1"/>
          </p:cNvSpPr>
          <p:nvPr>
            <p:ph type="title"/>
          </p:nvPr>
        </p:nvSpPr>
        <p:spPr>
          <a:xfrm>
            <a:off x="539750" y="365125"/>
            <a:ext cx="7975600" cy="369332"/>
          </a:xfrm>
        </p:spPr>
        <p:txBody>
          <a:bodyPr/>
          <a:lstStyle/>
          <a:p>
            <a:r>
              <a:rPr lang="it-IT" dirty="0">
                <a:solidFill>
                  <a:srgbClr val="64AB21"/>
                </a:solidFill>
                <a:latin typeface="Cera PRO" panose="00000800000000000000" pitchFamily="50" charset="0"/>
              </a:rPr>
              <a:t>Materiale cartaceo </a:t>
            </a:r>
            <a:endParaRPr lang="it-IT" dirty="0"/>
          </a:p>
        </p:txBody>
      </p:sp>
      <p:pic>
        <p:nvPicPr>
          <p:cNvPr id="5" name="Immagine 4">
            <a:extLst>
              <a:ext uri="{FF2B5EF4-FFF2-40B4-BE49-F238E27FC236}">
                <a16:creationId xmlns:a16="http://schemas.microsoft.com/office/drawing/2014/main" id="{50A88EE2-29C6-CC93-1FC7-A90164D637D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4249" y="1735086"/>
            <a:ext cx="1700213" cy="2123599"/>
          </a:xfrm>
          <a:prstGeom prst="rect">
            <a:avLst/>
          </a:prstGeom>
          <a:ln>
            <a:solidFill>
              <a:schemeClr val="tx1"/>
            </a:solidFill>
          </a:ln>
          <a:effectLst/>
        </p:spPr>
      </p:pic>
      <p:grpSp>
        <p:nvGrpSpPr>
          <p:cNvPr id="6" name="Group 15">
            <a:extLst>
              <a:ext uri="{FF2B5EF4-FFF2-40B4-BE49-F238E27FC236}">
                <a16:creationId xmlns:a16="http://schemas.microsoft.com/office/drawing/2014/main" id="{5EDD2A81-ED3C-9698-629E-4270B9BAEB6A}"/>
              </a:ext>
            </a:extLst>
          </p:cNvPr>
          <p:cNvGrpSpPr>
            <a:grpSpLocks/>
          </p:cNvGrpSpPr>
          <p:nvPr/>
        </p:nvGrpSpPr>
        <p:grpSpPr bwMode="auto">
          <a:xfrm>
            <a:off x="5042768" y="3358146"/>
            <a:ext cx="1026795" cy="592931"/>
            <a:chOff x="4575" y="13702"/>
            <a:chExt cx="2760" cy="2253"/>
          </a:xfrm>
        </p:grpSpPr>
        <p:sp>
          <p:nvSpPr>
            <p:cNvPr id="7" name="Oval 16">
              <a:extLst>
                <a:ext uri="{FF2B5EF4-FFF2-40B4-BE49-F238E27FC236}">
                  <a16:creationId xmlns:a16="http://schemas.microsoft.com/office/drawing/2014/main" id="{73DC1A51-13CA-AD1F-3C4E-C01BCC8A6855}"/>
                </a:ext>
              </a:extLst>
            </p:cNvPr>
            <p:cNvSpPr>
              <a:spLocks noChangeArrowheads="1"/>
            </p:cNvSpPr>
            <p:nvPr/>
          </p:nvSpPr>
          <p:spPr bwMode="auto">
            <a:xfrm>
              <a:off x="5595" y="14710"/>
              <a:ext cx="1740" cy="1245"/>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68580" tIns="34290" rIns="68580" bIns="3429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350" b="0" i="0" u="none" strike="noStrike" kern="1200" cap="none" spc="0" normalizeH="0" baseline="0" noProof="0">
                <a:ln>
                  <a:noFill/>
                </a:ln>
                <a:solidFill>
                  <a:prstClr val="black"/>
                </a:solidFill>
                <a:effectLst/>
                <a:uLnTx/>
                <a:uFillTx/>
                <a:latin typeface="Calibri"/>
                <a:ea typeface="+mn-ea"/>
                <a:cs typeface="Arial" charset="0"/>
              </a:endParaRPr>
            </a:p>
          </p:txBody>
        </p:sp>
        <p:cxnSp>
          <p:nvCxnSpPr>
            <p:cNvPr id="8" name="AutoShape 17">
              <a:extLst>
                <a:ext uri="{FF2B5EF4-FFF2-40B4-BE49-F238E27FC236}">
                  <a16:creationId xmlns:a16="http://schemas.microsoft.com/office/drawing/2014/main" id="{801EBF28-C832-79EA-7755-27636AA1B3E8}"/>
                </a:ext>
              </a:extLst>
            </p:cNvPr>
            <p:cNvCxnSpPr>
              <a:cxnSpLocks noChangeShapeType="1"/>
            </p:cNvCxnSpPr>
            <p:nvPr/>
          </p:nvCxnSpPr>
          <p:spPr bwMode="auto">
            <a:xfrm flipH="1" flipV="1">
              <a:off x="4575" y="13702"/>
              <a:ext cx="1125" cy="1290"/>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grpSp>
      <p:graphicFrame>
        <p:nvGraphicFramePr>
          <p:cNvPr id="9" name="Tabella 8">
            <a:extLst>
              <a:ext uri="{FF2B5EF4-FFF2-40B4-BE49-F238E27FC236}">
                <a16:creationId xmlns:a16="http://schemas.microsoft.com/office/drawing/2014/main" id="{3788B52F-6019-798B-9765-D0570E32AA90}"/>
              </a:ext>
            </a:extLst>
          </p:cNvPr>
          <p:cNvGraphicFramePr>
            <a:graphicFrameLocks noGrp="1"/>
          </p:cNvGraphicFramePr>
          <p:nvPr/>
        </p:nvGraphicFramePr>
        <p:xfrm>
          <a:off x="899592" y="4581226"/>
          <a:ext cx="6608680" cy="815340"/>
        </p:xfrm>
        <a:graphic>
          <a:graphicData uri="http://schemas.openxmlformats.org/drawingml/2006/table">
            <a:tbl>
              <a:tblPr firstRow="1" firstCol="1" bandRow="1"/>
              <a:tblGrid>
                <a:gridCol w="6608680">
                  <a:extLst>
                    <a:ext uri="{9D8B030D-6E8A-4147-A177-3AD203B41FA5}">
                      <a16:colId xmlns:a16="http://schemas.microsoft.com/office/drawing/2014/main" val="20000"/>
                    </a:ext>
                  </a:extLst>
                </a:gridCol>
              </a:tblGrid>
              <a:tr h="815340">
                <a:tc>
                  <a:txBody>
                    <a:bodyPr/>
                    <a:lstStyle/>
                    <a:p>
                      <a:pPr algn="just">
                        <a:spcBef>
                          <a:spcPts val="600"/>
                        </a:spcBef>
                        <a:spcAft>
                          <a:spcPts val="800"/>
                        </a:spcAft>
                      </a:pPr>
                      <a:r>
                        <a:rPr lang="nl-BE" sz="1600" dirty="0">
                          <a:solidFill>
                            <a:srgbClr val="404040"/>
                          </a:solidFill>
                          <a:effectLst/>
                          <a:latin typeface="Lato Light"/>
                          <a:ea typeface="Calibri" panose="020F0502020204030204" pitchFamily="34" charset="0"/>
                          <a:cs typeface="Times New Roman" panose="02020603050405020304" pitchFamily="18" charset="0"/>
                        </a:rPr>
                        <a:t>Per la scelta di tipografie certificate PEFC visita: </a:t>
                      </a:r>
                      <a:r>
                        <a:rPr lang="nl-BE" sz="1600" i="1" u="none" strike="noStrike" dirty="0">
                          <a:solidFill>
                            <a:srgbClr val="404040"/>
                          </a:solidFill>
                          <a:effectLst/>
                          <a:latin typeface="Lato Light"/>
                          <a:ea typeface="Calibri" panose="020F0502020204030204" pitchFamily="34" charset="0"/>
                          <a:cs typeface="Times New Roman" panose="02020603050405020304" pitchFamily="18" charset="0"/>
                          <a:hlinkClick r:id="rId3"/>
                        </a:rPr>
                        <a:t>www.pefc.it/gfs</a:t>
                      </a:r>
                      <a:r>
                        <a:rPr lang="it-IT" sz="1600" i="1" dirty="0">
                          <a:solidFill>
                            <a:srgbClr val="404040"/>
                          </a:solidFill>
                          <a:effectLst/>
                          <a:latin typeface="Lato Light"/>
                          <a:ea typeface="Calibri" panose="020F0502020204030204" pitchFamily="34" charset="0"/>
                          <a:cs typeface="Lato"/>
                        </a:rPr>
                        <a:t> </a:t>
                      </a:r>
                      <a:endParaRPr lang="it-IT" sz="1600" dirty="0">
                        <a:solidFill>
                          <a:srgbClr val="404040"/>
                        </a:solidFill>
                        <a:effectLst/>
                        <a:latin typeface="Lato Light"/>
                        <a:ea typeface="Calibri" panose="020F0502020204030204" pitchFamily="34" charset="0"/>
                        <a:cs typeface="Times New Roman" panose="02020603050405020304" pitchFamily="18" charset="0"/>
                      </a:endParaRPr>
                    </a:p>
                    <a:p>
                      <a:pPr algn="just">
                        <a:spcBef>
                          <a:spcPts val="600"/>
                        </a:spcBef>
                        <a:spcAft>
                          <a:spcPts val="800"/>
                        </a:spcAft>
                      </a:pPr>
                      <a:r>
                        <a:rPr lang="nl-BE" sz="1600" dirty="0">
                          <a:solidFill>
                            <a:srgbClr val="404040"/>
                          </a:solidFill>
                          <a:effectLst/>
                          <a:latin typeface="Lato Light"/>
                          <a:ea typeface="Calibri" panose="020F0502020204030204" pitchFamily="34" charset="0"/>
                          <a:cs typeface="Times New Roman" panose="02020603050405020304" pitchFamily="18" charset="0"/>
                        </a:rPr>
                        <a:t>Per la scelta di tipografie certificate FSC visita: </a:t>
                      </a:r>
                      <a:r>
                        <a:rPr lang="nl-BE" sz="1600" i="1" u="none" strike="noStrike" dirty="0">
                          <a:solidFill>
                            <a:srgbClr val="404040"/>
                          </a:solidFill>
                          <a:effectLst/>
                          <a:latin typeface="Lato Light"/>
                          <a:ea typeface="Calibri" panose="020F0502020204030204" pitchFamily="34" charset="0"/>
                          <a:cs typeface="Times New Roman" panose="02020603050405020304" pitchFamily="18" charset="0"/>
                          <a:hlinkClick r:id="rId4"/>
                        </a:rPr>
                        <a:t>info.fsc.org/certificate</a:t>
                      </a:r>
                      <a:r>
                        <a:rPr lang="it-IT" sz="1600" i="1" dirty="0">
                          <a:solidFill>
                            <a:srgbClr val="404040"/>
                          </a:solidFill>
                          <a:effectLst/>
                          <a:latin typeface="Lato Light"/>
                          <a:ea typeface="Calibri" panose="020F0502020204030204" pitchFamily="34" charset="0"/>
                          <a:cs typeface="Lato"/>
                        </a:rPr>
                        <a:t> </a:t>
                      </a:r>
                      <a:endParaRPr lang="it-IT" sz="1600" dirty="0">
                        <a:solidFill>
                          <a:srgbClr val="404040"/>
                        </a:solidFill>
                        <a:effectLst/>
                        <a:latin typeface="Lato Light"/>
                        <a:ea typeface="Calibri" panose="020F0502020204030204" pitchFamily="34" charset="0"/>
                        <a:cs typeface="Times New Roman" panose="02020603050405020304" pitchFamily="18" charset="0"/>
                      </a:endParaRPr>
                    </a:p>
                  </a:txBody>
                  <a:tcPr marL="51435" marR="51435" marT="0" marB="0">
                    <a:lnL>
                      <a:noFill/>
                    </a:lnL>
                    <a:lnR>
                      <a:noFill/>
                    </a:lnR>
                    <a:lnT>
                      <a:noFill/>
                    </a:lnT>
                    <a:lnB>
                      <a:noFill/>
                    </a:lnB>
                    <a:solidFill>
                      <a:srgbClr val="F2F2F2"/>
                    </a:solidFill>
                  </a:tcPr>
                </a:tc>
                <a:extLst>
                  <a:ext uri="{0D108BD9-81ED-4DB2-BD59-A6C34878D82A}">
                    <a16:rowId xmlns:a16="http://schemas.microsoft.com/office/drawing/2014/main" val="10000"/>
                  </a:ext>
                </a:extLst>
              </a:tr>
            </a:tbl>
          </a:graphicData>
        </a:graphic>
      </p:graphicFrame>
      <p:pic>
        <p:nvPicPr>
          <p:cNvPr id="10" name="Picture 2" descr="Risultati immagini per fsc">
            <a:extLst>
              <a:ext uri="{FF2B5EF4-FFF2-40B4-BE49-F238E27FC236}">
                <a16:creationId xmlns:a16="http://schemas.microsoft.com/office/drawing/2014/main" id="{3457346C-639F-845F-0752-3C1B7E06C1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464" y="1052736"/>
            <a:ext cx="4147569" cy="2017079"/>
          </a:xfrm>
          <a:prstGeom prst="rect">
            <a:avLst/>
          </a:prstGeom>
          <a:noFill/>
          <a:ln>
            <a:solidFill>
              <a:schemeClr val="accent3">
                <a:lumMod val="8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336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54736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040">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1372094">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4.1.6 Allestimenti e arredi</a:t>
                      </a:r>
                    </a:p>
                  </a:txBody>
                  <a:tcPr>
                    <a:solidFill>
                      <a:schemeClr val="bg1">
                        <a:lumMod val="95000"/>
                      </a:schemeClr>
                    </a:solidFill>
                  </a:tcPr>
                </a:tc>
                <a:tc>
                  <a:txBody>
                    <a:bodyPr/>
                    <a:lstStyle/>
                    <a:p>
                      <a:pPr algn="just">
                        <a:lnSpc>
                          <a:spcPct val="100000"/>
                        </a:lnSpc>
                      </a:pPr>
                      <a:r>
                        <a:rPr lang="it-IT" sz="1000" dirty="0">
                          <a:effectLst/>
                          <a:latin typeface="Calibri Light" panose="020F0302020204030204" pitchFamily="34" charset="0"/>
                          <a:ea typeface="Calibri Light" panose="020F0302020204030204" pitchFamily="34" charset="0"/>
                          <a:cs typeface="Times New Roman" panose="02020603050405020304" pitchFamily="18" charset="0"/>
                        </a:rPr>
                        <a:t> </a:t>
                      </a: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17780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Adozione di una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progettazione</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che preveda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soluzioni innovative</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circolari di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ottimizzazione degli spazi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per il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trasporto</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e il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deposito</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nonché alla razionalizzazione dei consumi energetici. </a:t>
                      </a:r>
                    </a:p>
                    <a:p>
                      <a:pPr marL="17780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Per favorire il riutilizzo: allestimenti e arredi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non personalizzati. </a:t>
                      </a:r>
                    </a:p>
                    <a:p>
                      <a:pPr marL="17780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Favorire l’accessibilità, usabilità e fruizione d’uso di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un’ampia platea di utenti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ed in particolare per le persone con disabilità. </a:t>
                      </a:r>
                    </a:p>
                    <a:p>
                      <a:pPr marL="177800" lvl="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Gli elementi degli allestimenti e arredi sono conformi ai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CAM arredi per interni e/o ai CAM Arredo urbano</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a:t>
                      </a:r>
                    </a:p>
                    <a:p>
                      <a:pPr marL="177800" indent="-177800" algn="just">
                        <a:lnSpc>
                          <a:spcPct val="100000"/>
                        </a:lnSpc>
                        <a:buFont typeface="Arial" panose="020B0604020202020204" pitchFamily="34" charset="0"/>
                        <a:buChar cha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Allestimenti floreali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si serve presso vivai locali conformi alle specifiche tecniche dei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CAM per le forniture di materiale florovivaistico</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evitando composizioni floreali recise fresche. </a:t>
                      </a:r>
                    </a:p>
                    <a:p>
                      <a:pPr algn="just">
                        <a:lnSpc>
                          <a:spcPts val="1200"/>
                        </a:lnSpc>
                      </a:pPr>
                      <a:r>
                        <a:rPr lang="it-IT" sz="1000" b="1" dirty="0">
                          <a:effectLst/>
                          <a:latin typeface="Calibri Light" panose="020F0302020204030204" pitchFamily="34" charset="0"/>
                          <a:ea typeface="Calibri Light" panose="020F0302020204030204" pitchFamily="34" charset="0"/>
                          <a:cs typeface="Times New Roman" panose="02020603050405020304" pitchFamily="18" charset="0"/>
                        </a:rPr>
                        <a:t> </a:t>
                      </a: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10538485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9989BE9-BE3B-4F1F-E609-5003D4236ED3}"/>
              </a:ext>
            </a:extLst>
          </p:cNvPr>
          <p:cNvSpPr>
            <a:spLocks noGrp="1"/>
          </p:cNvSpPr>
          <p:nvPr>
            <p:ph type="title"/>
          </p:nvPr>
        </p:nvSpPr>
        <p:spPr>
          <a:xfrm>
            <a:off x="539750" y="365125"/>
            <a:ext cx="7975600" cy="369332"/>
          </a:xfrm>
        </p:spPr>
        <p:txBody>
          <a:bodyPr/>
          <a:lstStyle/>
          <a:p>
            <a:r>
              <a:rPr lang="it-IT" dirty="0">
                <a:solidFill>
                  <a:srgbClr val="64AB21"/>
                </a:solidFill>
                <a:latin typeface="Cera PRO" panose="00000800000000000000" pitchFamily="50" charset="0"/>
              </a:rPr>
              <a:t>Allestimenti e arredi</a:t>
            </a:r>
          </a:p>
        </p:txBody>
      </p:sp>
      <p:pic>
        <p:nvPicPr>
          <p:cNvPr id="4" name="Immagine 3">
            <a:extLst>
              <a:ext uri="{FF2B5EF4-FFF2-40B4-BE49-F238E27FC236}">
                <a16:creationId xmlns:a16="http://schemas.microsoft.com/office/drawing/2014/main" id="{D96716B7-FB0A-5EDB-0C24-8F41F2BFC1B6}"/>
              </a:ext>
            </a:extLst>
          </p:cNvPr>
          <p:cNvPicPr>
            <a:picLocks noChangeAspect="1"/>
          </p:cNvPicPr>
          <p:nvPr/>
        </p:nvPicPr>
        <p:blipFill>
          <a:blip r:embed="rId2"/>
          <a:stretch>
            <a:fillRect/>
          </a:stretch>
        </p:blipFill>
        <p:spPr>
          <a:xfrm>
            <a:off x="539552" y="908719"/>
            <a:ext cx="7344816" cy="3010109"/>
          </a:xfrm>
          <a:prstGeom prst="rect">
            <a:avLst/>
          </a:prstGeom>
        </p:spPr>
      </p:pic>
      <p:pic>
        <p:nvPicPr>
          <p:cNvPr id="5" name="Immagine 4">
            <a:extLst>
              <a:ext uri="{FF2B5EF4-FFF2-40B4-BE49-F238E27FC236}">
                <a16:creationId xmlns:a16="http://schemas.microsoft.com/office/drawing/2014/main" id="{1AB294DE-0C8E-7F7E-1FE2-5FDFDB3D3FCC}"/>
              </a:ext>
            </a:extLst>
          </p:cNvPr>
          <p:cNvPicPr>
            <a:picLocks noChangeAspect="1"/>
          </p:cNvPicPr>
          <p:nvPr/>
        </p:nvPicPr>
        <p:blipFill>
          <a:blip r:embed="rId3"/>
          <a:stretch>
            <a:fillRect/>
          </a:stretch>
        </p:blipFill>
        <p:spPr>
          <a:xfrm>
            <a:off x="539551" y="4005064"/>
            <a:ext cx="3960440" cy="2126811"/>
          </a:xfrm>
          <a:prstGeom prst="rect">
            <a:avLst/>
          </a:prstGeom>
        </p:spPr>
      </p:pic>
      <p:pic>
        <p:nvPicPr>
          <p:cNvPr id="6" name="Immagine 5">
            <a:extLst>
              <a:ext uri="{FF2B5EF4-FFF2-40B4-BE49-F238E27FC236}">
                <a16:creationId xmlns:a16="http://schemas.microsoft.com/office/drawing/2014/main" id="{0919AB47-E518-884B-F254-5BEDC67A774F}"/>
              </a:ext>
            </a:extLst>
          </p:cNvPr>
          <p:cNvPicPr>
            <a:picLocks noChangeAspect="1"/>
          </p:cNvPicPr>
          <p:nvPr/>
        </p:nvPicPr>
        <p:blipFill>
          <a:blip r:embed="rId4"/>
          <a:stretch>
            <a:fillRect/>
          </a:stretch>
        </p:blipFill>
        <p:spPr>
          <a:xfrm>
            <a:off x="4644007" y="4005065"/>
            <a:ext cx="3240361" cy="2160239"/>
          </a:xfrm>
          <a:prstGeom prst="rect">
            <a:avLst/>
          </a:prstGeom>
        </p:spPr>
      </p:pic>
    </p:spTree>
    <p:extLst>
      <p:ext uri="{BB962C8B-B14F-4D97-AF65-F5344CB8AC3E}">
        <p14:creationId xmlns:p14="http://schemas.microsoft.com/office/powerpoint/2010/main" val="7235497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05C9FA-0B34-9280-562A-3D2A0FE023AC}"/>
              </a:ext>
            </a:extLst>
          </p:cNvPr>
          <p:cNvSpPr>
            <a:spLocks noGrp="1"/>
          </p:cNvSpPr>
          <p:nvPr>
            <p:ph type="title"/>
          </p:nvPr>
        </p:nvSpPr>
        <p:spPr>
          <a:xfrm>
            <a:off x="539750" y="365125"/>
            <a:ext cx="7975600" cy="369332"/>
          </a:xfrm>
        </p:spPr>
        <p:txBody>
          <a:bodyPr/>
          <a:lstStyle/>
          <a:p>
            <a:r>
              <a:rPr lang="it-IT" dirty="0">
                <a:solidFill>
                  <a:srgbClr val="64AB21"/>
                </a:solidFill>
                <a:latin typeface="Cera PRO" panose="00000800000000000000" pitchFamily="50" charset="0"/>
              </a:rPr>
              <a:t>Allestimenti e arredi</a:t>
            </a:r>
          </a:p>
        </p:txBody>
      </p:sp>
      <p:sp>
        <p:nvSpPr>
          <p:cNvPr id="4" name="Segnaposto contenuto 2">
            <a:extLst>
              <a:ext uri="{FF2B5EF4-FFF2-40B4-BE49-F238E27FC236}">
                <a16:creationId xmlns:a16="http://schemas.microsoft.com/office/drawing/2014/main" id="{DA8251D0-C6EE-3B44-98D4-A287EBBC6D04}"/>
              </a:ext>
            </a:extLst>
          </p:cNvPr>
          <p:cNvSpPr txBox="1">
            <a:spLocks/>
          </p:cNvSpPr>
          <p:nvPr/>
        </p:nvSpPr>
        <p:spPr>
          <a:xfrm>
            <a:off x="539552" y="1200631"/>
            <a:ext cx="7772400" cy="524272"/>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it-IT" sz="900" b="0" i="0" u="none" strike="noStrike" kern="0" cap="none" spc="0" normalizeH="0" baseline="0" noProof="0">
              <a:ln>
                <a:noFill/>
              </a:ln>
              <a:solidFill>
                <a:srgbClr val="FF0000"/>
              </a:solidFill>
              <a:effectLst/>
              <a:uLnTx/>
              <a:uFillTx/>
              <a:latin typeface="Helvetica Neue" charset="0"/>
              <a:ea typeface="ＭＳ Ｐゴシック" pitchFamily="34" charset="-128"/>
              <a:cs typeface="+mn-cs"/>
            </a:endParaRP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it-IT" sz="1800" b="1" i="0" u="none" strike="noStrike" kern="0" cap="none" spc="0" normalizeH="0" baseline="0" noProof="0">
                <a:ln>
                  <a:noFill/>
                </a:ln>
                <a:solidFill>
                  <a:prstClr val="black"/>
                </a:solidFill>
                <a:effectLst/>
                <a:uLnTx/>
                <a:uFillTx/>
                <a:latin typeface="Cera PRO" panose="00000800000000000000" pitchFamily="50" charset="0"/>
                <a:ea typeface="ＭＳ Ｐゴシック" pitchFamily="34" charset="-128"/>
                <a:cs typeface="+mn-cs"/>
              </a:rPr>
              <a:t>Privilegiare materiali riciclati e certificati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2" descr="http://www.ellastudio.it/public/photos/Ferrara_Buskers_Festival_-_eco_festival.jpg">
            <a:extLst>
              <a:ext uri="{FF2B5EF4-FFF2-40B4-BE49-F238E27FC236}">
                <a16:creationId xmlns:a16="http://schemas.microsoft.com/office/drawing/2014/main" id="{D50369DD-B4BB-A224-60CD-3176045B20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887677"/>
            <a:ext cx="4049143" cy="27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PEFC3D - PEFC01-00-01">
            <a:extLst>
              <a:ext uri="{FF2B5EF4-FFF2-40B4-BE49-F238E27FC236}">
                <a16:creationId xmlns:a16="http://schemas.microsoft.com/office/drawing/2014/main" id="{16765A50-330A-13A6-630F-F1B7CE9DC0D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056" y="5317347"/>
            <a:ext cx="510779" cy="594122"/>
          </a:xfrm>
          <a:prstGeom prst="rect">
            <a:avLst/>
          </a:prstGeom>
          <a:noFill/>
          <a:ln w="9525">
            <a:noFill/>
            <a:miter lim="800000"/>
            <a:headEnd/>
            <a:tailEnd/>
          </a:ln>
        </p:spPr>
      </p:pic>
      <p:pic>
        <p:nvPicPr>
          <p:cNvPr id="7" name="Picture 9">
            <a:extLst>
              <a:ext uri="{FF2B5EF4-FFF2-40B4-BE49-F238E27FC236}">
                <a16:creationId xmlns:a16="http://schemas.microsoft.com/office/drawing/2014/main" id="{63628AC4-2428-2F53-6DA2-0AA23C4A2F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3321" y="5305237"/>
            <a:ext cx="478631" cy="565547"/>
          </a:xfrm>
          <a:prstGeom prst="rect">
            <a:avLst/>
          </a:prstGeom>
          <a:noFill/>
          <a:ln w="9525">
            <a:noFill/>
            <a:miter lim="800000"/>
            <a:headEnd/>
            <a:tailEnd/>
          </a:ln>
        </p:spPr>
      </p:pic>
      <p:pic>
        <p:nvPicPr>
          <p:cNvPr id="8" name="Picture 4">
            <a:hlinkClick r:id="rId5"/>
            <a:extLst>
              <a:ext uri="{FF2B5EF4-FFF2-40B4-BE49-F238E27FC236}">
                <a16:creationId xmlns:a16="http://schemas.microsoft.com/office/drawing/2014/main" id="{94FB414E-7112-849D-901B-5C568AB779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3866" y="4788262"/>
            <a:ext cx="2688086" cy="364136"/>
          </a:xfrm>
          <a:prstGeom prst="rect">
            <a:avLst/>
          </a:prstGeom>
          <a:noFill/>
          <a:ln w="9525">
            <a:noFill/>
            <a:miter lim="800000"/>
            <a:headEnd/>
            <a:tailEnd/>
          </a:ln>
          <a:effectLst/>
        </p:spPr>
      </p:pic>
      <p:pic>
        <p:nvPicPr>
          <p:cNvPr id="9" name="Picture 5">
            <a:extLst>
              <a:ext uri="{FF2B5EF4-FFF2-40B4-BE49-F238E27FC236}">
                <a16:creationId xmlns:a16="http://schemas.microsoft.com/office/drawing/2014/main" id="{B86FC236-B91A-48D4-FCA8-A083033D02C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41012" y="4788262"/>
            <a:ext cx="2131500" cy="1161018"/>
          </a:xfrm>
          <a:prstGeom prst="rect">
            <a:avLst/>
          </a:prstGeom>
          <a:noFill/>
          <a:ln w="9525">
            <a:noFill/>
            <a:miter lim="800000"/>
            <a:headEnd/>
            <a:tailEnd/>
          </a:ln>
          <a:effectLst/>
        </p:spPr>
      </p:pic>
      <p:pic>
        <p:nvPicPr>
          <p:cNvPr id="10" name="Picture 8">
            <a:extLst>
              <a:ext uri="{FF2B5EF4-FFF2-40B4-BE49-F238E27FC236}">
                <a16:creationId xmlns:a16="http://schemas.microsoft.com/office/drawing/2014/main" id="{2B116093-4EC8-D83A-43DF-580D07FF5D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6181" y="1873734"/>
            <a:ext cx="3625771" cy="2713943"/>
          </a:xfrm>
          <a:prstGeom prst="rect">
            <a:avLst/>
          </a:prstGeom>
          <a:noFill/>
          <a:ln w="9525">
            <a:noFill/>
            <a:miter lim="800000"/>
            <a:headEnd/>
            <a:tailEnd/>
          </a:ln>
          <a:effectLst/>
        </p:spPr>
      </p:pic>
    </p:spTree>
    <p:extLst>
      <p:ext uri="{BB962C8B-B14F-4D97-AF65-F5344CB8AC3E}">
        <p14:creationId xmlns:p14="http://schemas.microsoft.com/office/powerpoint/2010/main" val="280286566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1AE875-02F1-C7ED-2F52-C2189F243DFE}"/>
              </a:ext>
            </a:extLst>
          </p:cNvPr>
          <p:cNvSpPr>
            <a:spLocks noGrp="1"/>
          </p:cNvSpPr>
          <p:nvPr>
            <p:ph type="title"/>
          </p:nvPr>
        </p:nvSpPr>
        <p:spPr>
          <a:xfrm>
            <a:off x="539750" y="365125"/>
            <a:ext cx="7975600" cy="738664"/>
          </a:xfrm>
        </p:spPr>
        <p:txBody>
          <a:bodyPr/>
          <a:lstStyle/>
          <a:p>
            <a:r>
              <a:rPr lang="it-IT" dirty="0">
                <a:solidFill>
                  <a:srgbClr val="64AB21"/>
                </a:solidFill>
                <a:latin typeface="Cera PRO" panose="00000800000000000000" pitchFamily="50" charset="0"/>
              </a:rPr>
              <a:t>Allestimenti e arredi</a:t>
            </a:r>
            <a:br>
              <a:rPr lang="it-IT" b="1" dirty="0">
                <a:solidFill>
                  <a:srgbClr val="64AB21"/>
                </a:solidFill>
              </a:rPr>
            </a:br>
            <a:endParaRPr lang="it-IT" dirty="0"/>
          </a:p>
        </p:txBody>
      </p:sp>
      <p:pic>
        <p:nvPicPr>
          <p:cNvPr id="4" name="Immagine 3">
            <a:extLst>
              <a:ext uri="{FF2B5EF4-FFF2-40B4-BE49-F238E27FC236}">
                <a16:creationId xmlns:a16="http://schemas.microsoft.com/office/drawing/2014/main" id="{0B3D16D9-7398-0A72-CBB4-43BA193A9835}"/>
              </a:ext>
            </a:extLst>
          </p:cNvPr>
          <p:cNvPicPr>
            <a:picLocks noChangeAspect="1"/>
          </p:cNvPicPr>
          <p:nvPr/>
        </p:nvPicPr>
        <p:blipFill>
          <a:blip r:embed="rId2"/>
          <a:stretch>
            <a:fillRect/>
          </a:stretch>
        </p:blipFill>
        <p:spPr>
          <a:xfrm>
            <a:off x="0" y="908720"/>
            <a:ext cx="9144000" cy="5105460"/>
          </a:xfrm>
          <a:prstGeom prst="rect">
            <a:avLst/>
          </a:prstGeom>
        </p:spPr>
      </p:pic>
    </p:spTree>
    <p:extLst>
      <p:ext uri="{BB962C8B-B14F-4D97-AF65-F5344CB8AC3E}">
        <p14:creationId xmlns:p14="http://schemas.microsoft.com/office/powerpoint/2010/main" val="3672524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77596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4.1.8 Raccolta e riuso degli allestimenti</a:t>
                      </a:r>
                    </a:p>
                  </a:txBody>
                  <a:tcPr>
                    <a:solidFill>
                      <a:schemeClr val="bg1">
                        <a:lumMod val="95000"/>
                      </a:schemeClr>
                    </a:solidFill>
                  </a:tcPr>
                </a:tc>
                <a:tc>
                  <a:txBody>
                    <a:bodyPr/>
                    <a:lstStyle/>
                    <a:p>
                      <a:pPr algn="just">
                        <a:lnSpc>
                          <a:spcPct val="100000"/>
                        </a:lnSpc>
                      </a:pP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177800" indent="-177800" algn="just">
                        <a:lnSpc>
                          <a:spcPct val="100000"/>
                        </a:lnSpc>
                        <a:buFont typeface="Arial" panose="020B0604020202020204" pitchFamily="34" charset="0"/>
                        <a:buChar cha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allestimenti e arredi</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utilizzati per l’evento sono, ove possibile,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destinati al riuso </a:t>
                      </a:r>
                      <a:r>
                        <a:rPr lang="it-IT" sz="1600" b="0" dirty="0">
                          <a:solidFill>
                            <a:schemeClr val="dk1"/>
                          </a:solidFill>
                          <a:latin typeface="Ebrima" panose="02000000000000000000" pitchFamily="2" charset="0"/>
                          <a:ea typeface="Ebrima" panose="02000000000000000000" pitchFamily="2" charset="0"/>
                          <a:cs typeface="Ebrima" panose="02000000000000000000" pitchFamily="2" charset="0"/>
                        </a:rPr>
                        <a:t>nelle edizioni successive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dell’evento o altri eventi di propria gestione o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in alternativa sono ceduti a terzi</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(es. cessione gratuita a scuole, enti no-profit, quali Onlus, Pro loco, parrocchie, enti di promozione sociale, ecc.).</a:t>
                      </a:r>
                    </a:p>
                    <a:p>
                      <a:pPr marL="17780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Nel caso gli allestimenti non siano idonei al riutilizzo,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sono disassemblati nei singoli materiali</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Piano di fattibilità per il riuso degli allestimenti ed eventuali accordi preliminari con le parti terze </a:t>
                      </a:r>
                    </a:p>
                    <a:p>
                      <a:pPr marL="0"/>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r h="2244392">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4.1.9 Gadget e premi</a:t>
                      </a:r>
                    </a:p>
                    <a:p>
                      <a:endParaRPr lang="it-IT" sz="1600" b="1" dirty="0">
                        <a:latin typeface="Ebrima" panose="02000000000000000000" pitchFamily="2" charset="0"/>
                        <a:ea typeface="Ebrima" panose="02000000000000000000" pitchFamily="2" charset="0"/>
                        <a:cs typeface="Ebrima" panose="02000000000000000000" pitchFamily="2" charset="0"/>
                      </a:endParaRPr>
                    </a:p>
                  </a:txBody>
                  <a:tcPr>
                    <a:solidFill>
                      <a:schemeClr val="bg1">
                        <a:lumMod val="95000"/>
                      </a:schemeClr>
                    </a:solidFill>
                  </a:tcPr>
                </a:tc>
                <a:tc>
                  <a:txBody>
                    <a:bodyPr/>
                    <a:lstStyle/>
                    <a:p>
                      <a:pPr marL="177800" indent="-177800" algn="just">
                        <a:lnSpc>
                          <a:spcPct val="100000"/>
                        </a:lnSpc>
                        <a:buFont typeface="Arial" panose="020B0604020202020204" pitchFamily="34" charset="0"/>
                        <a:buChar char="•"/>
                      </a:pPr>
                      <a:endParaRPr lang="it-IT" sz="10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177800" indent="-177800" algn="just">
                        <a:lnSpc>
                          <a:spcPct val="100000"/>
                        </a:lnSpc>
                        <a:buFont typeface="Arial" panose="020B0604020202020204" pitchFamily="34" charset="0"/>
                        <a:buChar cha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non previsti </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se non direttamente connessi e attinenti alla fruizione dell’evento.</a:t>
                      </a:r>
                    </a:p>
                    <a:p>
                      <a:pPr marL="177800" indent="-177800" algn="just">
                        <a:lnSpc>
                          <a:spcPct val="100000"/>
                        </a:lnSpc>
                        <a:buFont typeface="Arial" panose="020B0604020202020204" pitchFamily="34" charset="0"/>
                        <a:buChar char="•"/>
                      </a:pP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riutilizzabili, durevoli e realizzati con materiale riciclato, riciclabile e rinnovabile</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a:t>
                      </a:r>
                    </a:p>
                    <a:p>
                      <a:pPr marL="177800" indent="-177800" algn="just">
                        <a:lnSpc>
                          <a:spcPct val="100000"/>
                        </a:lnSpc>
                        <a:buFont typeface="Arial" panose="020B0604020202020204" pitchFamily="34" charset="0"/>
                        <a:buChar cha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I premi sono </a:t>
                      </a:r>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coerenti con le scelte ambientali e sociali dell’evento.</a:t>
                      </a: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schede tecniche dei prodotti offerti</a:t>
                      </a:r>
                    </a:p>
                    <a:p>
                      <a:pPr marL="0" marR="0" lvl="0" indent="0" defTabSz="914400" eaLnBrk="1" fontAlgn="auto" latinLnBrk="0" hangingPunct="1">
                        <a:lnSpc>
                          <a:spcPct val="100000"/>
                        </a:lnSpc>
                        <a:spcBef>
                          <a:spcPts val="0"/>
                        </a:spcBef>
                        <a:spcAft>
                          <a:spcPts val="0"/>
                        </a:spcAft>
                        <a:buClrTx/>
                        <a:buSzTx/>
                        <a:buFontTx/>
                        <a:buNone/>
                        <a:tabLst/>
                        <a:defRPr/>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800"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027970639"/>
                  </a:ext>
                </a:extLst>
              </a:tr>
            </a:tbl>
          </a:graphicData>
        </a:graphic>
      </p:graphicFrame>
    </p:spTree>
    <p:extLst>
      <p:ext uri="{BB962C8B-B14F-4D97-AF65-F5344CB8AC3E}">
        <p14:creationId xmlns:p14="http://schemas.microsoft.com/office/powerpoint/2010/main" val="39452439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E22A6C1-D130-5CE7-2161-B5D487E49BB0}"/>
              </a:ext>
            </a:extLst>
          </p:cNvPr>
          <p:cNvPicPr>
            <a:picLocks noChangeAspect="1"/>
          </p:cNvPicPr>
          <p:nvPr/>
        </p:nvPicPr>
        <p:blipFill>
          <a:blip r:embed="rId2"/>
          <a:stretch>
            <a:fillRect/>
          </a:stretch>
        </p:blipFill>
        <p:spPr>
          <a:xfrm>
            <a:off x="1619672" y="4365104"/>
            <a:ext cx="5544616" cy="2286026"/>
          </a:xfrm>
          <a:prstGeom prst="rect">
            <a:avLst/>
          </a:prstGeom>
        </p:spPr>
      </p:pic>
      <p:pic>
        <p:nvPicPr>
          <p:cNvPr id="5" name="Immagine 4">
            <a:extLst>
              <a:ext uri="{FF2B5EF4-FFF2-40B4-BE49-F238E27FC236}">
                <a16:creationId xmlns:a16="http://schemas.microsoft.com/office/drawing/2014/main" id="{83DE9D11-7214-8E80-8633-D5EE172CC41B}"/>
              </a:ext>
            </a:extLst>
          </p:cNvPr>
          <p:cNvPicPr>
            <a:picLocks noChangeAspect="1"/>
          </p:cNvPicPr>
          <p:nvPr/>
        </p:nvPicPr>
        <p:blipFill>
          <a:blip r:embed="rId3"/>
          <a:stretch>
            <a:fillRect/>
          </a:stretch>
        </p:blipFill>
        <p:spPr>
          <a:xfrm>
            <a:off x="2123728" y="116632"/>
            <a:ext cx="4464496" cy="4151883"/>
          </a:xfrm>
          <a:prstGeom prst="rect">
            <a:avLst/>
          </a:prstGeom>
        </p:spPr>
      </p:pic>
    </p:spTree>
    <p:extLst>
      <p:ext uri="{BB962C8B-B14F-4D97-AF65-F5344CB8AC3E}">
        <p14:creationId xmlns:p14="http://schemas.microsoft.com/office/powerpoint/2010/main" val="19367283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16636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4.1.10 Luogo dell’evento</a:t>
                      </a:r>
                    </a:p>
                  </a:txBody>
                  <a:tcPr>
                    <a:solidFill>
                      <a:schemeClr val="bg1">
                        <a:lumMod val="95000"/>
                      </a:schemeClr>
                    </a:solidFill>
                  </a:tcPr>
                </a:tc>
                <a:tc>
                  <a:txBody>
                    <a:bodyPr/>
                    <a:lstStyle/>
                    <a:p>
                      <a:pPr algn="just">
                        <a:lnSpc>
                          <a:spcPct val="100000"/>
                        </a:lnSpc>
                      </a:pP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essere raggiungibile dal TPL; </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essere accessibile e fruibile dalle persone con disabilità;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utilizzare una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illuminazione</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il più possibile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naturale</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(in caso di eventi diurni)</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utilizzare energia elettrica prodotta da fonti rinnovabili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oppure per la sede sottoscrivere un contratto di fornitura di energia da fonti rinnovabili.</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rispettare le prescrizioni in materia di rumore</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presentando una valutazione di impatto acustico (in particolare in presenza di case di riposo, ospedali, aree naturali protette, ecc.)</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Evitare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di organizzare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eventi in zone naturali protette </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38440116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5404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4.1.11 Trasporto dei materiali</a:t>
                      </a:r>
                    </a:p>
                  </a:txBody>
                  <a:tcPr>
                    <a:solidFill>
                      <a:schemeClr val="bg1">
                        <a:lumMod val="95000"/>
                      </a:schemeClr>
                    </a:solidFill>
                  </a:tcPr>
                </a:tc>
                <a:tc>
                  <a:txBody>
                    <a:bodyPr/>
                    <a:lstStyle/>
                    <a:p>
                      <a:pPr algn="just">
                        <a:lnSpc>
                          <a:spcPct val="100000"/>
                        </a:lnSpc>
                      </a:pP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Il trasporto avviene preferibilmente utilizzando mezzi di trasporto su rotaia.</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ricorrere a forme di raggruppamento dei materiali destinati all’allestimento dell’evento, al fine di contenere e razionalizzare il numero dei trasporti.</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 veicoli commerciali leggeri (N1) utilizzati per il trasporto materiali hanno livelli di emissioni di diossido di carbonio CO</a:t>
                      </a:r>
                      <a:r>
                        <a:rPr lang="it-IT" sz="1600" baseline="-25000" dirty="0">
                          <a:solidFill>
                            <a:schemeClr val="tx1"/>
                          </a:solidFill>
                          <a:latin typeface="Ebrima" panose="02000000000000000000" pitchFamily="2" charset="0"/>
                          <a:ea typeface="Ebrima" panose="02000000000000000000" pitchFamily="2" charset="0"/>
                          <a:cs typeface="Ebrima" panose="02000000000000000000" pitchFamily="2" charset="0"/>
                        </a:rPr>
                        <a:t>2</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inferiori o uguali alle soglie indicate in Tabella……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Le emissioni di inquinanti sono inferiori o al massimo pari a quelli definiti dalla normativa in vigore ai fini dell’immatricolazione o, in caso di veicoli usati, a quelli relativi alla “Classe Euro” immediatamente precedente a quella in vigore ai fini dell’immatricolazione al momento della pubblicazione del bando di gara.</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Copie delle carte di circolazione dei veicoli utilizzati.</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10625009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88632"/>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84584">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530404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4.1.12 Mobilità sostenibile per raggiungere l’evento e muoversi al suo interno</a:t>
                      </a:r>
                    </a:p>
                  </a:txBody>
                  <a:tcPr>
                    <a:solidFill>
                      <a:schemeClr val="bg1">
                        <a:lumMod val="95000"/>
                      </a:schemeClr>
                    </a:solidFill>
                  </a:tcPr>
                </a:tc>
                <a:tc>
                  <a:txBody>
                    <a:bodyPr/>
                    <a:lstStyle/>
                    <a:p>
                      <a:pPr algn="just">
                        <a:lnSpc>
                          <a:spcPct val="100000"/>
                        </a:lnSpc>
                      </a:pP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fornire informazioni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su come raggiungere l’evento tramite mezzi di trasporto pubblici e collettivi; </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indicazioni inerenti alla posizione di parcheggi e stalli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per le persone con disabilità o con esigenze specifiche (famiglie con bambini piccoli, donne in stato di gravidanza);</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attivazione di collaborazioni con le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aziende di car sharing </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sconti sul biglietto di ingresso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o altra scontistica per chi dimostra di avere raggiunto l’evento con mezzi pubblici;</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Attivazione di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navette elettriche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da/per parcheggi scambiatori o  stazioni;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utilizzo di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mezzi di trasporto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elettrici per muoversi all’interno dell’evento (per eventi diffusi);</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41540878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ADB8F7-9107-1AFE-22E0-E2753336DCD4}"/>
              </a:ext>
            </a:extLst>
          </p:cNvPr>
          <p:cNvSpPr>
            <a:spLocks noGrp="1"/>
          </p:cNvSpPr>
          <p:nvPr>
            <p:ph type="title"/>
          </p:nvPr>
        </p:nvSpPr>
        <p:spPr>
          <a:xfrm>
            <a:off x="539750" y="365125"/>
            <a:ext cx="7975600" cy="738664"/>
          </a:xfrm>
        </p:spPr>
        <p:txBody>
          <a:bodyPr/>
          <a:lstStyle/>
          <a:p>
            <a:pPr algn="ctr"/>
            <a:r>
              <a:rPr lang="it-IT" dirty="0">
                <a:solidFill>
                  <a:srgbClr val="64AB21"/>
                </a:solidFill>
                <a:latin typeface="Cera PRO" panose="00000800000000000000" pitchFamily="50" charset="0"/>
              </a:rPr>
              <a:t>PIANIFICARE LA MOBILITA’</a:t>
            </a:r>
            <a:br>
              <a:rPr lang="it-IT" dirty="0">
                <a:solidFill>
                  <a:srgbClr val="64AB21"/>
                </a:solidFill>
                <a:latin typeface="Cera PRO" panose="00000800000000000000" pitchFamily="50" charset="0"/>
              </a:rPr>
            </a:br>
            <a:endParaRPr lang="it-IT" dirty="0">
              <a:solidFill>
                <a:srgbClr val="64AB21"/>
              </a:solidFill>
              <a:latin typeface="Cera PRO" panose="00000800000000000000" pitchFamily="50" charset="0"/>
            </a:endParaRPr>
          </a:p>
        </p:txBody>
      </p:sp>
      <p:pic>
        <p:nvPicPr>
          <p:cNvPr id="4" name="Immagine 1" descr="image001">
            <a:extLst>
              <a:ext uri="{FF2B5EF4-FFF2-40B4-BE49-F238E27FC236}">
                <a16:creationId xmlns:a16="http://schemas.microsoft.com/office/drawing/2014/main" id="{F6570E5F-A052-3A8E-2060-13A5802F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119" y="1196752"/>
            <a:ext cx="8051761" cy="4726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3433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5404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4.1.16 Servizio temporaneo di ristoro e servizio catering</a:t>
                      </a:r>
                    </a:p>
                  </a:txBody>
                  <a:tcPr>
                    <a:solidFill>
                      <a:schemeClr val="bg1">
                        <a:lumMod val="95000"/>
                      </a:schemeClr>
                    </a:solidFill>
                  </a:tcPr>
                </a:tc>
                <a:tc>
                  <a:txBody>
                    <a:bodyPr/>
                    <a:lstStyle/>
                    <a:p>
                      <a:pPr algn="just">
                        <a:lnSpc>
                          <a:spcPct val="100000"/>
                        </a:lnSpc>
                      </a:pPr>
                      <a:endParaRPr lang="it-IT" sz="1100" dirty="0">
                        <a:effectLst/>
                        <a:latin typeface="Calibri Light" panose="020F0302020204030204" pitchFamily="34" charset="0"/>
                        <a:ea typeface="Calibri Light" panose="020F0302020204030204" pitchFamily="34" charset="0"/>
                        <a:cs typeface="Times New Roman" panose="02020603050405020304" pitchFamily="18" charset="0"/>
                      </a:endParaRP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acqua di rete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o microfiltrata;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almeno una proposta di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vini biologici</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almeno una proposta di vini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DOC o DOCG</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almeno il 30%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di succhi di frutta biologici;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almeno una proposta bevande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senza zuccheri aggiunti;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succhi di frutta tropicale</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se non biologici, provengono da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commercio equo e solidale</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cibo e pasti</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almeno il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principale ingrediente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di tutte le preparazioni proposte sia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biologico</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t>
                      </a:r>
                    </a:p>
                    <a:p>
                      <a:pPr marL="285750" lvl="0" indent="-285750">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salumi o formaggi</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questi, se non biologici, sono a marchio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DOP, IGP o certificati “prodotti di montagna</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È prevista l’offerta di piatti vegetariani, </a:t>
                      </a:r>
                    </a:p>
                    <a:p>
                      <a:pPr marL="285750" lvl="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latte e lo yogurt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biologici</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t>
                      </a:r>
                    </a:p>
                  </a:txBody>
                  <a:tcPr marL="68580" marR="68580" marT="0" marB="0">
                    <a:solidFill>
                      <a:schemeClr val="accent6">
                        <a:lumMod val="40000"/>
                        <a:lumOff val="60000"/>
                      </a:schemeClr>
                    </a:solidFill>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Le verifiche si realizzano su base documentale a campione, fatture di acquisto degli alimenti, documenti di trasporto) ed in situ. </a:t>
                      </a:r>
                    </a:p>
                    <a:p>
                      <a:pPr marL="0" marR="0" lvl="0" indent="0" defTabSz="914400" eaLnBrk="1" fontAlgn="auto" latinLnBrk="0" hangingPunct="1">
                        <a:lnSpc>
                          <a:spcPct val="100000"/>
                        </a:lnSpc>
                        <a:spcBef>
                          <a:spcPts val="0"/>
                        </a:spcBef>
                        <a:spcAft>
                          <a:spcPts val="0"/>
                        </a:spcAft>
                        <a:buClrTx/>
                        <a:buSzTx/>
                        <a:buFontTx/>
                        <a:buNone/>
                        <a:tabLst/>
                        <a:defRPr/>
                      </a:pPr>
                      <a:endParaRPr lang="it-IT" sz="1800" u="sng"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266423151"/>
                  </a:ext>
                </a:extLst>
              </a:tr>
            </a:tbl>
          </a:graphicData>
        </a:graphic>
      </p:graphicFrame>
      <p:pic>
        <p:nvPicPr>
          <p:cNvPr id="3" name="Immagine 2">
            <a:extLst>
              <a:ext uri="{FF2B5EF4-FFF2-40B4-BE49-F238E27FC236}">
                <a16:creationId xmlns:a16="http://schemas.microsoft.com/office/drawing/2014/main" id="{9055B89B-EDD5-7940-504C-C6325D81C7C5}"/>
              </a:ext>
            </a:extLst>
          </p:cNvPr>
          <p:cNvPicPr>
            <a:picLocks noChangeAspect="1"/>
          </p:cNvPicPr>
          <p:nvPr/>
        </p:nvPicPr>
        <p:blipFill>
          <a:blip r:embed="rId2"/>
          <a:stretch>
            <a:fillRect/>
          </a:stretch>
        </p:blipFill>
        <p:spPr>
          <a:xfrm>
            <a:off x="6660232" y="5805264"/>
            <a:ext cx="936104" cy="800849"/>
          </a:xfrm>
          <a:prstGeom prst="rect">
            <a:avLst/>
          </a:prstGeom>
        </p:spPr>
      </p:pic>
      <p:pic>
        <p:nvPicPr>
          <p:cNvPr id="5" name="Immagine 4">
            <a:extLst>
              <a:ext uri="{FF2B5EF4-FFF2-40B4-BE49-F238E27FC236}">
                <a16:creationId xmlns:a16="http://schemas.microsoft.com/office/drawing/2014/main" id="{1A3379A4-3C44-F441-50BD-594CDFF1DF42}"/>
              </a:ext>
            </a:extLst>
          </p:cNvPr>
          <p:cNvPicPr>
            <a:picLocks noChangeAspect="1"/>
          </p:cNvPicPr>
          <p:nvPr/>
        </p:nvPicPr>
        <p:blipFill>
          <a:blip r:embed="rId3"/>
          <a:stretch>
            <a:fillRect/>
          </a:stretch>
        </p:blipFill>
        <p:spPr>
          <a:xfrm>
            <a:off x="6784047" y="4725144"/>
            <a:ext cx="1444095" cy="720080"/>
          </a:xfrm>
          <a:prstGeom prst="rect">
            <a:avLst/>
          </a:prstGeom>
        </p:spPr>
      </p:pic>
      <p:pic>
        <p:nvPicPr>
          <p:cNvPr id="6" name="Immagine 5">
            <a:extLst>
              <a:ext uri="{FF2B5EF4-FFF2-40B4-BE49-F238E27FC236}">
                <a16:creationId xmlns:a16="http://schemas.microsoft.com/office/drawing/2014/main" id="{A0B3457A-7559-D085-8693-1FBF11DD9884}"/>
              </a:ext>
            </a:extLst>
          </p:cNvPr>
          <p:cNvPicPr>
            <a:picLocks noChangeAspect="1"/>
          </p:cNvPicPr>
          <p:nvPr/>
        </p:nvPicPr>
        <p:blipFill>
          <a:blip r:embed="rId4"/>
          <a:stretch>
            <a:fillRect/>
          </a:stretch>
        </p:blipFill>
        <p:spPr>
          <a:xfrm>
            <a:off x="7793104" y="5784280"/>
            <a:ext cx="811344" cy="811344"/>
          </a:xfrm>
          <a:prstGeom prst="rect">
            <a:avLst/>
          </a:prstGeom>
        </p:spPr>
      </p:pic>
    </p:spTree>
    <p:extLst>
      <p:ext uri="{BB962C8B-B14F-4D97-AF65-F5344CB8AC3E}">
        <p14:creationId xmlns:p14="http://schemas.microsoft.com/office/powerpoint/2010/main" val="31566302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73024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4.1.18 Prevenzione dei rifiuti nei punti di ristoro</a:t>
                      </a:r>
                    </a:p>
                  </a:txBody>
                  <a:tcPr>
                    <a:solidFill>
                      <a:schemeClr val="bg1">
                        <a:lumMod val="95000"/>
                      </a:schemeClr>
                    </a:solidFill>
                  </a:tcPr>
                </a:tc>
                <a:tc>
                  <a:txBody>
                    <a:bodyPr/>
                    <a:lstStyle/>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piatti, bicchieri e posate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riutilizzabili </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Solo in caso di servizi temporanei di ristoro di eventi diversi dai servizi di catering, dove vi sia la comprovata impossibilità tecnica ad utilizzare piatti e posate riutilizzabili, è consentito l’uso di piatti e posate monouso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biodegradabili e compostabili</a:t>
                      </a:r>
                    </a:p>
                    <a:p>
                      <a:pPr marL="285750" lvl="0" indent="-285750" algn="just">
                        <a:lnSpc>
                          <a:spcPct val="100000"/>
                        </a:lnSpc>
                        <a:buFont typeface="Arial" panose="020B0604020202020204" pitchFamily="34" charset="0"/>
                        <a:buChar char="•"/>
                      </a:pP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Bevande</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alla spina o in caraffa  </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Non sono inoltre utilizzate le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confezioni monodose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(per zucchero, maionese, ketchup, senape, olio, aceto e salse da condimento, nonché marmellate, spuntini, merendine, etc.) né possono essere utilizzate cialde o capsule in plastica per il caffè.</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Utilizzo della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family-</a:t>
                      </a:r>
                      <a:r>
                        <a:rPr lang="it-IT" sz="1600" b="1" dirty="0" err="1">
                          <a:solidFill>
                            <a:schemeClr val="tx1"/>
                          </a:solidFill>
                          <a:latin typeface="Ebrima" panose="02000000000000000000" pitchFamily="2" charset="0"/>
                          <a:ea typeface="Ebrima" panose="02000000000000000000" pitchFamily="2" charset="0"/>
                          <a:cs typeface="Ebrima" panose="02000000000000000000" pitchFamily="2" charset="0"/>
                        </a:rPr>
                        <a:t>bag</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costituita in materiale 100% riciclabile. </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Gestione delle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eccedenze alimentari  </a:t>
                      </a:r>
                      <a:r>
                        <a:rPr lang="it-IT" sz="1600" b="0" dirty="0">
                          <a:solidFill>
                            <a:schemeClr val="tx1"/>
                          </a:solidFill>
                          <a:latin typeface="Ebrima" panose="02000000000000000000" pitchFamily="2" charset="0"/>
                          <a:ea typeface="Ebrima" panose="02000000000000000000" pitchFamily="2" charset="0"/>
                          <a:cs typeface="Ebrima" panose="02000000000000000000" pitchFamily="2" charset="0"/>
                        </a:rPr>
                        <a:t>(cibo non consumato e cibo consumato)</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800" u="sng"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13590879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448056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pPr marL="0"/>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4.1.19 Gestione dei rifiuti</a:t>
                      </a:r>
                      <a:endParaRPr lang="it-IT" sz="1600" b="1" dirty="0">
                        <a:latin typeface="Ebrima" panose="02000000000000000000" pitchFamily="2" charset="0"/>
                        <a:ea typeface="Ebrima" panose="02000000000000000000" pitchFamily="2" charset="0"/>
                        <a:cs typeface="Ebrima" panose="02000000000000000000" pitchFamily="2" charset="0"/>
                      </a:endParaRPr>
                    </a:p>
                  </a:txBody>
                  <a:tcPr>
                    <a:solidFill>
                      <a:schemeClr val="bg1">
                        <a:lumMod val="95000"/>
                      </a:schemeClr>
                    </a:solidFill>
                  </a:tcPr>
                </a:tc>
                <a:tc>
                  <a:txBody>
                    <a:bodyPr/>
                    <a:lstStyle/>
                    <a:p>
                      <a:pPr marL="0"/>
                      <a:endParaRPr lang="it-IT" sz="1400" b="1"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Conforme alle modalità previste nel territorio,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garantendo la raccolta differenziata</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contenitori per i rifiuti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sono posizionati in punti strategici facili da raggiungere, facilmente riconoscibili e visibili; </a:t>
                      </a: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Il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numero dei contenitori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è tarato al flusso di visite previste e alla dimensione dell’area interessata dall’evento; </a:t>
                      </a:r>
                    </a:p>
                    <a:p>
                      <a:pPr marL="285750" marR="0" lvl="0" indent="-2857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La frequenza di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svuotamento è tarata sugli  afflussi</a:t>
                      </a:r>
                      <a:endParaRPr lang="it-IT" sz="1600" dirty="0">
                        <a:solidFill>
                          <a:schemeClr val="tx1"/>
                        </a:solidFill>
                        <a:latin typeface="Ebrima" panose="02000000000000000000" pitchFamily="2" charset="0"/>
                        <a:ea typeface="Ebrima" panose="02000000000000000000" pitchFamily="2" charset="0"/>
                        <a:cs typeface="Ebrima" panose="02000000000000000000" pitchFamily="2" charset="0"/>
                      </a:endParaRPr>
                    </a:p>
                    <a:p>
                      <a:pPr marL="285750" lvl="0" indent="-285750" algn="just">
                        <a:lnSpc>
                          <a:spcPct val="100000"/>
                        </a:lnSpc>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attivazione di un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servizio specifico </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di raccolta dei rifiuti. </a:t>
                      </a:r>
                    </a:p>
                    <a:p>
                      <a:pPr marL="285750" lvl="0" indent="-285750" algn="just">
                        <a:lnSpc>
                          <a:spcPct val="100000"/>
                        </a:lnSpc>
                        <a:buFont typeface="Arial" panose="020B0604020202020204" pitchFamily="34" charset="0"/>
                        <a:buChar char="•"/>
                      </a:pPr>
                      <a:endParaRPr lang="it-IT" sz="1600" dirty="0">
                        <a:solidFill>
                          <a:schemeClr val="tx1"/>
                        </a:solidFill>
                        <a:latin typeface="Ebrima" panose="02000000000000000000" pitchFamily="2" charset="0"/>
                        <a:ea typeface="Ebrima" panose="02000000000000000000" pitchFamily="2" charset="0"/>
                        <a:cs typeface="Ebrima" panose="02000000000000000000" pitchFamily="2" charset="0"/>
                      </a:endParaRP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l’acquisizione della documentazione tecnica e sopraluoghi. </a:t>
                      </a:r>
                    </a:p>
                    <a:p>
                      <a:pPr marL="0" marR="0" lvl="0" indent="0" defTabSz="914400" eaLnBrk="1" fontAlgn="auto" latinLnBrk="0" hangingPunct="1">
                        <a:lnSpc>
                          <a:spcPct val="100000"/>
                        </a:lnSpc>
                        <a:spcBef>
                          <a:spcPts val="0"/>
                        </a:spcBef>
                        <a:spcAft>
                          <a:spcPts val="0"/>
                        </a:spcAft>
                        <a:buClrTx/>
                        <a:buSzTx/>
                        <a:buFontTx/>
                        <a:buNone/>
                        <a:tabLst/>
                        <a:defRPr/>
                      </a:pPr>
                      <a:endParaRPr lang="it-IT" sz="1800" u="sng"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35887411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7A82C2D-5732-6DB2-ECC9-E6AE3EF628F4}"/>
              </a:ext>
            </a:extLst>
          </p:cNvPr>
          <p:cNvPicPr>
            <a:picLocks noChangeAspect="1"/>
          </p:cNvPicPr>
          <p:nvPr/>
        </p:nvPicPr>
        <p:blipFill>
          <a:blip r:embed="rId2"/>
          <a:stretch>
            <a:fillRect/>
          </a:stretch>
        </p:blipFill>
        <p:spPr>
          <a:xfrm>
            <a:off x="539552" y="377079"/>
            <a:ext cx="3384376" cy="6246785"/>
          </a:xfrm>
          <a:prstGeom prst="rect">
            <a:avLst/>
          </a:prstGeom>
        </p:spPr>
      </p:pic>
      <p:pic>
        <p:nvPicPr>
          <p:cNvPr id="5" name="Immagine 4">
            <a:extLst>
              <a:ext uri="{FF2B5EF4-FFF2-40B4-BE49-F238E27FC236}">
                <a16:creationId xmlns:a16="http://schemas.microsoft.com/office/drawing/2014/main" id="{C5DBA47F-AD47-3272-D746-8D3A5164E48C}"/>
              </a:ext>
            </a:extLst>
          </p:cNvPr>
          <p:cNvPicPr>
            <a:picLocks noChangeAspect="1"/>
          </p:cNvPicPr>
          <p:nvPr/>
        </p:nvPicPr>
        <p:blipFill>
          <a:blip r:embed="rId3"/>
          <a:stretch>
            <a:fillRect/>
          </a:stretch>
        </p:blipFill>
        <p:spPr>
          <a:xfrm>
            <a:off x="4355976" y="1916832"/>
            <a:ext cx="4130887" cy="3096344"/>
          </a:xfrm>
          <a:prstGeom prst="rect">
            <a:avLst/>
          </a:prstGeom>
        </p:spPr>
      </p:pic>
    </p:spTree>
    <p:extLst>
      <p:ext uri="{BB962C8B-B14F-4D97-AF65-F5344CB8AC3E}">
        <p14:creationId xmlns:p14="http://schemas.microsoft.com/office/powerpoint/2010/main" val="31895549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3403748"/>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949">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3037988">
                <a:tc>
                  <a:txBody>
                    <a:bodyPr/>
                    <a:lstStyle/>
                    <a:p>
                      <a:pPr marL="0"/>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4.1.20 Comunicazioni al Pubblico</a:t>
                      </a:r>
                    </a:p>
                  </a:txBody>
                  <a:tcPr>
                    <a:solidFill>
                      <a:schemeClr val="bg1">
                        <a:lumMod val="95000"/>
                      </a:schemeClr>
                    </a:solidFill>
                  </a:tcPr>
                </a:tc>
                <a:tc>
                  <a:txBody>
                    <a:bodyPr/>
                    <a:lstStyle/>
                    <a:p>
                      <a:pPr marL="0" marR="25400" lvl="0" indent="0" algn="just">
                        <a:lnSpc>
                          <a:spcPct val="100000"/>
                        </a:lnSpc>
                        <a:buFont typeface="Arial" panose="020B0604020202020204" pitchFamily="34" charset="0"/>
                        <a:buNone/>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Diffusione dei </a:t>
                      </a:r>
                      <a:r>
                        <a:rPr lang="it-IT" sz="1600" b="1" dirty="0">
                          <a:solidFill>
                            <a:schemeClr val="tx1"/>
                          </a:solidFill>
                          <a:latin typeface="Ebrima" panose="02000000000000000000" pitchFamily="2" charset="0"/>
                          <a:ea typeface="Ebrima" panose="02000000000000000000" pitchFamily="2" charset="0"/>
                          <a:cs typeface="Ebrima" panose="02000000000000000000" pitchFamily="2" charset="0"/>
                        </a:rPr>
                        <a:t>principi di sostenibilità dell’evento</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 le scelte gestionali e le buone pratiche adottate dall’organizzazione, anche le azioni che possono essere intraprese dai fruitori per contribuire a ridurre gli impatti ambientali associati all’evento stesso. </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Piano di comunicazione  sottoscritto dal legale rappresentante </a:t>
                      </a:r>
                    </a:p>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sopralluoghi e la valutazione del Piano di comunicazione.</a:t>
                      </a:r>
                    </a:p>
                    <a:p>
                      <a:pPr marL="0" marR="0" lvl="0" indent="0" defTabSz="914400" eaLnBrk="1" fontAlgn="auto" latinLnBrk="0" hangingPunct="1">
                        <a:lnSpc>
                          <a:spcPct val="100000"/>
                        </a:lnSpc>
                        <a:spcBef>
                          <a:spcPts val="0"/>
                        </a:spcBef>
                        <a:spcAft>
                          <a:spcPts val="0"/>
                        </a:spcAft>
                        <a:buClrTx/>
                        <a:buSzTx/>
                        <a:buFontTx/>
                        <a:buNone/>
                        <a:tabLst/>
                        <a:defRPr/>
                      </a:pPr>
                      <a:endParaRPr lang="it-IT" sz="1600" dirty="0">
                        <a:solidFill>
                          <a:schemeClr val="dk1"/>
                        </a:solidFill>
                        <a:latin typeface="Ebrima" panose="02000000000000000000" pitchFamily="2" charset="0"/>
                        <a:ea typeface="Ebrima" panose="02000000000000000000" pitchFamily="2" charset="0"/>
                        <a:cs typeface="Ebrima" panose="02000000000000000000"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it-IT" sz="1800" u="sng"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24663747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ggetto 6">
            <a:extLst>
              <a:ext uri="{FF2B5EF4-FFF2-40B4-BE49-F238E27FC236}">
                <a16:creationId xmlns:a16="http://schemas.microsoft.com/office/drawing/2014/main" id="{5F7FE5FF-1241-9E2B-B543-D41622DD0D49}"/>
              </a:ext>
            </a:extLst>
          </p:cNvPr>
          <p:cNvGraphicFramePr>
            <a:graphicFrameLocks noChangeAspect="1"/>
          </p:cNvGraphicFramePr>
          <p:nvPr/>
        </p:nvGraphicFramePr>
        <p:xfrm>
          <a:off x="1691680" y="548680"/>
          <a:ext cx="6253655" cy="6073402"/>
        </p:xfrm>
        <a:graphic>
          <a:graphicData uri="http://schemas.openxmlformats.org/presentationml/2006/ole">
            <mc:AlternateContent xmlns:mc="http://schemas.openxmlformats.org/markup-compatibility/2006">
              <mc:Choice xmlns:v="urn:schemas-microsoft-com:vml" Requires="v">
                <p:oleObj name="Document" r:id="rId2" imgW="6274075" imgH="6178666" progId="Word.Document.12">
                  <p:embed/>
                </p:oleObj>
              </mc:Choice>
              <mc:Fallback>
                <p:oleObj name="Document" r:id="rId2" imgW="6274075" imgH="6178666" progId="Word.Document.12">
                  <p:embed/>
                  <p:pic>
                    <p:nvPicPr>
                      <p:cNvPr id="7" name="Oggetto 6">
                        <a:extLst>
                          <a:ext uri="{FF2B5EF4-FFF2-40B4-BE49-F238E27FC236}">
                            <a16:creationId xmlns:a16="http://schemas.microsoft.com/office/drawing/2014/main" id="{5F7FE5FF-1241-9E2B-B543-D41622DD0D49}"/>
                          </a:ext>
                        </a:extLst>
                      </p:cNvPr>
                      <p:cNvPicPr/>
                      <p:nvPr/>
                    </p:nvPicPr>
                    <p:blipFill>
                      <a:blip r:embed="rId3"/>
                      <a:stretch>
                        <a:fillRect/>
                      </a:stretch>
                    </p:blipFill>
                    <p:spPr>
                      <a:xfrm>
                        <a:off x="1691680" y="548680"/>
                        <a:ext cx="6253655" cy="6073402"/>
                      </a:xfrm>
                      <a:prstGeom prst="rect">
                        <a:avLst/>
                      </a:prstGeom>
                    </p:spPr>
                  </p:pic>
                </p:oleObj>
              </mc:Fallback>
            </mc:AlternateContent>
          </a:graphicData>
        </a:graphic>
      </p:graphicFrame>
    </p:spTree>
    <p:extLst>
      <p:ext uri="{BB962C8B-B14F-4D97-AF65-F5344CB8AC3E}">
        <p14:creationId xmlns:p14="http://schemas.microsoft.com/office/powerpoint/2010/main" val="23680231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9D3021-6300-1DFA-BE0F-8F567FAA7B14}"/>
              </a:ext>
            </a:extLst>
          </p:cNvPr>
          <p:cNvSpPr>
            <a:spLocks noGrp="1"/>
          </p:cNvSpPr>
          <p:nvPr>
            <p:ph type="title"/>
          </p:nvPr>
        </p:nvSpPr>
        <p:spPr>
          <a:xfrm>
            <a:off x="539750" y="365125"/>
            <a:ext cx="7975600" cy="738664"/>
          </a:xfrm>
        </p:spPr>
        <p:txBody>
          <a:bodyPr/>
          <a:lstStyle/>
          <a:p>
            <a:r>
              <a:rPr lang="it-IT" dirty="0"/>
              <a:t>GUIDA ECOPARTECIPANTE</a:t>
            </a:r>
            <a:br>
              <a:rPr lang="it-IT" dirty="0"/>
            </a:br>
            <a:endParaRPr lang="it-IT" dirty="0"/>
          </a:p>
        </p:txBody>
      </p:sp>
      <p:pic>
        <p:nvPicPr>
          <p:cNvPr id="4" name="Immagine 3">
            <a:extLst>
              <a:ext uri="{FF2B5EF4-FFF2-40B4-BE49-F238E27FC236}">
                <a16:creationId xmlns:a16="http://schemas.microsoft.com/office/drawing/2014/main" id="{5B93B04C-45D3-92F7-0379-78100373EA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268760"/>
            <a:ext cx="3195322" cy="483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a:extLst>
              <a:ext uri="{FF2B5EF4-FFF2-40B4-BE49-F238E27FC236}">
                <a16:creationId xmlns:a16="http://schemas.microsoft.com/office/drawing/2014/main" id="{B43FCF15-5E55-F020-D074-633F537520A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436096" y="1268760"/>
            <a:ext cx="2016224" cy="4837338"/>
          </a:xfrm>
          <a:prstGeom prst="rect">
            <a:avLst/>
          </a:prstGeom>
        </p:spPr>
      </p:pic>
    </p:spTree>
    <p:extLst>
      <p:ext uri="{BB962C8B-B14F-4D97-AF65-F5344CB8AC3E}">
        <p14:creationId xmlns:p14="http://schemas.microsoft.com/office/powerpoint/2010/main" val="38782090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395AF2-DA95-A419-9C14-D7771DEE7687}"/>
              </a:ext>
            </a:extLst>
          </p:cNvPr>
          <p:cNvSpPr>
            <a:spLocks noGrp="1"/>
          </p:cNvSpPr>
          <p:nvPr>
            <p:ph type="title"/>
          </p:nvPr>
        </p:nvSpPr>
        <p:spPr/>
        <p:txBody>
          <a:bodyPr/>
          <a:lstStyle/>
          <a:p>
            <a:endParaRPr lang="it-IT"/>
          </a:p>
        </p:txBody>
      </p:sp>
      <p:sp>
        <p:nvSpPr>
          <p:cNvPr id="4" name="Rettangolo 3">
            <a:extLst>
              <a:ext uri="{FF2B5EF4-FFF2-40B4-BE49-F238E27FC236}">
                <a16:creationId xmlns:a16="http://schemas.microsoft.com/office/drawing/2014/main" id="{C934D22D-26B3-CA68-A6CA-936A2B9857B1}"/>
              </a:ext>
            </a:extLst>
          </p:cNvPr>
          <p:cNvSpPr/>
          <p:nvPr/>
        </p:nvSpPr>
        <p:spPr>
          <a:xfrm>
            <a:off x="33290" y="1538965"/>
            <a:ext cx="3500247"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era PRO" panose="00000800000000000000" pitchFamily="50" charset="0"/>
              <a:ea typeface="ＭＳ Ｐゴシック" pitchFamily="34" charset="-128"/>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era PRO" panose="00000800000000000000" pitchFamily="50" charset="0"/>
                <a:ea typeface="ＭＳ Ｐゴシック" pitchFamily="34" charset="-128"/>
                <a:cs typeface="Arial" pitchFamily="34" charset="0"/>
              </a:rPr>
              <a:t>Segnaletica  orizzontale</a:t>
            </a:r>
          </a:p>
        </p:txBody>
      </p:sp>
      <p:pic>
        <p:nvPicPr>
          <p:cNvPr id="5" name="Picture 3" descr="\\Server\disco condiviso\PUNTO 3\EVENTI SOSTENIBILI\SITO WEB\Immagini\NEWS\GG_esempio_4.JPG">
            <a:extLst>
              <a:ext uri="{FF2B5EF4-FFF2-40B4-BE49-F238E27FC236}">
                <a16:creationId xmlns:a16="http://schemas.microsoft.com/office/drawing/2014/main" id="{E400609D-EE33-6F7F-6B0A-DA04FCB4676F}"/>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3487384" y="1255967"/>
            <a:ext cx="2533915" cy="1685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descr="\\Server\disco condiviso\PUNTO 3\EVENTI SOSTENIBILI\SITO WEB\Immagini\NEWS\GG_esempio_1.jpg">
            <a:extLst>
              <a:ext uri="{FF2B5EF4-FFF2-40B4-BE49-F238E27FC236}">
                <a16:creationId xmlns:a16="http://schemas.microsoft.com/office/drawing/2014/main" id="{163D960F-73D8-8E14-38C3-669B27C5AAAD}"/>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124465" y="1052736"/>
            <a:ext cx="2636931" cy="39553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Eco-graffiti">
            <a:extLst>
              <a:ext uri="{FF2B5EF4-FFF2-40B4-BE49-F238E27FC236}">
                <a16:creationId xmlns:a16="http://schemas.microsoft.com/office/drawing/2014/main" id="{F1393DF7-6120-05A1-7AA7-1BA7BF8E15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558" y="2692129"/>
            <a:ext cx="4278875" cy="2859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8">
            <a:extLst>
              <a:ext uri="{FF2B5EF4-FFF2-40B4-BE49-F238E27FC236}">
                <a16:creationId xmlns:a16="http://schemas.microsoft.com/office/drawing/2014/main" id="{A6D102B1-7976-FB56-53D9-A74EA67E22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3111" y="4752135"/>
            <a:ext cx="3998286" cy="8237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7" descr="http://www.ansa.it/webimages/foto_large/2013/7/1/1372696861304_greengraffiti1.jpg">
            <a:extLst>
              <a:ext uri="{FF2B5EF4-FFF2-40B4-BE49-F238E27FC236}">
                <a16:creationId xmlns:a16="http://schemas.microsoft.com/office/drawing/2014/main" id="{B96B89A3-5E10-AEC3-DC28-0972A14C9425}"/>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4575102" y="3657858"/>
            <a:ext cx="1799565" cy="1202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3592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4023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42154">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5274470">
                <a:tc>
                  <a:txBody>
                    <a:bodyPr/>
                    <a:lstStyle/>
                    <a:p>
                      <a:pPr marL="0"/>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4.1.21 Formazione al personale</a:t>
                      </a:r>
                    </a:p>
                  </a:txBody>
                  <a:tcPr>
                    <a:solidFill>
                      <a:schemeClr val="bg1">
                        <a:lumMod val="95000"/>
                      </a:schemeClr>
                    </a:solidFill>
                  </a:tcPr>
                </a:tc>
                <a:tc>
                  <a:txBody>
                    <a:bodyPr/>
                    <a:lstStyle/>
                    <a:p>
                      <a:pPr marR="25400" algn="just"/>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il personale coinvolto nell’evento, compresi i fornitori di servizi, è adeguatamente formato, a seconda delle mansioni, sulle tematiche relative alle principali misure da adottare per rendere un evento sostenibile. </a:t>
                      </a:r>
                    </a:p>
                    <a:p>
                      <a:pPr marR="25400" algn="just"/>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La formazione riguarda in particolare misure volte a:</a:t>
                      </a:r>
                    </a:p>
                    <a:p>
                      <a:pPr marL="285750" indent="-285750">
                        <a:buFont typeface="Arial" panose="020B0604020202020204" pitchFamily="34" charset="0"/>
                        <a:buChar char="•"/>
                      </a:pPr>
                      <a:r>
                        <a:rPr lang="it-IT" sz="1400" dirty="0">
                          <a:solidFill>
                            <a:schemeClr val="dk1"/>
                          </a:solidFill>
                          <a:effectLst/>
                          <a:latin typeface="+mn-lt"/>
                          <a:ea typeface="+mn-ea"/>
                          <a:cs typeface="+mn-cs"/>
                        </a:rPr>
                        <a:t>ridurre i consumi energetici attraverso la corretta gestione degli impianti e dispositivi tecnologici;</a:t>
                      </a:r>
                    </a:p>
                    <a:p>
                      <a:pPr marL="285750" indent="-285750">
                        <a:buFont typeface="Arial" panose="020B0604020202020204" pitchFamily="34" charset="0"/>
                        <a:buChar char="•"/>
                      </a:pPr>
                      <a:r>
                        <a:rPr lang="it-IT" sz="1400" dirty="0">
                          <a:solidFill>
                            <a:schemeClr val="dk1"/>
                          </a:solidFill>
                          <a:effectLst/>
                          <a:latin typeface="+mn-lt"/>
                          <a:ea typeface="+mn-ea"/>
                          <a:cs typeface="+mn-cs"/>
                        </a:rPr>
                        <a:t>contenere i consumi idrici;</a:t>
                      </a:r>
                    </a:p>
                    <a:p>
                      <a:pPr marL="285750" indent="-285750">
                        <a:buFont typeface="Arial" panose="020B0604020202020204" pitchFamily="34" charset="0"/>
                        <a:buChar char="•"/>
                      </a:pPr>
                      <a:r>
                        <a:rPr lang="it-IT" sz="1400" dirty="0">
                          <a:solidFill>
                            <a:schemeClr val="dk1"/>
                          </a:solidFill>
                          <a:effectLst/>
                          <a:latin typeface="+mn-lt"/>
                          <a:ea typeface="+mn-ea"/>
                          <a:cs typeface="+mn-cs"/>
                        </a:rPr>
                        <a:t>attuare la corretta gestione dei rifiuti secondo la gerarchia europea</a:t>
                      </a:r>
                    </a:p>
                    <a:p>
                      <a:pPr marL="285750" indent="-285750">
                        <a:buFont typeface="Arial" panose="020B0604020202020204" pitchFamily="34" charset="0"/>
                        <a:buChar char="•"/>
                      </a:pPr>
                      <a:r>
                        <a:rPr lang="it-IT" sz="1400" dirty="0">
                          <a:solidFill>
                            <a:schemeClr val="dk1"/>
                          </a:solidFill>
                          <a:effectLst/>
                          <a:latin typeface="+mn-lt"/>
                          <a:ea typeface="+mn-ea"/>
                          <a:cs typeface="+mn-cs"/>
                        </a:rPr>
                        <a:t>per il personale addetto alle relazioni con il pubblico, svolgere un’accoglienza inclusiva per rispettare le differenti e specifiche esigenze dei fruitori dell’evento;</a:t>
                      </a:r>
                    </a:p>
                    <a:p>
                      <a:pPr marL="285750" indent="-285750">
                        <a:buFont typeface="Arial" panose="020B0604020202020204" pitchFamily="34" charset="0"/>
                        <a:buChar char="•"/>
                      </a:pPr>
                      <a:r>
                        <a:rPr lang="it-IT" sz="1400" dirty="0">
                          <a:solidFill>
                            <a:schemeClr val="dk1"/>
                          </a:solidFill>
                          <a:effectLst/>
                          <a:latin typeface="+mn-lt"/>
                          <a:ea typeface="+mn-ea"/>
                          <a:cs typeface="+mn-cs"/>
                        </a:rPr>
                        <a:t>per il personale addetto ai servizi di ristoro, ridurre lo spreco alimentare</a:t>
                      </a:r>
                    </a:p>
                    <a:p>
                      <a:pPr marL="285750" indent="-285750">
                        <a:buFont typeface="Arial" panose="020B0604020202020204" pitchFamily="34" charset="0"/>
                        <a:buChar char="•"/>
                      </a:pPr>
                      <a:r>
                        <a:rPr lang="it-IT" sz="1400" dirty="0">
                          <a:solidFill>
                            <a:schemeClr val="dk1"/>
                          </a:solidFill>
                          <a:effectLst/>
                          <a:latin typeface="+mn-lt"/>
                          <a:ea typeface="+mn-ea"/>
                          <a:cs typeface="+mn-cs"/>
                        </a:rPr>
                        <a:t>per il personale addetto alle pulizie, ridurre gli impatti ambientali delle attività di pulizia.</a:t>
                      </a: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tx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Programma di formazione firmato dal legale rappresentante </a:t>
                      </a:r>
                    </a:p>
                    <a:p>
                      <a:pPr marL="0"/>
                      <a:r>
                        <a:rPr lang="it-IT" sz="1600" u="sng" dirty="0">
                          <a:solidFill>
                            <a:schemeClr val="tx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Richiesta dell’elenco dei partecipanti e le registrazioni della formazione somministrata.</a:t>
                      </a:r>
                    </a:p>
                    <a:p>
                      <a:pPr marL="0" marR="0" lvl="0" indent="0" defTabSz="914400" eaLnBrk="1" fontAlgn="auto" latinLnBrk="0" hangingPunct="1">
                        <a:lnSpc>
                          <a:spcPct val="100000"/>
                        </a:lnSpc>
                        <a:spcBef>
                          <a:spcPts val="0"/>
                        </a:spcBef>
                        <a:spcAft>
                          <a:spcPts val="0"/>
                        </a:spcAft>
                        <a:buClrTx/>
                        <a:buSzTx/>
                        <a:buFontTx/>
                        <a:buNone/>
                        <a:tabLst/>
                        <a:defRPr/>
                      </a:pPr>
                      <a:endParaRPr lang="it-IT" sz="1800" u="sng" dirty="0">
                        <a:solidFill>
                          <a:schemeClr val="dk1"/>
                        </a:solidFill>
                        <a:effectLst/>
                        <a:latin typeface="+mn-lt"/>
                        <a:ea typeface="+mn-ea"/>
                        <a:cs typeface="+mn-cs"/>
                      </a:endParaRP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6986140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4023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42154">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5274470">
                <a:tc>
                  <a:txBody>
                    <a:bodyPr/>
                    <a:lstStyle/>
                    <a:p>
                      <a:pPr marL="0"/>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4.1.22 Clausole sociali e tutela dei lavoratori</a:t>
                      </a:r>
                    </a:p>
                  </a:txBody>
                  <a:tcPr>
                    <a:solidFill>
                      <a:schemeClr val="bg1">
                        <a:lumMod val="95000"/>
                      </a:schemeClr>
                    </a:solidFill>
                  </a:tcPr>
                </a:tc>
                <a:tc>
                  <a:txBody>
                    <a:bodyPr/>
                    <a:lstStyle/>
                    <a:p>
                      <a:pPr marL="28575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Rispetto delle vigente in materia di salute e sicurezza dei lavoratori anche in caso di impiego di breve durata, come nel caso di lavoratori interinali (meno di 60 giorni).</a:t>
                      </a:r>
                    </a:p>
                    <a:p>
                      <a:pPr marL="28575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Nel caso di nuove assunzioni, per una percentuale minima concordata con la stazione appaltante, viene impiegato personale dipendente adeguatamente formato e facente parte delle categorie di lavoratori svantaggiati.</a:t>
                      </a:r>
                    </a:p>
                    <a:p>
                      <a:pPr algn="just">
                        <a:lnSpc>
                          <a:spcPts val="1200"/>
                        </a:lnSpc>
                        <a:spcAft>
                          <a:spcPts val="600"/>
                        </a:spcAft>
                      </a:pPr>
                      <a:endParaRPr lang="it-IT" sz="1600" dirty="0">
                        <a:solidFill>
                          <a:schemeClr val="tx1"/>
                        </a:solidFill>
                        <a:latin typeface="Ebrima" panose="02000000000000000000" pitchFamily="2" charset="0"/>
                        <a:ea typeface="Ebrima" panose="02000000000000000000" pitchFamily="2" charset="0"/>
                        <a:cs typeface="Ebrima" panose="02000000000000000000" pitchFamily="2" charset="0"/>
                      </a:endParaRPr>
                    </a:p>
                  </a:txBody>
                  <a:tcPr marL="68580" marR="68580" marT="0" marB="0">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tx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Presentazione della documentazione di avvenuta denuncia agli enti previdenziali, assicurativi e antinfortunistici nonché il documento di valutazione dei rischi. </a:t>
                      </a:r>
                    </a:p>
                    <a:p>
                      <a:pPr marL="0"/>
                      <a:r>
                        <a:rPr lang="it-IT" sz="1600" u="sng" dirty="0">
                          <a:solidFill>
                            <a:schemeClr val="tx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Richiesta a uno o più addetti al servizio, scelti a campione, la presa in visione dei contratti individuali</a:t>
                      </a: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20696054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64023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42154">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5274470">
                <a:tc>
                  <a:txBody>
                    <a:bodyPr/>
                    <a:lstStyle/>
                    <a:p>
                      <a:pPr marL="0"/>
                      <a:r>
                        <a:rPr lang="it-IT" sz="1600" b="1" dirty="0">
                          <a:solidFill>
                            <a:schemeClr val="dk1"/>
                          </a:solidFill>
                          <a:latin typeface="Ebrima" panose="02000000000000000000" pitchFamily="2" charset="0"/>
                          <a:ea typeface="Ebrima" panose="02000000000000000000" pitchFamily="2" charset="0"/>
                          <a:cs typeface="Ebrima" panose="02000000000000000000" pitchFamily="2" charset="0"/>
                        </a:rPr>
                        <a:t>4.1.23 Eventi per tutti</a:t>
                      </a:r>
                    </a:p>
                  </a:txBody>
                  <a:tcPr>
                    <a:solidFill>
                      <a:schemeClr val="bg1">
                        <a:lumMod val="95000"/>
                      </a:schemeClr>
                    </a:solidFill>
                  </a:tcPr>
                </a:tc>
                <a:tc>
                  <a:txBody>
                    <a:bodyPr/>
                    <a:lstStyle/>
                    <a:p>
                      <a:pPr marL="285750" indent="-285750">
                        <a:buFont typeface="Arial" panose="020B0604020202020204" pitchFamily="34" charset="0"/>
                        <a:buChar cha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Adozione dell’approccio inclusivo che tiene conto delle differenti specifiche esigenze di tutti i possibili partecipanti: famiglie con bambini, persone molto anziane, persone con difficoltà o con disabilità fisiche, motorie, sensopercettive, comunicative, relazionali, intellettive, cognitive, psichiche, persone con disabilità complesse, persone con allergie e intolleranze, persone con bisogni dietetici etc. che garantisca la piena fruibilità dell’evento accessibile a tutti.</a:t>
                      </a:r>
                    </a:p>
                  </a:txBody>
                  <a:tcPr marL="68580" marR="68580" marT="0" marB="0">
                    <a:solidFill>
                      <a:schemeClr val="accent6">
                        <a:lumMod val="40000"/>
                        <a:lumOff val="60000"/>
                      </a:schemeClr>
                    </a:solidFill>
                  </a:tcPr>
                </a:tc>
                <a:tc>
                  <a:txBody>
                    <a:bodyPr/>
                    <a:lstStyle/>
                    <a:p>
                      <a:r>
                        <a:rPr lang="it-IT" sz="1800" u="sng" dirty="0">
                          <a:solidFill>
                            <a:schemeClr val="dk1"/>
                          </a:solidFill>
                          <a:effectLst/>
                          <a:latin typeface="+mn-lt"/>
                          <a:ea typeface="+mn-ea"/>
                          <a:cs typeface="+mn-cs"/>
                        </a:rPr>
                        <a:t>In fase di gara</a:t>
                      </a:r>
                      <a:endParaRPr lang="it-IT" sz="1800" dirty="0">
                        <a:solidFill>
                          <a:schemeClr val="dk1"/>
                        </a:solidFill>
                        <a:effectLst/>
                        <a:latin typeface="+mn-lt"/>
                        <a:ea typeface="+mn-ea"/>
                        <a:cs typeface="+mn-cs"/>
                      </a:endParaRPr>
                    </a:p>
                    <a:p>
                      <a:r>
                        <a:rPr lang="it-IT" sz="1800" dirty="0">
                          <a:solidFill>
                            <a:schemeClr val="dk1"/>
                          </a:solidFill>
                          <a:effectLst/>
                          <a:latin typeface="+mn-lt"/>
                          <a:ea typeface="+mn-ea"/>
                          <a:cs typeface="+mn-cs"/>
                        </a:rPr>
                        <a:t>Relazione sottoscritta dal legale rappresentante che descriva come si intende rispettare il criterio. </a:t>
                      </a:r>
                    </a:p>
                    <a:p>
                      <a:pPr marL="0"/>
                      <a:r>
                        <a:rPr lang="it-IT" sz="1600" u="sng" dirty="0">
                          <a:solidFill>
                            <a:schemeClr val="tx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Il direttore dell’esecuzione del contratto verifica il rispetto del criterio attraverso sopralluoghi e valutazione della </a:t>
                      </a:r>
                      <a:r>
                        <a:rPr lang="it-IT" sz="1600" dirty="0" err="1">
                          <a:solidFill>
                            <a:schemeClr val="tx1"/>
                          </a:solidFill>
                          <a:latin typeface="Ebrima" panose="02000000000000000000" pitchFamily="2" charset="0"/>
                          <a:ea typeface="Ebrima" panose="02000000000000000000" pitchFamily="2" charset="0"/>
                          <a:cs typeface="Ebrima" panose="02000000000000000000" pitchFamily="2" charset="0"/>
                        </a:rPr>
                        <a:t>Rela</a:t>
                      </a:r>
                      <a:r>
                        <a:rPr lang="it-IT" sz="1600" dirty="0">
                          <a:solidFill>
                            <a:schemeClr val="tx1"/>
                          </a:solidFill>
                          <a:latin typeface="Ebrima" panose="02000000000000000000" pitchFamily="2" charset="0"/>
                          <a:ea typeface="Ebrima" panose="02000000000000000000" pitchFamily="2" charset="0"/>
                          <a:cs typeface="Ebrima" panose="02000000000000000000" pitchFamily="2" charset="0"/>
                        </a:rPr>
                        <a:t>-zione presentata in fase di gara. </a:t>
                      </a:r>
                    </a:p>
                  </a:txBody>
                  <a:tcPr>
                    <a:solidFill>
                      <a:srgbClr val="FFAFAF"/>
                    </a:solidFill>
                  </a:tcPr>
                </a:tc>
                <a:extLst>
                  <a:ext uri="{0D108BD9-81ED-4DB2-BD59-A6C34878D82A}">
                    <a16:rowId xmlns:a16="http://schemas.microsoft.com/office/drawing/2014/main" val="4266423151"/>
                  </a:ext>
                </a:extLst>
              </a:tr>
            </a:tbl>
          </a:graphicData>
        </a:graphic>
      </p:graphicFrame>
    </p:spTree>
    <p:extLst>
      <p:ext uri="{BB962C8B-B14F-4D97-AF65-F5344CB8AC3E}">
        <p14:creationId xmlns:p14="http://schemas.microsoft.com/office/powerpoint/2010/main" val="39251530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3">
            <a:extLst>
              <a:ext uri="{FF2B5EF4-FFF2-40B4-BE49-F238E27FC236}">
                <a16:creationId xmlns:a16="http://schemas.microsoft.com/office/drawing/2014/main" id="{CF52CAEA-A674-C8A5-F253-D0B661C36D22}"/>
              </a:ext>
            </a:extLst>
          </p:cNvPr>
          <p:cNvSpPr txBox="1">
            <a:spLocks/>
          </p:cNvSpPr>
          <p:nvPr/>
        </p:nvSpPr>
        <p:spPr>
          <a:xfrm>
            <a:off x="685800" y="1752600"/>
            <a:ext cx="7772400" cy="2259080"/>
          </a:xfrm>
          <a:prstGeom prst="rect">
            <a:avLst/>
          </a:prstGeom>
          <a:solidFill>
            <a:schemeClr val="accent1">
              <a:lumMod val="20000"/>
              <a:lumOff val="80000"/>
            </a:schemeClr>
          </a:solidFill>
        </p:spPr>
        <p:txBody>
          <a:bodyPr vert="horz" lIns="91440" tIns="45720" rIns="91440" bIns="45720" rtlCol="0">
            <a:spAutoFit/>
          </a:bodyPr>
          <a:lstStyle>
            <a:lvl1pPr marL="342900" indent="-342900" algn="ctr" defTabSz="457200" rtl="0" eaLnBrk="1" latinLnBrk="0" hangingPunct="1">
              <a:spcBef>
                <a:spcPct val="20000"/>
              </a:spcBef>
              <a:buFont typeface="Arial"/>
              <a:buNone/>
              <a:defRPr sz="1600" kern="1200">
                <a:solidFill>
                  <a:schemeClr val="tx1">
                    <a:lumMod val="50000"/>
                    <a:lumOff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Cera PRO Light" panose="00000400000000000000" pitchFamily="50" charset="0"/>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Cera PRO Light" panose="00000400000000000000" pitchFamily="50" charset="0"/>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Cera PRO Light" panose="00000400000000000000" pitchFamily="50"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1" i="0" u="none" strike="noStrike" kern="1200" cap="none" spc="0" normalizeH="0" baseline="0" noProof="0" dirty="0">
              <a:ln>
                <a:noFill/>
              </a:ln>
              <a:solidFill>
                <a:sysClr val="windowText" lastClr="000000">
                  <a:lumMod val="50000"/>
                  <a:lumOff val="50000"/>
                </a:sysClr>
              </a:solidFill>
              <a:effectLst/>
              <a:uLnTx/>
              <a:uFillTx/>
              <a:latin typeface="Arial"/>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it-IT" sz="3200" b="1" i="0" u="none" strike="noStrike" kern="1200" cap="none" spc="0" normalizeH="0" baseline="0" noProof="0" dirty="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rPr>
              <a:t>Criteri premianti</a:t>
            </a:r>
            <a:endParaRPr kumimoji="0" lang="it-IT" sz="2800" b="1" i="0" u="none" strike="noStrike" kern="1200" cap="none" spc="0" normalizeH="0" baseline="0" noProof="0" dirty="0">
              <a:ln>
                <a:noFill/>
              </a:ln>
              <a:solidFill>
                <a:sysClr val="windowText" lastClr="000000">
                  <a:lumMod val="50000"/>
                  <a:lumOff val="50000"/>
                </a:sysClr>
              </a:solidFill>
              <a:effectLst/>
              <a:uLnTx/>
              <a:uFillTx/>
              <a:latin typeface="Ebrima" panose="02000000000000000000" pitchFamily="2" charset="0"/>
              <a:ea typeface="Ebrima" panose="02000000000000000000" pitchFamily="2" charset="0"/>
              <a:cs typeface="Ebrima" panose="02000000000000000000" pitchFamily="2" charset="0"/>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2400" b="1" i="0" u="none" strike="noStrike" kern="1200" cap="none" spc="0" normalizeH="0" baseline="0" noProof="0" dirty="0">
              <a:ln>
                <a:noFill/>
              </a:ln>
              <a:solidFill>
                <a:sysClr val="windowText" lastClr="000000">
                  <a:lumMod val="50000"/>
                  <a:lumOff val="50000"/>
                </a:sysClr>
              </a:solidFill>
              <a:effectLst/>
              <a:uLnTx/>
              <a:uFillTx/>
              <a:latin typeface="Cera PRO" panose="00000800000000000000"/>
              <a:ea typeface="+mn-ea"/>
              <a:cs typeface="Arial"/>
            </a:endParaRP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endParaRPr kumimoji="0" lang="it-IT" sz="1600" b="0" i="0" u="none" strike="noStrike" kern="1200" cap="none" spc="0" normalizeH="0" baseline="0" noProof="0" dirty="0">
              <a:ln>
                <a:noFill/>
              </a:ln>
              <a:solidFill>
                <a:sysClr val="windowText" lastClr="000000">
                  <a:lumMod val="50000"/>
                  <a:lumOff val="50000"/>
                </a:sysClr>
              </a:solidFill>
              <a:effectLst/>
              <a:uLnTx/>
              <a:uFillTx/>
              <a:latin typeface="Lato" panose="020F0502020204030203" pitchFamily="34" charset="0"/>
              <a:ea typeface="+mn-ea"/>
              <a:cs typeface="Arial"/>
            </a:endParaRPr>
          </a:p>
        </p:txBody>
      </p:sp>
    </p:spTree>
    <p:extLst>
      <p:ext uri="{BB962C8B-B14F-4D97-AF65-F5344CB8AC3E}">
        <p14:creationId xmlns:p14="http://schemas.microsoft.com/office/powerpoint/2010/main" val="42336718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18160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040">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1372094">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4.2.1 Adozione di Sistemi di Gestione Ambientale o per la Sostenibilità degli Eventi</a:t>
                      </a:r>
                    </a:p>
                  </a:txBody>
                  <a:tcPr>
                    <a:solidFill>
                      <a:schemeClr val="bg1">
                        <a:lumMod val="95000"/>
                      </a:schemeClr>
                    </a:solidFill>
                  </a:tcPr>
                </a:tc>
                <a:tc>
                  <a:txBody>
                    <a:bodyPr/>
                    <a:lstStyle/>
                    <a:p>
                      <a:pPr marL="342900" indent="-342900">
                        <a:spcBef>
                          <a:spcPts val="0"/>
                        </a:spcBef>
                        <a:spcAft>
                          <a:spcPts val="0"/>
                        </a:spcAft>
                        <a:buFont typeface="+mj-lt"/>
                        <a:buAutoNum type="alphaLcParenR"/>
                      </a:pPr>
                      <a:r>
                        <a:rPr lang="it-IT" sz="1600" dirty="0">
                          <a:latin typeface="Ebrima" panose="02000000000000000000" pitchFamily="2" charset="0"/>
                          <a:ea typeface="Ebrima" panose="02000000000000000000" pitchFamily="2" charset="0"/>
                          <a:cs typeface="Ebrima" panose="02000000000000000000" pitchFamily="2" charset="0"/>
                        </a:rPr>
                        <a:t>Punteggio premiante X è assegnato all’offerente </a:t>
                      </a:r>
                      <a:r>
                        <a:rPr lang="it-IT" sz="1600" b="1" dirty="0">
                          <a:latin typeface="Ebrima" panose="02000000000000000000" pitchFamily="2" charset="0"/>
                          <a:ea typeface="Ebrima" panose="02000000000000000000" pitchFamily="2" charset="0"/>
                          <a:cs typeface="Ebrima" panose="02000000000000000000" pitchFamily="2" charset="0"/>
                        </a:rPr>
                        <a:t>registrato EMAS o certificato ISO 14001</a:t>
                      </a:r>
                      <a:r>
                        <a:rPr lang="it-IT" sz="1600" dirty="0">
                          <a:latin typeface="Ebrima" panose="02000000000000000000" pitchFamily="2" charset="0"/>
                          <a:ea typeface="Ebrima" panose="02000000000000000000" pitchFamily="2" charset="0"/>
                          <a:cs typeface="Ebrima" panose="02000000000000000000" pitchFamily="2" charset="0"/>
                        </a:rPr>
                        <a:t> sul codice NACE 82.3 Organizzazioni di convegni e fiere” (settore IAF 35) e NACE 90 attività creative, artistiche e di intrattenimento (settore IAF 39) </a:t>
                      </a:r>
                    </a:p>
                    <a:p>
                      <a:pPr marL="342900" indent="-342900">
                        <a:spcBef>
                          <a:spcPts val="0"/>
                        </a:spcBef>
                        <a:spcAft>
                          <a:spcPts val="0"/>
                        </a:spcAft>
                        <a:buFont typeface="+mj-lt"/>
                        <a:buAutoNum type="alphaLcParenR"/>
                      </a:pPr>
                      <a:r>
                        <a:rPr lang="it-IT" sz="1600" dirty="0">
                          <a:latin typeface="Ebrima" panose="02000000000000000000" pitchFamily="2" charset="0"/>
                          <a:ea typeface="Ebrima" panose="02000000000000000000" pitchFamily="2" charset="0"/>
                          <a:cs typeface="Ebrima" panose="02000000000000000000" pitchFamily="2" charset="0"/>
                        </a:rPr>
                        <a:t>Punteggio premiante Y&gt;X è assegnato all’offerente </a:t>
                      </a:r>
                      <a:r>
                        <a:rPr lang="it-IT" sz="1600" b="1" dirty="0">
                          <a:latin typeface="Ebrima" panose="02000000000000000000" pitchFamily="2" charset="0"/>
                          <a:ea typeface="Ebrima" panose="02000000000000000000" pitchFamily="2" charset="0"/>
                          <a:cs typeface="Ebrima" panose="02000000000000000000" pitchFamily="2" charset="0"/>
                        </a:rPr>
                        <a:t>certificato ISO 20121 </a:t>
                      </a:r>
                      <a:r>
                        <a:rPr lang="it-IT" sz="1600" dirty="0">
                          <a:latin typeface="Ebrima" panose="02000000000000000000" pitchFamily="2" charset="0"/>
                          <a:ea typeface="Ebrima" panose="02000000000000000000" pitchFamily="2" charset="0"/>
                          <a:cs typeface="Ebrima" panose="02000000000000000000" pitchFamily="2" charset="0"/>
                        </a:rPr>
                        <a:t>da ente accreditato</a:t>
                      </a:r>
                    </a:p>
                  </a:txBody>
                  <a:tcPr>
                    <a:solidFill>
                      <a:schemeClr val="accent6">
                        <a:lumMod val="40000"/>
                        <a:lumOff val="60000"/>
                      </a:schemeClr>
                    </a:solidFill>
                  </a:tcPr>
                </a:tc>
                <a:tc>
                  <a:txBody>
                    <a:bodyPr/>
                    <a:lstStyle/>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Presentazione attestato di certificazione </a:t>
                      </a:r>
                    </a:p>
                  </a:txBody>
                  <a:tcPr>
                    <a:solidFill>
                      <a:srgbClr val="FFAFAF"/>
                    </a:solidFill>
                  </a:tcPr>
                </a:tc>
                <a:extLst>
                  <a:ext uri="{0D108BD9-81ED-4DB2-BD59-A6C34878D82A}">
                    <a16:rowId xmlns:a16="http://schemas.microsoft.com/office/drawing/2014/main" val="4266423151"/>
                  </a:ext>
                </a:extLst>
              </a:tr>
              <a:tr h="556460">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4.2.2 Allestimenti e arredi in plastica</a:t>
                      </a:r>
                    </a:p>
                  </a:txBody>
                  <a:tcPr>
                    <a:solidFill>
                      <a:schemeClr val="bg1">
                        <a:lumMod val="95000"/>
                      </a:schemeClr>
                    </a:solidFill>
                  </a:tcPr>
                </a:tc>
                <a:tc>
                  <a:txBody>
                    <a:bodyPr/>
                    <a:lstStyle/>
                    <a:p>
                      <a:pPr marL="0" lvl="1" indent="0" algn="l" defTabSz="457200" rtl="0" eaLnBrk="1" latinLnBrk="0" hangingPunct="1">
                        <a:spcBef>
                          <a:spcPts val="0"/>
                        </a:spcBef>
                        <a:spcAft>
                          <a:spcPts val="0"/>
                        </a:spcAft>
                        <a:buFont typeface="Wingdings" panose="05000000000000000000" pitchFamily="2" charset="2"/>
                        <a:buNone/>
                      </a:pPr>
                      <a:r>
                        <a:rPr lang="it-IT" sz="1800" kern="1200" dirty="0">
                          <a:solidFill>
                            <a:schemeClr val="dk1"/>
                          </a:solidFill>
                          <a:effectLst/>
                          <a:latin typeface="+mn-lt"/>
                          <a:ea typeface="+mn-ea"/>
                          <a:cs typeface="+mn-cs"/>
                        </a:rPr>
                        <a:t>Punteggio premiante è assegnato all’offerente che propone nella composizione dell’allestimento e dell’arredo, una quota di plastica riciclata post-consumo proveniente da raccolta differenziata dei rifiuti urbani di almeno il 30% in peso sul totale della plastica di ciascun elemento. </a:t>
                      </a:r>
                      <a:endParaRPr lang="it-IT" sz="1600" kern="12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chemeClr val="accent6">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800" kern="1200" dirty="0">
                          <a:solidFill>
                            <a:schemeClr val="dk1"/>
                          </a:solidFill>
                          <a:effectLst/>
                          <a:latin typeface="+mn-lt"/>
                          <a:ea typeface="+mn-ea"/>
                          <a:cs typeface="+mn-cs"/>
                        </a:rPr>
                        <a:t>Presentazione dell’elenco degli elementi di allestimento e arredo e relative schede di prodotto  e delle  certificazioni. </a:t>
                      </a:r>
                      <a:endParaRPr lang="it-IT" sz="1600" kern="12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1184699352"/>
                  </a:ext>
                </a:extLst>
              </a:tr>
            </a:tbl>
          </a:graphicData>
        </a:graphic>
      </p:graphicFrame>
      <p:pic>
        <p:nvPicPr>
          <p:cNvPr id="3" name="Immagine 2">
            <a:extLst>
              <a:ext uri="{FF2B5EF4-FFF2-40B4-BE49-F238E27FC236}">
                <a16:creationId xmlns:a16="http://schemas.microsoft.com/office/drawing/2014/main" id="{D06B94DB-E44E-56FB-BB24-A95313023A69}"/>
              </a:ext>
            </a:extLst>
          </p:cNvPr>
          <p:cNvPicPr>
            <a:picLocks noChangeAspect="1"/>
          </p:cNvPicPr>
          <p:nvPr/>
        </p:nvPicPr>
        <p:blipFill rotWithShape="1">
          <a:blip r:embed="rId2"/>
          <a:srcRect l="66979" t="29260" r="10417" b="45382"/>
          <a:stretch/>
        </p:blipFill>
        <p:spPr>
          <a:xfrm>
            <a:off x="6444208" y="2420888"/>
            <a:ext cx="2304256" cy="727058"/>
          </a:xfrm>
          <a:prstGeom prst="rect">
            <a:avLst/>
          </a:prstGeom>
        </p:spPr>
      </p:pic>
    </p:spTree>
    <p:extLst>
      <p:ext uri="{BB962C8B-B14F-4D97-AF65-F5344CB8AC3E}">
        <p14:creationId xmlns:p14="http://schemas.microsoft.com/office/powerpoint/2010/main" val="12436453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DFF55D-97B2-AADE-A94F-FB09F6AF8717}"/>
              </a:ext>
            </a:extLst>
          </p:cNvPr>
          <p:cNvSpPr>
            <a:spLocks noGrp="1"/>
          </p:cNvSpPr>
          <p:nvPr>
            <p:ph type="title"/>
          </p:nvPr>
        </p:nvSpPr>
        <p:spPr>
          <a:xfrm>
            <a:off x="539750" y="365125"/>
            <a:ext cx="7975600" cy="369332"/>
          </a:xfrm>
        </p:spPr>
        <p:txBody>
          <a:bodyPr/>
          <a:lstStyle/>
          <a:p>
            <a:pPr algn="ctr"/>
            <a:r>
              <a:rPr lang="it-IT" dirty="0">
                <a:solidFill>
                  <a:srgbClr val="64AB21"/>
                </a:solidFill>
                <a:latin typeface="Cera PRO" panose="00000800000000000000" pitchFamily="50" charset="0"/>
              </a:rPr>
              <a:t>Clausole contrattuali </a:t>
            </a:r>
          </a:p>
        </p:txBody>
      </p:sp>
      <p:graphicFrame>
        <p:nvGraphicFramePr>
          <p:cNvPr id="4" name="Tabella 4">
            <a:extLst>
              <a:ext uri="{FF2B5EF4-FFF2-40B4-BE49-F238E27FC236}">
                <a16:creationId xmlns:a16="http://schemas.microsoft.com/office/drawing/2014/main" id="{AD110367-5A59-FC75-B29D-3B5F556B095D}"/>
              </a:ext>
            </a:extLst>
          </p:cNvPr>
          <p:cNvGraphicFramePr>
            <a:graphicFrameLocks noGrp="1"/>
          </p:cNvGraphicFramePr>
          <p:nvPr/>
        </p:nvGraphicFramePr>
        <p:xfrm>
          <a:off x="251520" y="1052736"/>
          <a:ext cx="8568952" cy="5029200"/>
        </p:xfrm>
        <a:graphic>
          <a:graphicData uri="http://schemas.openxmlformats.org/drawingml/2006/table">
            <a:tbl>
              <a:tblPr firstRow="1" bandRow="1">
                <a:tableStyleId>{5C22544A-7EE6-4342-B048-85BDC9FD1C3A}</a:tableStyleId>
              </a:tblPr>
              <a:tblGrid>
                <a:gridCol w="2289979">
                  <a:extLst>
                    <a:ext uri="{9D8B030D-6E8A-4147-A177-3AD203B41FA5}">
                      <a16:colId xmlns:a16="http://schemas.microsoft.com/office/drawing/2014/main" val="3192586805"/>
                    </a:ext>
                  </a:extLst>
                </a:gridCol>
                <a:gridCol w="3841254">
                  <a:extLst>
                    <a:ext uri="{9D8B030D-6E8A-4147-A177-3AD203B41FA5}">
                      <a16:colId xmlns:a16="http://schemas.microsoft.com/office/drawing/2014/main" val="1791098014"/>
                    </a:ext>
                  </a:extLst>
                </a:gridCol>
                <a:gridCol w="2437719">
                  <a:extLst>
                    <a:ext uri="{9D8B030D-6E8A-4147-A177-3AD203B41FA5}">
                      <a16:colId xmlns:a16="http://schemas.microsoft.com/office/drawing/2014/main" val="1449779804"/>
                    </a:ext>
                  </a:extLst>
                </a:gridCol>
              </a:tblGrid>
              <a:tr h="360040">
                <a:tc>
                  <a:txBody>
                    <a:bodyPr/>
                    <a:lstStyle/>
                    <a:p>
                      <a:r>
                        <a:rPr lang="it-IT" dirty="0">
                          <a:latin typeface="Ebrima" panose="02000000000000000000" pitchFamily="2" charset="0"/>
                          <a:ea typeface="Ebrima" panose="02000000000000000000" pitchFamily="2" charset="0"/>
                          <a:cs typeface="Ebrima" panose="02000000000000000000" pitchFamily="2" charset="0"/>
                        </a:rPr>
                        <a:t>Requisito</a:t>
                      </a:r>
                    </a:p>
                  </a:txBody>
                  <a:tcPr>
                    <a:solidFill>
                      <a:schemeClr val="tx1">
                        <a:lumMod val="75000"/>
                        <a:lumOff val="25000"/>
                      </a:schemeClr>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Sintesi</a:t>
                      </a:r>
                    </a:p>
                  </a:txBody>
                  <a:tcPr>
                    <a:solidFill>
                      <a:schemeClr val="accent6"/>
                    </a:solidFill>
                  </a:tcPr>
                </a:tc>
                <a:tc>
                  <a:txBody>
                    <a:bodyPr/>
                    <a:lstStyle/>
                    <a:p>
                      <a:r>
                        <a:rPr lang="it-IT" dirty="0">
                          <a:latin typeface="Ebrima" panose="02000000000000000000" pitchFamily="2" charset="0"/>
                          <a:ea typeface="Ebrima" panose="02000000000000000000" pitchFamily="2" charset="0"/>
                          <a:cs typeface="Ebrima" panose="02000000000000000000" pitchFamily="2" charset="0"/>
                        </a:rPr>
                        <a:t>Verifica</a:t>
                      </a:r>
                    </a:p>
                  </a:txBody>
                  <a:tcPr>
                    <a:solidFill>
                      <a:srgbClr val="C00000"/>
                    </a:solidFill>
                  </a:tcPr>
                </a:tc>
                <a:extLst>
                  <a:ext uri="{0D108BD9-81ED-4DB2-BD59-A6C34878D82A}">
                    <a16:rowId xmlns:a16="http://schemas.microsoft.com/office/drawing/2014/main" val="3577962229"/>
                  </a:ext>
                </a:extLst>
              </a:tr>
              <a:tr h="1372094">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4.2.11 Scelta del luogo dell’evento</a:t>
                      </a:r>
                    </a:p>
                  </a:txBody>
                  <a:tcPr>
                    <a:solidFill>
                      <a:schemeClr val="bg1">
                        <a:lumMod val="95000"/>
                      </a:schemeClr>
                    </a:solidFill>
                  </a:tcPr>
                </a:tc>
                <a:tc>
                  <a:txBody>
                    <a:bodyPr/>
                    <a:lstStyle/>
                    <a:p>
                      <a:pPr marL="0" indent="0">
                        <a:spcBef>
                          <a:spcPts val="0"/>
                        </a:spcBef>
                        <a:spcAft>
                          <a:spcPts val="0"/>
                        </a:spcAft>
                        <a:buFont typeface="+mj-lt"/>
                        <a:buNone/>
                      </a:pPr>
                      <a:r>
                        <a:rPr lang="it-IT" sz="1600" dirty="0">
                          <a:latin typeface="Ebrima" panose="02000000000000000000" pitchFamily="2" charset="0"/>
                          <a:ea typeface="Ebrima" panose="02000000000000000000" pitchFamily="2" charset="0"/>
                          <a:cs typeface="Ebrima" panose="02000000000000000000" pitchFamily="2" charset="0"/>
                        </a:rPr>
                        <a:t>Punteggio premiante è assegnato all’offerente che sceglie un luogo che rispetti le seguenti caratteristiche, oltre a quelle previste dai punti a) e b) della clausola contrattuale 4.1.10. </a:t>
                      </a:r>
                    </a:p>
                  </a:txBody>
                  <a:tcPr>
                    <a:solidFill>
                      <a:schemeClr val="accent6">
                        <a:lumMod val="40000"/>
                        <a:lumOff val="60000"/>
                      </a:schemeClr>
                    </a:solidFill>
                  </a:tcPr>
                </a:tc>
                <a:tc>
                  <a:txBody>
                    <a:bodyPr/>
                    <a:lstStyle/>
                    <a:p>
                      <a:pPr marL="0">
                        <a:spcBef>
                          <a:spcPts val="0"/>
                        </a:spcBef>
                        <a:spcAft>
                          <a:spcPts val="0"/>
                        </a:spcAft>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contenente la motivazione della scelta per il rispetto del criterio e relative prove</a:t>
                      </a:r>
                    </a:p>
                  </a:txBody>
                  <a:tcPr>
                    <a:solidFill>
                      <a:srgbClr val="FFAFAF"/>
                    </a:solidFill>
                  </a:tcPr>
                </a:tc>
                <a:extLst>
                  <a:ext uri="{0D108BD9-81ED-4DB2-BD59-A6C34878D82A}">
                    <a16:rowId xmlns:a16="http://schemas.microsoft.com/office/drawing/2014/main" val="4266423151"/>
                  </a:ext>
                </a:extLst>
              </a:tr>
              <a:tr h="556460">
                <a:tc>
                  <a:txBody>
                    <a:bodyPr/>
                    <a:lstStyle/>
                    <a:p>
                      <a:r>
                        <a:rPr lang="it-IT" sz="1600" b="1" dirty="0">
                          <a:latin typeface="Ebrima" panose="02000000000000000000" pitchFamily="2" charset="0"/>
                          <a:ea typeface="Ebrima" panose="02000000000000000000" pitchFamily="2" charset="0"/>
                          <a:cs typeface="Ebrima" panose="02000000000000000000" pitchFamily="2" charset="0"/>
                        </a:rPr>
                        <a:t>4.2.12 Aree “baby friendly</a:t>
                      </a:r>
                    </a:p>
                  </a:txBody>
                  <a:tcPr>
                    <a:solidFill>
                      <a:schemeClr val="bg1">
                        <a:lumMod val="95000"/>
                      </a:schemeClr>
                    </a:solidFill>
                  </a:tcPr>
                </a:tc>
                <a:tc>
                  <a:txBody>
                    <a:bodyPr/>
                    <a:lstStyle/>
                    <a:p>
                      <a:pPr marL="0" lvl="1" indent="0" algn="just" defTabSz="457200" rtl="0" eaLnBrk="1" latinLnBrk="0" hangingPunct="1">
                        <a:spcBef>
                          <a:spcPts val="0"/>
                        </a:spcBef>
                        <a:spcAft>
                          <a:spcPts val="0"/>
                        </a:spcAft>
                        <a:buFont typeface="Wingdings" panose="05000000000000000000" pitchFamily="2" charset="2"/>
                        <a:buNone/>
                      </a:pPr>
                      <a:r>
                        <a:rPr lang="it-IT" sz="1600" kern="1200" dirty="0">
                          <a:solidFill>
                            <a:schemeClr val="dk1"/>
                          </a:solidFill>
                          <a:latin typeface="Ebrima" panose="02000000000000000000" pitchFamily="2" charset="0"/>
                          <a:ea typeface="Ebrima" panose="02000000000000000000" pitchFamily="2" charset="0"/>
                          <a:cs typeface="Ebrima" panose="02000000000000000000" pitchFamily="2" charset="0"/>
                        </a:rPr>
                        <a:t>Realizzazione di aree appositamente attrezzate per il gioco e l’intrattenimento dei bambini, aree per l’allattamento e il cambio pannolini, aree insonorizzate relax.</a:t>
                      </a:r>
                    </a:p>
                  </a:txBody>
                  <a:tcPr>
                    <a:solidFill>
                      <a:schemeClr val="accent6">
                        <a:lumMod val="40000"/>
                        <a:lumOff val="60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e verifica in situ. </a:t>
                      </a:r>
                      <a:endParaRPr lang="it-IT" sz="1600" kern="12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rgbClr val="FFAFAF"/>
                    </a:solidFill>
                  </a:tcPr>
                </a:tc>
                <a:extLst>
                  <a:ext uri="{0D108BD9-81ED-4DB2-BD59-A6C34878D82A}">
                    <a16:rowId xmlns:a16="http://schemas.microsoft.com/office/drawing/2014/main" val="1184699352"/>
                  </a:ext>
                </a:extLst>
              </a:tr>
              <a:tr h="561301">
                <a:tc>
                  <a:txBody>
                    <a:bodyPr/>
                    <a:lstStyle/>
                    <a:p>
                      <a:r>
                        <a:rPr lang="it-IT" sz="1600" b="1" kern="1200" dirty="0">
                          <a:solidFill>
                            <a:schemeClr val="dk1"/>
                          </a:solidFill>
                          <a:latin typeface="Ebrima" panose="02000000000000000000" pitchFamily="2" charset="0"/>
                          <a:ea typeface="Ebrima" panose="02000000000000000000" pitchFamily="2" charset="0"/>
                          <a:cs typeface="Ebrima" panose="02000000000000000000" pitchFamily="2" charset="0"/>
                        </a:rPr>
                        <a:t>4.2.13 Squadra di eco-volontari</a:t>
                      </a:r>
                    </a:p>
                  </a:txBody>
                  <a:tcPr>
                    <a:solidFill>
                      <a:schemeClr val="bg1">
                        <a:lumMod val="95000"/>
                      </a:schemeClr>
                    </a:solidFill>
                  </a:tcPr>
                </a:tc>
                <a:tc>
                  <a:txBody>
                    <a:bodyPr/>
                    <a:lstStyle/>
                    <a:p>
                      <a:r>
                        <a:rPr lang="it-IT" sz="1600" kern="1200" dirty="0">
                          <a:solidFill>
                            <a:schemeClr val="dk1"/>
                          </a:solidFill>
                          <a:effectLst/>
                          <a:latin typeface="+mn-lt"/>
                          <a:ea typeface="+mn-ea"/>
                          <a:cs typeface="+mn-cs"/>
                        </a:rPr>
                        <a:t>Impiego di una squadra di eco-volontari col compito di sovrintendere all'attuazione di tutte le azioni di sostenibilità previste durante lo svolgimento dell’evento</a:t>
                      </a:r>
                      <a:endParaRPr lang="it-IT" sz="1400" b="1" kern="1200" dirty="0">
                        <a:solidFill>
                          <a:schemeClr val="dk1"/>
                        </a:solidFill>
                        <a:latin typeface="Ebrima" panose="02000000000000000000" pitchFamily="2" charset="0"/>
                        <a:ea typeface="Ebrima" panose="02000000000000000000" pitchFamily="2" charset="0"/>
                        <a:cs typeface="Ebrima" panose="02000000000000000000" pitchFamily="2" charset="0"/>
                      </a:endParaRPr>
                    </a:p>
                  </a:txBody>
                  <a:tcPr>
                    <a:solidFill>
                      <a:schemeClr val="accent6">
                        <a:lumMod val="40000"/>
                        <a:lumOff val="60000"/>
                      </a:schemeClr>
                    </a:solid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gara</a:t>
                      </a:r>
                    </a:p>
                    <a:p>
                      <a:pPr marL="0"/>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Relazione sottoscritta dal legale rappresentante e elenco degli eco-volontari</a:t>
                      </a:r>
                    </a:p>
                    <a:p>
                      <a:pPr marL="0"/>
                      <a:r>
                        <a:rPr lang="it-IT" sz="1600" u="sng" dirty="0">
                          <a:solidFill>
                            <a:schemeClr val="dk1"/>
                          </a:solidFill>
                          <a:latin typeface="Ebrima" panose="02000000000000000000" pitchFamily="2" charset="0"/>
                          <a:ea typeface="Ebrima" panose="02000000000000000000" pitchFamily="2" charset="0"/>
                          <a:cs typeface="Ebrima" panose="02000000000000000000" pitchFamily="2" charset="0"/>
                        </a:rPr>
                        <a:t>In fase di esecuzione</a:t>
                      </a:r>
                    </a:p>
                    <a:p>
                      <a:pPr marL="0" marR="0" lvl="0" indent="0" defTabSz="914400" eaLnBrk="1" fontAlgn="auto" latinLnBrk="0" hangingPunct="1">
                        <a:lnSpc>
                          <a:spcPct val="100000"/>
                        </a:lnSpc>
                        <a:spcBef>
                          <a:spcPts val="0"/>
                        </a:spcBef>
                        <a:spcAft>
                          <a:spcPts val="0"/>
                        </a:spcAft>
                        <a:buClrTx/>
                        <a:buSzTx/>
                        <a:buFontTx/>
                        <a:buNone/>
                        <a:tabLst/>
                        <a:defRPr/>
                      </a:pP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S</a:t>
                      </a:r>
                      <a:r>
                        <a:rPr lang="it-IT" sz="1600">
                          <a:solidFill>
                            <a:schemeClr val="dk1"/>
                          </a:solidFill>
                          <a:latin typeface="Ebrima" panose="02000000000000000000" pitchFamily="2" charset="0"/>
                          <a:ea typeface="Ebrima" panose="02000000000000000000" pitchFamily="2" charset="0"/>
                          <a:cs typeface="Ebrima" panose="02000000000000000000" pitchFamily="2" charset="0"/>
                        </a:rPr>
                        <a:t>opraluoghi</a:t>
                      </a:r>
                      <a:r>
                        <a:rPr lang="it-IT" sz="1600" dirty="0">
                          <a:solidFill>
                            <a:schemeClr val="dk1"/>
                          </a:solidFill>
                          <a:latin typeface="Ebrima" panose="02000000000000000000" pitchFamily="2" charset="0"/>
                          <a:ea typeface="Ebrima" panose="02000000000000000000" pitchFamily="2" charset="0"/>
                          <a:cs typeface="Ebrima" panose="02000000000000000000" pitchFamily="2" charset="0"/>
                        </a:rPr>
                        <a:t>. </a:t>
                      </a:r>
                    </a:p>
                  </a:txBody>
                  <a:tcPr>
                    <a:solidFill>
                      <a:srgbClr val="FFAFAF"/>
                    </a:solidFill>
                  </a:tcPr>
                </a:tc>
                <a:extLst>
                  <a:ext uri="{0D108BD9-81ED-4DB2-BD59-A6C34878D82A}">
                    <a16:rowId xmlns:a16="http://schemas.microsoft.com/office/drawing/2014/main" val="4032784616"/>
                  </a:ext>
                </a:extLst>
              </a:tr>
            </a:tbl>
          </a:graphicData>
        </a:graphic>
      </p:graphicFrame>
    </p:spTree>
    <p:extLst>
      <p:ext uri="{BB962C8B-B14F-4D97-AF65-F5344CB8AC3E}">
        <p14:creationId xmlns:p14="http://schemas.microsoft.com/office/powerpoint/2010/main" val="312917667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6C577-18EB-CA2A-5683-0EFD7A91448E}"/>
            </a:ext>
          </a:extLst>
        </p:cNvPr>
        <p:cNvGrpSpPr/>
        <p:nvPr/>
      </p:nvGrpSpPr>
      <p:grpSpPr>
        <a:xfrm>
          <a:off x="0" y="0"/>
          <a:ext cx="0" cy="0"/>
          <a:chOff x="0" y="0"/>
          <a:chExt cx="0" cy="0"/>
        </a:xfrm>
      </p:grpSpPr>
      <p:sp>
        <p:nvSpPr>
          <p:cNvPr id="4" name="Segnaposto testo 3">
            <a:extLst>
              <a:ext uri="{FF2B5EF4-FFF2-40B4-BE49-F238E27FC236}">
                <a16:creationId xmlns:a16="http://schemas.microsoft.com/office/drawing/2014/main" id="{55BAD862-24EA-B70E-C33A-D00D2588EFC8}"/>
              </a:ext>
            </a:extLst>
          </p:cNvPr>
          <p:cNvSpPr>
            <a:spLocks noGrp="1"/>
          </p:cNvSpPr>
          <p:nvPr>
            <p:ph type="body" sz="quarter" idx="20"/>
          </p:nvPr>
        </p:nvSpPr>
        <p:spPr/>
        <p:txBody>
          <a:bodyPr/>
          <a:lstStyle/>
          <a:p>
            <a:endParaRPr lang="it-IT" dirty="0"/>
          </a:p>
        </p:txBody>
      </p:sp>
      <p:sp>
        <p:nvSpPr>
          <p:cNvPr id="6" name="Segnaposto testo 3">
            <a:extLst>
              <a:ext uri="{FF2B5EF4-FFF2-40B4-BE49-F238E27FC236}">
                <a16:creationId xmlns:a16="http://schemas.microsoft.com/office/drawing/2014/main" id="{49441868-D343-AD61-1FB2-1D38519804AD}"/>
              </a:ext>
            </a:extLst>
          </p:cNvPr>
          <p:cNvSpPr txBox="1">
            <a:spLocks noGrp="1"/>
          </p:cNvSpPr>
          <p:nvPr>
            <p:ph type="body" sz="quarter" idx="18"/>
          </p:nvPr>
        </p:nvSpPr>
        <p:spPr>
          <a:xfrm>
            <a:off x="3124200" y="5229225"/>
            <a:ext cx="2895600" cy="457200"/>
          </a:xfrm>
          <a:prstGeom prst="rect">
            <a:avLst/>
          </a:prstGeom>
        </p:spPr>
        <p:txBody>
          <a:bodyPr vert="horz" lIns="91440" tIns="45720" rIns="91440" bIns="45720" rtlCol="0" anchor="b">
            <a:noAutofit/>
          </a:bodyPr>
          <a:lstStyle>
            <a:lvl1pPr marL="342900" indent="-342900" algn="ctr" defTabSz="457200" rtl="0" eaLnBrk="1" latinLnBrk="0" hangingPunct="1">
              <a:spcBef>
                <a:spcPct val="20000"/>
              </a:spcBef>
              <a:buFont typeface="Arial"/>
              <a:buNone/>
              <a:defRPr sz="1400" kern="1200">
                <a:solidFill>
                  <a:srgbClr val="7F7F7F"/>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1800" dirty="0">
                <a:solidFill>
                  <a:schemeClr val="bg1"/>
                </a:solidFill>
                <a:latin typeface="Cera PRO Light" panose="00000400000000000000" pitchFamily="50" charset="0"/>
              </a:rPr>
              <a:t>Paolo Fabbri </a:t>
            </a:r>
          </a:p>
          <a:p>
            <a:r>
              <a:rPr lang="it-IT" sz="1800" dirty="0">
                <a:solidFill>
                  <a:schemeClr val="bg1"/>
                </a:solidFill>
                <a:latin typeface="Cera PRO Light" panose="00000400000000000000" pitchFamily="50" charset="0"/>
              </a:rPr>
              <a:t>Cell +39.3336960362 </a:t>
            </a:r>
          </a:p>
          <a:p>
            <a:r>
              <a:rPr lang="it-IT" sz="1800" dirty="0">
                <a:solidFill>
                  <a:schemeClr val="bg1"/>
                </a:solidFill>
                <a:latin typeface="Cera PRO Light" panose="00000400000000000000" pitchFamily="50" charset="0"/>
              </a:rPr>
              <a:t>E-mail </a:t>
            </a:r>
            <a:r>
              <a:rPr lang="it-IT" sz="1800" dirty="0">
                <a:solidFill>
                  <a:schemeClr val="bg1"/>
                </a:solidFill>
                <a:latin typeface="Cera PRO Light" panose="00000400000000000000" pitchFamily="50" charset="0"/>
                <a:hlinkClick r:id="rId2">
                  <a:extLst>
                    <a:ext uri="{A12FA001-AC4F-418D-AE19-62706E023703}">
                      <ahyp:hlinkClr xmlns:ahyp="http://schemas.microsoft.com/office/drawing/2018/hyperlinkcolor" val="tx"/>
                    </a:ext>
                  </a:extLst>
                </a:hlinkClick>
              </a:rPr>
              <a:t>paolo@punto3.it</a:t>
            </a:r>
            <a:r>
              <a:rPr lang="it-IT" sz="1800" dirty="0">
                <a:solidFill>
                  <a:schemeClr val="bg1"/>
                </a:solidFill>
                <a:latin typeface="Cera PRO Light" panose="00000400000000000000" pitchFamily="50" charset="0"/>
              </a:rPr>
              <a:t> </a:t>
            </a:r>
          </a:p>
        </p:txBody>
      </p:sp>
    </p:spTree>
    <p:extLst>
      <p:ext uri="{BB962C8B-B14F-4D97-AF65-F5344CB8AC3E}">
        <p14:creationId xmlns:p14="http://schemas.microsoft.com/office/powerpoint/2010/main" val="47622977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olo, punti elenco e foto">
  <a:themeElements>
    <a:clrScheme name="Titolo, punti elenco e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olo, punti elenco e f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olo, punti elenco e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olo, punti elenco e foto">
  <a:themeElements>
    <a:clrScheme name="Titolo, punti elenco e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olo, punti elenco e f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olo, punti elenco e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Tema di Office">
  <a:themeElements>
    <a:clrScheme name="Personalizzato 1">
      <a:dk1>
        <a:sysClr val="windowText" lastClr="000000"/>
      </a:dk1>
      <a:lt1>
        <a:sysClr val="window" lastClr="FFFFFF"/>
      </a:lt1>
      <a:dk2>
        <a:srgbClr val="1F497D"/>
      </a:dk2>
      <a:lt2>
        <a:srgbClr val="EEECE1"/>
      </a:lt2>
      <a:accent1>
        <a:srgbClr val="4F81BD"/>
      </a:accent1>
      <a:accent2>
        <a:srgbClr val="C0504D"/>
      </a:accent2>
      <a:accent3>
        <a:srgbClr val="82BC00"/>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P3_MODELLO3</Template>
  <TotalTime>0</TotalTime>
  <Words>7301</Words>
  <Application>Microsoft Office PowerPoint</Application>
  <PresentationFormat>Presentazione su schermo (4:3)</PresentationFormat>
  <Paragraphs>696</Paragraphs>
  <Slides>99</Slides>
  <Notes>14</Notes>
  <HiddenSlides>0</HiddenSlides>
  <MMClips>0</MMClips>
  <ScaleCrop>false</ScaleCrop>
  <HeadingPairs>
    <vt:vector size="8" baseType="variant">
      <vt:variant>
        <vt:lpstr>Caratteri utilizzati</vt:lpstr>
      </vt:variant>
      <vt:variant>
        <vt:i4>19</vt:i4>
      </vt:variant>
      <vt:variant>
        <vt:lpstr>Tema</vt:lpstr>
      </vt:variant>
      <vt:variant>
        <vt:i4>5</vt:i4>
      </vt:variant>
      <vt:variant>
        <vt:lpstr>Server OLE incorporati</vt:lpstr>
      </vt:variant>
      <vt:variant>
        <vt:i4>1</vt:i4>
      </vt:variant>
      <vt:variant>
        <vt:lpstr>Titoli diapositive</vt:lpstr>
      </vt:variant>
      <vt:variant>
        <vt:i4>99</vt:i4>
      </vt:variant>
    </vt:vector>
  </HeadingPairs>
  <TitlesOfParts>
    <vt:vector size="124" baseType="lpstr">
      <vt:lpstr>Arial</vt:lpstr>
      <vt:lpstr>Calibri</vt:lpstr>
      <vt:lpstr>Calibri Light</vt:lpstr>
      <vt:lpstr>Cera PRO</vt:lpstr>
      <vt:lpstr>Cera PRO </vt:lpstr>
      <vt:lpstr>Cera PRO Light</vt:lpstr>
      <vt:lpstr>Courier New</vt:lpstr>
      <vt:lpstr>Ebrima</vt:lpstr>
      <vt:lpstr>Garamond</vt:lpstr>
      <vt:lpstr>Gill Sans</vt:lpstr>
      <vt:lpstr>Helvetica</vt:lpstr>
      <vt:lpstr>Helvetica Neue</vt:lpstr>
      <vt:lpstr>Inter</vt:lpstr>
      <vt:lpstr>Lato</vt:lpstr>
      <vt:lpstr>Lato Light</vt:lpstr>
      <vt:lpstr>Times New Roman</vt:lpstr>
      <vt:lpstr>ui-sans-serif</vt:lpstr>
      <vt:lpstr>Wingdings</vt:lpstr>
      <vt:lpstr>ヒラギノ角ゴ Pro W3</vt:lpstr>
      <vt:lpstr>Tema di Office</vt:lpstr>
      <vt:lpstr>Titolo, punti elenco e foto</vt:lpstr>
      <vt:lpstr>1_Titolo, punti elenco e foto</vt:lpstr>
      <vt:lpstr>1_Tema di Office</vt:lpstr>
      <vt:lpstr>2_Office Theme</vt:lpstr>
      <vt:lpstr>Document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https://gpp.mase.gov.it/CAM-vigenti  </vt:lpstr>
      <vt:lpstr>Ambito di applicazione</vt:lpstr>
      <vt:lpstr>Livelli di progettazione- Art. 41 D.lgs. n. 36/2023  </vt:lpstr>
      <vt:lpstr>Presentazione standard di PowerPoint</vt:lpstr>
      <vt:lpstr>Indicazioni generali per la stazione appaltante</vt:lpstr>
      <vt:lpstr>Indicazioni generali per la stazione appaltante</vt:lpstr>
      <vt:lpstr>Criteri per l’affidamento:   </vt:lpstr>
      <vt:lpstr>Criteri per l’affidamento: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Environmental Product Declaration (EPD)  </vt:lpstr>
      <vt:lpstr>Life-Cycle Assessment </vt:lpstr>
      <vt:lpstr>Contenuto di materia riciclata </vt:lpstr>
      <vt:lpstr>UNI/PdR 88:2020 </vt:lpstr>
      <vt:lpstr>Legno </vt:lpstr>
      <vt:lpstr>Gestione sostenibile delle foreste </vt:lpstr>
      <vt:lpstr>Presentazione standard di PowerPoint</vt:lpstr>
      <vt:lpstr>Presentazione standard di PowerPoint</vt:lpstr>
      <vt:lpstr>Presentazione standard di PowerPoint</vt:lpstr>
      <vt:lpstr>Criteri per l’affidamento: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NECESSITA’ DI REALIZZARE EVENTI SOSTENIBILI</vt:lpstr>
      <vt:lpstr>Criteri Ambientali Minimi per l’affidamento del servizio di organizzazione e realizzazione di eventi </vt:lpstr>
      <vt:lpstr>I CAM nel PNRR </vt:lpstr>
      <vt:lpstr>I CAM nel PNRR </vt:lpstr>
      <vt:lpstr>Eventi sostenibili </vt:lpstr>
      <vt:lpstr>Struttura dei CAM Eventi </vt:lpstr>
      <vt:lpstr>Ambito di applicazione dei CAM Eventi  </vt:lpstr>
      <vt:lpstr>Contenuti CAM Eventi</vt:lpstr>
      <vt:lpstr>Clausole contrattuali </vt:lpstr>
      <vt:lpstr>Clausole contrattuali </vt:lpstr>
      <vt:lpstr>Materiale cartaceo </vt:lpstr>
      <vt:lpstr>Clausole contrattuali </vt:lpstr>
      <vt:lpstr>Allestimenti e arredi</vt:lpstr>
      <vt:lpstr>Allestimenti e arredi</vt:lpstr>
      <vt:lpstr>Allestimenti e arredi </vt:lpstr>
      <vt:lpstr>Clausole contrattuali </vt:lpstr>
      <vt:lpstr>Presentazione standard di PowerPoint</vt:lpstr>
      <vt:lpstr>Clausole contrattuali </vt:lpstr>
      <vt:lpstr>Clausole contrattuali </vt:lpstr>
      <vt:lpstr>Clausole contrattuali </vt:lpstr>
      <vt:lpstr>PIANIFICARE LA MOBILITA’ </vt:lpstr>
      <vt:lpstr>Clausole contrattuali </vt:lpstr>
      <vt:lpstr>Clausole contrattuali </vt:lpstr>
      <vt:lpstr>Clausole contrattuali </vt:lpstr>
      <vt:lpstr>Presentazione standard di PowerPoint</vt:lpstr>
      <vt:lpstr>Clausole contrattuali </vt:lpstr>
      <vt:lpstr>Presentazione standard di PowerPoint</vt:lpstr>
      <vt:lpstr>GUIDA ECOPARTECIPANTE </vt:lpstr>
      <vt:lpstr>Presentazione standard di PowerPoint</vt:lpstr>
      <vt:lpstr>Clausole contrattuali </vt:lpstr>
      <vt:lpstr>Clausole contrattuali </vt:lpstr>
      <vt:lpstr>Clausole contrattuali </vt:lpstr>
      <vt:lpstr>Presentazione standard di PowerPoint</vt:lpstr>
      <vt:lpstr>Clausole contrattuali </vt:lpstr>
      <vt:lpstr>Clausole contrattuali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Cesare Buffone</dc:creator>
  <cp:lastModifiedBy>Paolo Fabbri</cp:lastModifiedBy>
  <cp:revision>608</cp:revision>
  <dcterms:created xsi:type="dcterms:W3CDTF">2018-09-20T15:34:34Z</dcterms:created>
  <dcterms:modified xsi:type="dcterms:W3CDTF">2025-09-18T05:56:16Z</dcterms:modified>
</cp:coreProperties>
</file>